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3" r:id="rId1"/>
  </p:sldMasterIdLst>
  <p:notesMasterIdLst>
    <p:notesMasterId r:id="rId72"/>
  </p:notesMasterIdLst>
  <p:sldIdLst>
    <p:sldId id="256" r:id="rId2"/>
    <p:sldId id="482" r:id="rId3"/>
    <p:sldId id="265" r:id="rId4"/>
    <p:sldId id="453" r:id="rId5"/>
    <p:sldId id="266" r:id="rId6"/>
    <p:sldId id="376" r:id="rId7"/>
    <p:sldId id="268" r:id="rId8"/>
    <p:sldId id="269" r:id="rId9"/>
    <p:sldId id="270" r:id="rId10"/>
    <p:sldId id="271" r:id="rId11"/>
    <p:sldId id="272" r:id="rId12"/>
    <p:sldId id="455" r:id="rId13"/>
    <p:sldId id="383" r:id="rId14"/>
    <p:sldId id="457" r:id="rId15"/>
    <p:sldId id="275" r:id="rId16"/>
    <p:sldId id="448" r:id="rId17"/>
    <p:sldId id="459" r:id="rId18"/>
    <p:sldId id="385" r:id="rId19"/>
    <p:sldId id="461" r:id="rId20"/>
    <p:sldId id="483" r:id="rId21"/>
    <p:sldId id="300" r:id="rId22"/>
    <p:sldId id="308" r:id="rId23"/>
    <p:sldId id="463" r:id="rId24"/>
    <p:sldId id="364" r:id="rId25"/>
    <p:sldId id="465" r:id="rId26"/>
    <p:sldId id="467" r:id="rId27"/>
    <p:sldId id="320" r:id="rId28"/>
    <p:sldId id="331" r:id="rId29"/>
    <p:sldId id="469" r:id="rId30"/>
    <p:sldId id="484" r:id="rId31"/>
    <p:sldId id="328" r:id="rId32"/>
    <p:sldId id="349" r:id="rId33"/>
    <p:sldId id="471" r:id="rId34"/>
    <p:sldId id="350" r:id="rId35"/>
    <p:sldId id="354" r:id="rId36"/>
    <p:sldId id="449" r:id="rId37"/>
    <p:sldId id="372" r:id="rId38"/>
    <p:sldId id="485" r:id="rId39"/>
    <p:sldId id="353" r:id="rId40"/>
    <p:sldId id="473" r:id="rId41"/>
    <p:sldId id="452" r:id="rId42"/>
    <p:sldId id="358" r:id="rId43"/>
    <p:sldId id="360" r:id="rId44"/>
    <p:sldId id="475" r:id="rId45"/>
    <p:sldId id="400" r:id="rId46"/>
    <p:sldId id="477" r:id="rId47"/>
    <p:sldId id="486" r:id="rId48"/>
    <p:sldId id="402" r:id="rId49"/>
    <p:sldId id="404" r:id="rId50"/>
    <p:sldId id="406" r:id="rId51"/>
    <p:sldId id="408" r:id="rId52"/>
    <p:sldId id="410" r:id="rId53"/>
    <p:sldId id="412" r:id="rId54"/>
    <p:sldId id="416" r:id="rId55"/>
    <p:sldId id="420" r:id="rId56"/>
    <p:sldId id="487" r:id="rId57"/>
    <p:sldId id="422" r:id="rId58"/>
    <p:sldId id="424" r:id="rId59"/>
    <p:sldId id="426" r:id="rId60"/>
    <p:sldId id="428" r:id="rId61"/>
    <p:sldId id="432" r:id="rId62"/>
    <p:sldId id="479" r:id="rId63"/>
    <p:sldId id="488" r:id="rId64"/>
    <p:sldId id="434" r:id="rId65"/>
    <p:sldId id="436" r:id="rId66"/>
    <p:sldId id="481" r:id="rId67"/>
    <p:sldId id="440" r:id="rId68"/>
    <p:sldId id="442" r:id="rId69"/>
    <p:sldId id="444" r:id="rId70"/>
    <p:sldId id="264" r:id="rId7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6E34"/>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097" autoAdjust="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A58EA9-D523-4002-977E-02EE3F3E4315}" type="datetimeFigureOut">
              <a:rPr lang="pl-PL" smtClean="0"/>
              <a:t>28.03.2025</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944AE1-3BA3-4DF6-8447-49CE813FEE95}" type="slidenum">
              <a:rPr lang="pl-PL" smtClean="0"/>
              <a:t>‹#›</a:t>
            </a:fld>
            <a:endParaRPr lang="pl-PL"/>
          </a:p>
        </p:txBody>
      </p:sp>
    </p:spTree>
    <p:extLst>
      <p:ext uri="{BB962C8B-B14F-4D97-AF65-F5344CB8AC3E}">
        <p14:creationId xmlns:p14="http://schemas.microsoft.com/office/powerpoint/2010/main" val="16322770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pl-PL"/>
              <a:t>Kliknij, aby edytować styl</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351D03F0-81A3-48E1-AC60-FE5AD93A2F7F}" type="datetimeFigureOut">
              <a:rPr lang="pl-PL" smtClean="0"/>
              <a:t>28.03.2025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EB4602F-5393-4392-A75C-6F7411352E10}" type="slidenum">
              <a:rPr lang="pl-PL" smtClean="0"/>
              <a:t>‹#›</a:t>
            </a:fld>
            <a:endParaRPr lang="pl-PL"/>
          </a:p>
        </p:txBody>
      </p:sp>
    </p:spTree>
    <p:extLst>
      <p:ext uri="{BB962C8B-B14F-4D97-AF65-F5344CB8AC3E}">
        <p14:creationId xmlns:p14="http://schemas.microsoft.com/office/powerpoint/2010/main" val="15161525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pl-PL"/>
              <a:t>Kliknij, aby edytować styl</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351D03F0-81A3-48E1-AC60-FE5AD93A2F7F}" type="datetimeFigureOut">
              <a:rPr lang="pl-PL" smtClean="0"/>
              <a:t>28.03.2025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EB4602F-5393-4392-A75C-6F7411352E10}" type="slidenum">
              <a:rPr lang="pl-PL" smtClean="0"/>
              <a:t>‹#›</a:t>
            </a:fld>
            <a:endParaRPr lang="pl-PL"/>
          </a:p>
        </p:txBody>
      </p:sp>
    </p:spTree>
    <p:extLst>
      <p:ext uri="{BB962C8B-B14F-4D97-AF65-F5344CB8AC3E}">
        <p14:creationId xmlns:p14="http://schemas.microsoft.com/office/powerpoint/2010/main" val="1153607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pl-PL"/>
              <a:t>Kliknij, aby edytować styl</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Kliknij, aby edytować style wzorca tekstu</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351D03F0-81A3-48E1-AC60-FE5AD93A2F7F}" type="datetimeFigureOut">
              <a:rPr lang="pl-PL" smtClean="0"/>
              <a:t>28.03.2025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EB4602F-5393-4392-A75C-6F7411352E10}" type="slidenum">
              <a:rPr lang="pl-PL" smtClean="0"/>
              <a:t>‹#›</a:t>
            </a:fld>
            <a:endParaRPr lang="pl-PL"/>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65453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pl-PL"/>
              <a:t>Kliknij, aby edytować styl</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351D03F0-81A3-48E1-AC60-FE5AD93A2F7F}" type="datetimeFigureOut">
              <a:rPr lang="pl-PL" smtClean="0"/>
              <a:t>28.03.2025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EB4602F-5393-4392-A75C-6F7411352E10}" type="slidenum">
              <a:rPr lang="pl-PL" smtClean="0"/>
              <a:t>‹#›</a:t>
            </a:fld>
            <a:endParaRPr lang="pl-PL"/>
          </a:p>
        </p:txBody>
      </p:sp>
    </p:spTree>
    <p:extLst>
      <p:ext uri="{BB962C8B-B14F-4D97-AF65-F5344CB8AC3E}">
        <p14:creationId xmlns:p14="http://schemas.microsoft.com/office/powerpoint/2010/main" val="2048095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cytatu">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pl-PL"/>
              <a:t>Kliknij, aby edytować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Kliknij, aby edytować style wzorca tekstu</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351D03F0-81A3-48E1-AC60-FE5AD93A2F7F}" type="datetimeFigureOut">
              <a:rPr lang="pl-PL" smtClean="0"/>
              <a:t>28.03.2025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EB4602F-5393-4392-A75C-6F7411352E10}" type="slidenum">
              <a:rPr lang="pl-PL" smtClean="0"/>
              <a:t>‹#›</a:t>
            </a:fld>
            <a:endParaRPr lang="pl-PL"/>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939600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awda lub fałsz">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pl-PL"/>
              <a:t>Kliknij, aby edytować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Kliknij, aby edytować style wzorca tekstu</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351D03F0-81A3-48E1-AC60-FE5AD93A2F7F}" type="datetimeFigureOut">
              <a:rPr lang="pl-PL" smtClean="0"/>
              <a:t>28.03.2025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EB4602F-5393-4392-A75C-6F7411352E10}" type="slidenum">
              <a:rPr lang="pl-PL" smtClean="0"/>
              <a:t>‹#›</a:t>
            </a:fld>
            <a:endParaRPr lang="pl-PL"/>
          </a:p>
        </p:txBody>
      </p:sp>
    </p:spTree>
    <p:extLst>
      <p:ext uri="{BB962C8B-B14F-4D97-AF65-F5344CB8AC3E}">
        <p14:creationId xmlns:p14="http://schemas.microsoft.com/office/powerpoint/2010/main" val="13262478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351D03F0-81A3-48E1-AC60-FE5AD93A2F7F}" type="datetimeFigureOut">
              <a:rPr lang="pl-PL" smtClean="0"/>
              <a:t>28.03.2025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EB4602F-5393-4392-A75C-6F7411352E10}" type="slidenum">
              <a:rPr lang="pl-PL" smtClean="0"/>
              <a:t>‹#›</a:t>
            </a:fld>
            <a:endParaRPr lang="pl-PL"/>
          </a:p>
        </p:txBody>
      </p:sp>
    </p:spTree>
    <p:extLst>
      <p:ext uri="{BB962C8B-B14F-4D97-AF65-F5344CB8AC3E}">
        <p14:creationId xmlns:p14="http://schemas.microsoft.com/office/powerpoint/2010/main" val="3123673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pl-PL"/>
              <a:t>Kliknij, aby edytować styl</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351D03F0-81A3-48E1-AC60-FE5AD93A2F7F}" type="datetimeFigureOut">
              <a:rPr lang="pl-PL" smtClean="0"/>
              <a:t>28.03.2025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EB4602F-5393-4392-A75C-6F7411352E10}" type="slidenum">
              <a:rPr lang="pl-PL" smtClean="0"/>
              <a:t>‹#›</a:t>
            </a:fld>
            <a:endParaRPr lang="pl-PL"/>
          </a:p>
        </p:txBody>
      </p:sp>
    </p:spTree>
    <p:extLst>
      <p:ext uri="{BB962C8B-B14F-4D97-AF65-F5344CB8AC3E}">
        <p14:creationId xmlns:p14="http://schemas.microsoft.com/office/powerpoint/2010/main" val="11517199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351D03F0-81A3-48E1-AC60-FE5AD93A2F7F}" type="datetimeFigureOut">
              <a:rPr lang="pl-PL" smtClean="0"/>
              <a:t>28.03.2025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EB4602F-5393-4392-A75C-6F7411352E10}" type="slidenum">
              <a:rPr lang="pl-PL" smtClean="0"/>
              <a:t>‹#›</a:t>
            </a:fld>
            <a:endParaRPr lang="pl-PL"/>
          </a:p>
        </p:txBody>
      </p:sp>
    </p:spTree>
    <p:extLst>
      <p:ext uri="{BB962C8B-B14F-4D97-AF65-F5344CB8AC3E}">
        <p14:creationId xmlns:p14="http://schemas.microsoft.com/office/powerpoint/2010/main" val="4191729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pl-PL"/>
              <a:t>Kliknij, aby edytować styl</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351D03F0-81A3-48E1-AC60-FE5AD93A2F7F}" type="datetimeFigureOut">
              <a:rPr lang="pl-PL" smtClean="0"/>
              <a:t>28.03.2025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EB4602F-5393-4392-A75C-6F7411352E10}" type="slidenum">
              <a:rPr lang="pl-PL" smtClean="0"/>
              <a:t>‹#›</a:t>
            </a:fld>
            <a:endParaRPr lang="pl-PL"/>
          </a:p>
        </p:txBody>
      </p:sp>
    </p:spTree>
    <p:extLst>
      <p:ext uri="{BB962C8B-B14F-4D97-AF65-F5344CB8AC3E}">
        <p14:creationId xmlns:p14="http://schemas.microsoft.com/office/powerpoint/2010/main" val="28372161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351D03F0-81A3-48E1-AC60-FE5AD93A2F7F}" type="datetimeFigureOut">
              <a:rPr lang="pl-PL" smtClean="0"/>
              <a:t>28.03.2025</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7EB4602F-5393-4392-A75C-6F7411352E10}" type="slidenum">
              <a:rPr lang="pl-PL" smtClean="0"/>
              <a:t>‹#›</a:t>
            </a:fld>
            <a:endParaRPr lang="pl-PL"/>
          </a:p>
        </p:txBody>
      </p:sp>
    </p:spTree>
    <p:extLst>
      <p:ext uri="{BB962C8B-B14F-4D97-AF65-F5344CB8AC3E}">
        <p14:creationId xmlns:p14="http://schemas.microsoft.com/office/powerpoint/2010/main" val="24423345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a:t>Kliknij, aby edytować styl</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351D03F0-81A3-48E1-AC60-FE5AD93A2F7F}" type="datetimeFigureOut">
              <a:rPr lang="pl-PL" smtClean="0"/>
              <a:t>28.03.2025</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7EB4602F-5393-4392-A75C-6F7411352E10}" type="slidenum">
              <a:rPr lang="pl-PL" smtClean="0"/>
              <a:t>‹#›</a:t>
            </a:fld>
            <a:endParaRPr lang="pl-PL"/>
          </a:p>
        </p:txBody>
      </p:sp>
    </p:spTree>
    <p:extLst>
      <p:ext uri="{BB962C8B-B14F-4D97-AF65-F5344CB8AC3E}">
        <p14:creationId xmlns:p14="http://schemas.microsoft.com/office/powerpoint/2010/main" val="29750236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351D03F0-81A3-48E1-AC60-FE5AD93A2F7F}" type="datetimeFigureOut">
              <a:rPr lang="pl-PL" smtClean="0"/>
              <a:t>28.03.2025</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7EB4602F-5393-4392-A75C-6F7411352E10}" type="slidenum">
              <a:rPr lang="pl-PL" smtClean="0"/>
              <a:t>‹#›</a:t>
            </a:fld>
            <a:endParaRPr lang="pl-PL"/>
          </a:p>
        </p:txBody>
      </p:sp>
    </p:spTree>
    <p:extLst>
      <p:ext uri="{BB962C8B-B14F-4D97-AF65-F5344CB8AC3E}">
        <p14:creationId xmlns:p14="http://schemas.microsoft.com/office/powerpoint/2010/main" val="24509463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1D03F0-81A3-48E1-AC60-FE5AD93A2F7F}" type="datetimeFigureOut">
              <a:rPr lang="pl-PL" smtClean="0"/>
              <a:t>28.03.2025</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7EB4602F-5393-4392-A75C-6F7411352E10}" type="slidenum">
              <a:rPr lang="pl-PL" smtClean="0"/>
              <a:t>‹#›</a:t>
            </a:fld>
            <a:endParaRPr lang="pl-PL"/>
          </a:p>
        </p:txBody>
      </p:sp>
    </p:spTree>
    <p:extLst>
      <p:ext uri="{BB962C8B-B14F-4D97-AF65-F5344CB8AC3E}">
        <p14:creationId xmlns:p14="http://schemas.microsoft.com/office/powerpoint/2010/main" val="22444650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pl-PL"/>
              <a:t>Kliknij, aby edytować styl</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351D03F0-81A3-48E1-AC60-FE5AD93A2F7F}" type="datetimeFigureOut">
              <a:rPr lang="pl-PL" smtClean="0"/>
              <a:t>28.03.2025</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7EB4602F-5393-4392-A75C-6F7411352E10}" type="slidenum">
              <a:rPr lang="pl-PL" smtClean="0"/>
              <a:t>‹#›</a:t>
            </a:fld>
            <a:endParaRPr lang="pl-PL"/>
          </a:p>
        </p:txBody>
      </p:sp>
    </p:spTree>
    <p:extLst>
      <p:ext uri="{BB962C8B-B14F-4D97-AF65-F5344CB8AC3E}">
        <p14:creationId xmlns:p14="http://schemas.microsoft.com/office/powerpoint/2010/main" val="4775187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pl-PL"/>
              <a:t>Kliknij, aby edytować styl</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7EB4602F-5393-4392-A75C-6F7411352E10}" type="slidenum">
              <a:rPr lang="pl-PL" smtClean="0"/>
              <a:t>‹#›</a:t>
            </a:fld>
            <a:endParaRPr lang="pl-PL"/>
          </a:p>
        </p:txBody>
      </p:sp>
      <p:sp>
        <p:nvSpPr>
          <p:cNvPr id="5" name="Date Placeholder 4"/>
          <p:cNvSpPr>
            <a:spLocks noGrp="1"/>
          </p:cNvSpPr>
          <p:nvPr>
            <p:ph type="dt" sz="half" idx="10"/>
          </p:nvPr>
        </p:nvSpPr>
        <p:spPr/>
        <p:txBody>
          <a:bodyPr/>
          <a:lstStyle/>
          <a:p>
            <a:fld id="{351D03F0-81A3-48E1-AC60-FE5AD93A2F7F}" type="datetimeFigureOut">
              <a:rPr lang="pl-PL" smtClean="0"/>
              <a:t>28.03.2025</a:t>
            </a:fld>
            <a:endParaRPr lang="pl-PL"/>
          </a:p>
        </p:txBody>
      </p:sp>
    </p:spTree>
    <p:extLst>
      <p:ext uri="{BB962C8B-B14F-4D97-AF65-F5344CB8AC3E}">
        <p14:creationId xmlns:p14="http://schemas.microsoft.com/office/powerpoint/2010/main" val="11257909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pl-PL"/>
              <a:t>Kliknij, aby edytować styl</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51D03F0-81A3-48E1-AC60-FE5AD93A2F7F}" type="datetimeFigureOut">
              <a:rPr lang="pl-PL" smtClean="0"/>
              <a:t>28.03.2025</a:t>
            </a:fld>
            <a:endParaRPr lang="pl-PL"/>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pl-PL"/>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7EB4602F-5393-4392-A75C-6F7411352E10}" type="slidenum">
              <a:rPr lang="pl-PL" smtClean="0"/>
              <a:t>‹#›</a:t>
            </a:fld>
            <a:endParaRPr lang="pl-PL"/>
          </a:p>
        </p:txBody>
      </p:sp>
    </p:spTree>
    <p:extLst>
      <p:ext uri="{BB962C8B-B14F-4D97-AF65-F5344CB8AC3E}">
        <p14:creationId xmlns:p14="http://schemas.microsoft.com/office/powerpoint/2010/main" val="1763369792"/>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 id="2147483816" r:id="rId13"/>
    <p:sldLayoutId id="2147483817" r:id="rId14"/>
    <p:sldLayoutId id="2147483818" r:id="rId15"/>
    <p:sldLayoutId id="2147483819" r:id="rId16"/>
  </p:sldLayoutIdLst>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Obraz 6" descr="Obraz zawierający tekst, Czcionka, zrzut ekranu, logo&#10;&#10;Opis wygenerowany automatycznie">
            <a:extLst>
              <a:ext uri="{FF2B5EF4-FFF2-40B4-BE49-F238E27FC236}">
                <a16:creationId xmlns:a16="http://schemas.microsoft.com/office/drawing/2014/main" id="{E44F707F-63D9-BB8D-6812-923D08C47F39}"/>
              </a:ext>
            </a:extLst>
          </p:cNvPr>
          <p:cNvPicPr>
            <a:picLocks noChangeAspect="1"/>
          </p:cNvPicPr>
          <p:nvPr/>
        </p:nvPicPr>
        <p:blipFill rotWithShape="1">
          <a:blip r:embed="rId2">
            <a:extLst>
              <a:ext uri="{28A0092B-C50C-407E-A947-70E740481C1C}">
                <a14:useLocalDpi xmlns:a14="http://schemas.microsoft.com/office/drawing/2010/main" val="0"/>
              </a:ext>
            </a:extLst>
          </a:blip>
          <a:srcRect l="4025" r="2039"/>
          <a:stretch/>
        </p:blipFill>
        <p:spPr bwMode="auto">
          <a:xfrm>
            <a:off x="1076631" y="189413"/>
            <a:ext cx="8019436" cy="921385"/>
          </a:xfrm>
          <a:prstGeom prst="rect">
            <a:avLst/>
          </a:prstGeom>
          <a:ln>
            <a:noFill/>
          </a:ln>
          <a:extLst>
            <a:ext uri="{53640926-AAD7-44D8-BBD7-CCE9431645EC}">
              <a14:shadowObscured xmlns:a14="http://schemas.microsoft.com/office/drawing/2010/main"/>
            </a:ext>
          </a:extLst>
        </p:spPr>
      </p:pic>
      <p:pic>
        <p:nvPicPr>
          <p:cNvPr id="9" name="Obraz 8" descr="TMP1">
            <a:extLst>
              <a:ext uri="{FF2B5EF4-FFF2-40B4-BE49-F238E27FC236}">
                <a16:creationId xmlns:a16="http://schemas.microsoft.com/office/drawing/2014/main" id="{8A6F907C-CF2C-36A1-4310-161CC3D55BA8}"/>
              </a:ext>
            </a:extLst>
          </p:cNvPr>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6347" y="1217466"/>
            <a:ext cx="1656935" cy="2211533"/>
          </a:xfrm>
          <a:prstGeom prst="rect">
            <a:avLst/>
          </a:prstGeom>
          <a:noFill/>
        </p:spPr>
      </p:pic>
      <p:sp>
        <p:nvSpPr>
          <p:cNvPr id="2" name="Prostokąt 1">
            <a:extLst>
              <a:ext uri="{FF2B5EF4-FFF2-40B4-BE49-F238E27FC236}">
                <a16:creationId xmlns:a16="http://schemas.microsoft.com/office/drawing/2014/main" id="{C7234921-B1F4-35E7-FDE8-6A1A1171D21C}"/>
              </a:ext>
            </a:extLst>
          </p:cNvPr>
          <p:cNvSpPr/>
          <p:nvPr/>
        </p:nvSpPr>
        <p:spPr>
          <a:xfrm>
            <a:off x="-656252" y="4209214"/>
            <a:ext cx="12848252" cy="1631216"/>
          </a:xfrm>
          <a:prstGeom prst="rect">
            <a:avLst/>
          </a:prstGeom>
          <a:noFill/>
          <a:ln>
            <a:noFill/>
          </a:ln>
        </p:spPr>
        <p:txBody>
          <a:bodyPr wrap="square" lIns="91440" tIns="45720" rIns="91440" bIns="45720">
            <a:spAutoFit/>
          </a:bodyPr>
          <a:lstStyle/>
          <a:p>
            <a:pPr algn="ctr"/>
            <a:r>
              <a:rPr lang="pl-PL" sz="5000" b="1" dirty="0">
                <a:ln w="22225">
                  <a:solidFill>
                    <a:srgbClr val="002060"/>
                  </a:solidFill>
                  <a:prstDash val="solid"/>
                </a:ln>
                <a:solidFill>
                  <a:srgbClr val="002060"/>
                </a:solidFill>
                <a:effectLst>
                  <a:glow rad="101600">
                    <a:schemeClr val="accent2">
                      <a:satMod val="175000"/>
                      <a:alpha val="40000"/>
                    </a:schemeClr>
                  </a:glow>
                  <a:outerShdw blurRad="50800" dist="38100" dir="18900000" algn="bl" rotWithShape="0">
                    <a:prstClr val="black">
                      <a:alpha val="40000"/>
                    </a:prstClr>
                  </a:outerShdw>
                </a:effectLst>
                <a:latin typeface="Bookman Old Style" panose="02050604050505020204" pitchFamily="18" charset="0"/>
                <a:cs typeface="Times New Roman" panose="02020603050405020304" pitchFamily="18" charset="0"/>
              </a:rPr>
              <a:t>WORKING WITH STUDENT WITH EDUCATIONAL DIFFICULTIES</a:t>
            </a:r>
          </a:p>
        </p:txBody>
      </p:sp>
      <p:pic>
        <p:nvPicPr>
          <p:cNvPr id="1026" name="Picture 2" descr="ŚWIATOWY DZIEŃ MATEMATYKI - Szkoła Podstawowa nr 15 im. Stefana Żeromskiego">
            <a:extLst>
              <a:ext uri="{FF2B5EF4-FFF2-40B4-BE49-F238E27FC236}">
                <a16:creationId xmlns:a16="http://schemas.microsoft.com/office/drawing/2014/main" id="{CAF356D8-22F4-1063-FE0C-7E80B7B0AB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9100" y="1217466"/>
            <a:ext cx="3652741" cy="26972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50109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82AEF4C-BAB7-B284-C50C-07331727B9F8}"/>
              </a:ext>
            </a:extLst>
          </p:cNvPr>
          <p:cNvSpPr>
            <a:spLocks noGrp="1"/>
          </p:cNvSpPr>
          <p:nvPr>
            <p:ph type="title"/>
          </p:nvPr>
        </p:nvSpPr>
        <p:spPr>
          <a:xfrm>
            <a:off x="527931" y="516691"/>
            <a:ext cx="8596668" cy="1320800"/>
          </a:xfrm>
        </p:spPr>
        <p:txBody>
          <a:bodyPr>
            <a:normAutofit/>
          </a:bodyPr>
          <a:lstStyle/>
          <a:p>
            <a:r>
              <a:rPr lang="en-GB" sz="3200" b="1" i="0" dirty="0">
                <a:solidFill>
                  <a:srgbClr val="002060"/>
                </a:solidFill>
                <a:effectLst>
                  <a:outerShdw blurRad="38100" dist="38100" dir="2700000" algn="tl">
                    <a:srgbClr val="000000">
                      <a:alpha val="43137"/>
                    </a:srgbClr>
                  </a:outerShdw>
                </a:effectLst>
                <a:latin typeface="Bookman Old Style" panose="02050604050505020204" pitchFamily="18" charset="0"/>
              </a:rPr>
              <a:t>Memory </a:t>
            </a:r>
            <a:endParaRPr lang="pl-PL" sz="3200" b="1" dirty="0">
              <a:solidFill>
                <a:srgbClr val="002060"/>
              </a:solidFill>
              <a:effectLst>
                <a:outerShdw blurRad="38100" dist="38100" dir="2700000" algn="tl">
                  <a:srgbClr val="000000">
                    <a:alpha val="43137"/>
                  </a:srgbClr>
                </a:outerShdw>
              </a:effectLst>
              <a:latin typeface="Bookman Old Style" panose="02050604050505020204" pitchFamily="18" charset="0"/>
              <a:cs typeface="Times New Roman" panose="02020603050405020304" pitchFamily="18" charset="0"/>
            </a:endParaRPr>
          </a:p>
        </p:txBody>
      </p:sp>
      <p:sp>
        <p:nvSpPr>
          <p:cNvPr id="3" name="Symbol zastępczy zawartości 2">
            <a:extLst>
              <a:ext uri="{FF2B5EF4-FFF2-40B4-BE49-F238E27FC236}">
                <a16:creationId xmlns:a16="http://schemas.microsoft.com/office/drawing/2014/main" id="{3C529DE3-DCA7-1C06-5D56-19E9B463F8B1}"/>
              </a:ext>
            </a:extLst>
          </p:cNvPr>
          <p:cNvSpPr>
            <a:spLocks noGrp="1"/>
          </p:cNvSpPr>
          <p:nvPr>
            <p:ph idx="1"/>
          </p:nvPr>
        </p:nvSpPr>
        <p:spPr>
          <a:xfrm>
            <a:off x="369424" y="1615233"/>
            <a:ext cx="9617040" cy="3848768"/>
          </a:xfrm>
        </p:spPr>
        <p:txBody>
          <a:bodyPr>
            <a:normAutofit/>
          </a:bodyPr>
          <a:lstStyle/>
          <a:p>
            <a:pPr algn="l" rtl="0" fontAlgn="base">
              <a:buClr>
                <a:srgbClr val="002060"/>
              </a:buClr>
              <a:buFont typeface="Wingdings" panose="05000000000000000000" pitchFamily="2" charset="2"/>
              <a:buChar char="Ø"/>
            </a:pPr>
            <a:r>
              <a:rPr lang="en-US" sz="2400" b="0" i="0" dirty="0">
                <a:solidFill>
                  <a:srgbClr val="000000"/>
                </a:solidFill>
                <a:effectLst/>
                <a:latin typeface="Times New Roman" panose="02020603050405020304" pitchFamily="18" charset="0"/>
                <a:cs typeface="Times New Roman" panose="02020603050405020304" pitchFamily="18" charset="0"/>
              </a:rPr>
              <a:t>He thinks mainly in images and feelings, not in sounds and words (poor internal dialogue, </a:t>
            </a:r>
            <a:r>
              <a:rPr lang="en-US" sz="2400" b="0" i="1" dirty="0">
                <a:solidFill>
                  <a:srgbClr val="000000"/>
                </a:solidFill>
                <a:effectLst/>
                <a:latin typeface="Times New Roman" panose="02020603050405020304" pitchFamily="18" charset="0"/>
                <a:cs typeface="Times New Roman" panose="02020603050405020304" pitchFamily="18" charset="0"/>
              </a:rPr>
              <a:t>does not hear his thoughts).</a:t>
            </a:r>
            <a:r>
              <a:rPr lang="en-US" sz="2400" b="0" i="0" dirty="0">
                <a:solidFill>
                  <a:srgbClr val="000000"/>
                </a:solidFill>
                <a:effectLst/>
                <a:latin typeface="Times New Roman" panose="02020603050405020304" pitchFamily="18" charset="0"/>
                <a:cs typeface="Times New Roman" panose="02020603050405020304" pitchFamily="18" charset="0"/>
              </a:rPr>
              <a:t> </a:t>
            </a:r>
          </a:p>
          <a:p>
            <a:pPr algn="l" rtl="0" fontAlgn="base">
              <a:buClr>
                <a:srgbClr val="002060"/>
              </a:buClr>
              <a:buFont typeface="Wingdings" panose="05000000000000000000" pitchFamily="2" charset="2"/>
              <a:buChar char="Ø"/>
            </a:pPr>
            <a:r>
              <a:rPr lang="en-US" sz="2400" b="0" i="0" dirty="0">
                <a:solidFill>
                  <a:srgbClr val="000000"/>
                </a:solidFill>
                <a:effectLst/>
                <a:latin typeface="Times New Roman" panose="02020603050405020304" pitchFamily="18" charset="0"/>
                <a:cs typeface="Times New Roman" panose="02020603050405020304" pitchFamily="18" charset="0"/>
              </a:rPr>
              <a:t>It is difficult for him to regain his train of thought when it has been disturbed in some way, e.g. when his speech has been interrupted. </a:t>
            </a:r>
          </a:p>
          <a:p>
            <a:pPr algn="l" rtl="0" fontAlgn="base">
              <a:buClr>
                <a:srgbClr val="002060"/>
              </a:buClr>
              <a:buFont typeface="Wingdings" panose="05000000000000000000" pitchFamily="2" charset="2"/>
              <a:buChar char="Ø"/>
            </a:pPr>
            <a:r>
              <a:rPr lang="en-US" sz="2400" b="0" i="0" dirty="0">
                <a:solidFill>
                  <a:srgbClr val="000000"/>
                </a:solidFill>
                <a:effectLst/>
                <a:latin typeface="Times New Roman" panose="02020603050405020304" pitchFamily="18" charset="0"/>
                <a:cs typeface="Times New Roman" panose="02020603050405020304" pitchFamily="18" charset="0"/>
              </a:rPr>
              <a:t>May often be called forgetful and absentminded. </a:t>
            </a:r>
            <a:endParaRPr lang="pl-PL" sz="2400" b="0" i="0" dirty="0">
              <a:solidFill>
                <a:srgbClr val="000000"/>
              </a:solidFill>
              <a:effectLst/>
              <a:latin typeface="Times New Roman" panose="02020603050405020304" pitchFamily="18" charset="0"/>
              <a:cs typeface="Times New Roman" panose="02020603050405020304" pitchFamily="18" charset="0"/>
            </a:endParaRPr>
          </a:p>
          <a:p>
            <a:pPr algn="l" rtl="0" fontAlgn="base">
              <a:buClr>
                <a:srgbClr val="002060"/>
              </a:buClr>
              <a:buFont typeface="Wingdings" panose="05000000000000000000" pitchFamily="2" charset="2"/>
              <a:buChar char="Ø"/>
            </a:pPr>
            <a:r>
              <a:rPr lang="en-US" sz="2400" dirty="0">
                <a:solidFill>
                  <a:srgbClr val="000000"/>
                </a:solidFill>
                <a:effectLst/>
                <a:latin typeface="Times New Roman" panose="02020603050405020304" pitchFamily="18" charset="0"/>
                <a:cs typeface="Times New Roman" panose="02020603050405020304" pitchFamily="18" charset="0"/>
              </a:rPr>
              <a:t>Difficulty in memorizing patterns and structures, but can memorize a poem. </a:t>
            </a:r>
          </a:p>
          <a:p>
            <a:pPr>
              <a:buSzPct val="95000"/>
              <a:buAutoNum type="arabicPeriod"/>
            </a:pPr>
            <a:endParaRPr lang="pl-PL" sz="2200" dirty="0">
              <a:latin typeface="Times New Roman" panose="02020603050405020304" pitchFamily="18" charset="0"/>
              <a:cs typeface="Times New Roman" panose="02020603050405020304" pitchFamily="18" charset="0"/>
            </a:endParaRPr>
          </a:p>
        </p:txBody>
      </p:sp>
      <p:pic>
        <p:nvPicPr>
          <p:cNvPr id="4" name="Obraz 3" descr="Obraz zawierający tekst, Czcionka, zrzut ekranu, logo&#10;&#10;Opis wygenerowany automatycznie">
            <a:extLst>
              <a:ext uri="{FF2B5EF4-FFF2-40B4-BE49-F238E27FC236}">
                <a16:creationId xmlns:a16="http://schemas.microsoft.com/office/drawing/2014/main" id="{84ECF782-D525-A8FC-8E10-4468710B5BF3}"/>
              </a:ext>
            </a:extLst>
          </p:cNvPr>
          <p:cNvPicPr>
            <a:picLocks noChangeAspect="1"/>
          </p:cNvPicPr>
          <p:nvPr/>
        </p:nvPicPr>
        <p:blipFill rotWithShape="1">
          <a:blip r:embed="rId2">
            <a:extLst>
              <a:ext uri="{28A0092B-C50C-407E-A947-70E740481C1C}">
                <a14:useLocalDpi xmlns:a14="http://schemas.microsoft.com/office/drawing/2010/main" val="0"/>
              </a:ext>
            </a:extLst>
          </a:blip>
          <a:srcRect l="4025" r="2039"/>
          <a:stretch/>
        </p:blipFill>
        <p:spPr bwMode="auto">
          <a:xfrm>
            <a:off x="488803" y="6340285"/>
            <a:ext cx="3616667" cy="415534"/>
          </a:xfrm>
          <a:prstGeom prst="rect">
            <a:avLst/>
          </a:prstGeom>
          <a:ln>
            <a:noFill/>
          </a:ln>
          <a:extLst>
            <a:ext uri="{53640926-AAD7-44D8-BBD7-CCE9431645EC}">
              <a14:shadowObscured xmlns:a14="http://schemas.microsoft.com/office/drawing/2010/main"/>
            </a:ext>
          </a:extLst>
        </p:spPr>
      </p:pic>
      <p:pic>
        <p:nvPicPr>
          <p:cNvPr id="7170" name="Picture 2" descr="Zmagania matematyczne.">
            <a:extLst>
              <a:ext uri="{FF2B5EF4-FFF2-40B4-BE49-F238E27FC236}">
                <a16:creationId xmlns:a16="http://schemas.microsoft.com/office/drawing/2014/main" id="{A0B42538-77D9-CE2F-58CD-E3101DEEE9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6223" y="4354338"/>
            <a:ext cx="2057400" cy="2219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20382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82AEF4C-BAB7-B284-C50C-07331727B9F8}"/>
              </a:ext>
            </a:extLst>
          </p:cNvPr>
          <p:cNvSpPr>
            <a:spLocks noGrp="1"/>
          </p:cNvSpPr>
          <p:nvPr>
            <p:ph type="title"/>
          </p:nvPr>
        </p:nvSpPr>
        <p:spPr>
          <a:xfrm>
            <a:off x="617547" y="699227"/>
            <a:ext cx="8596668" cy="1320800"/>
          </a:xfrm>
        </p:spPr>
        <p:txBody>
          <a:bodyPr>
            <a:normAutofit fontScale="90000"/>
          </a:bodyPr>
          <a:lstStyle/>
          <a:p>
            <a:r>
              <a:rPr lang="en-US" b="1" dirty="0">
                <a:solidFill>
                  <a:srgbClr val="002060"/>
                </a:solidFill>
                <a:effectLst>
                  <a:outerShdw blurRad="38100" dist="38100" dir="2700000" algn="tl">
                    <a:srgbClr val="000000">
                      <a:alpha val="43137"/>
                    </a:srgbClr>
                  </a:outerShdw>
                </a:effectLst>
                <a:latin typeface="Bookman Old Style" panose="02050604050505020204" pitchFamily="18" charset="0"/>
                <a:cs typeface="Times New Roman" panose="02020603050405020304" pitchFamily="18" charset="0"/>
              </a:rPr>
              <a:t>Dyslectic student’s </a:t>
            </a:r>
            <a:r>
              <a:rPr lang="en-US" b="1" dirty="0" err="1">
                <a:solidFill>
                  <a:srgbClr val="002060"/>
                </a:solidFill>
                <a:effectLst>
                  <a:outerShdw blurRad="38100" dist="38100" dir="2700000" algn="tl">
                    <a:srgbClr val="000000">
                      <a:alpha val="43137"/>
                    </a:srgbClr>
                  </a:outerShdw>
                </a:effectLst>
                <a:latin typeface="Bookman Old Style" panose="02050604050505020204" pitchFamily="18" charset="0"/>
                <a:cs typeface="Times New Roman" panose="02020603050405020304" pitchFamily="18" charset="0"/>
              </a:rPr>
              <a:t>strenghts</a:t>
            </a:r>
            <a:r>
              <a:rPr lang="en-US" b="1" dirty="0">
                <a:solidFill>
                  <a:srgbClr val="002060"/>
                </a:solidFill>
                <a:effectLst>
                  <a:outerShdw blurRad="38100" dist="38100" dir="2700000" algn="tl">
                    <a:srgbClr val="000000">
                      <a:alpha val="43137"/>
                    </a:srgbClr>
                  </a:outerShdw>
                </a:effectLst>
                <a:latin typeface="Bookman Old Style" panose="02050604050505020204" pitchFamily="18" charset="0"/>
                <a:cs typeface="Times New Roman" panose="02020603050405020304" pitchFamily="18" charset="0"/>
              </a:rPr>
              <a:t> – which we can use in teaching process </a:t>
            </a:r>
            <a:br>
              <a:rPr lang="pl-PL" b="1" dirty="0">
                <a:solidFill>
                  <a:srgbClr val="0070C0"/>
                </a:solidFill>
                <a:effectLst>
                  <a:outerShdw blurRad="38100" dist="38100" dir="2700000" algn="tl">
                    <a:srgbClr val="000000">
                      <a:alpha val="43137"/>
                    </a:srgbClr>
                  </a:outerShdw>
                </a:effectLst>
                <a:latin typeface="Bookman Old Style" panose="02050604050505020204" pitchFamily="18" charset="0"/>
                <a:cs typeface="Times New Roman" panose="02020603050405020304" pitchFamily="18" charset="0"/>
              </a:rPr>
            </a:br>
            <a:endParaRPr lang="pl-PL" b="1" dirty="0">
              <a:solidFill>
                <a:srgbClr val="0070C0"/>
              </a:solidFill>
              <a:effectLst>
                <a:outerShdw blurRad="38100" dist="38100" dir="2700000" algn="tl">
                  <a:srgbClr val="000000">
                    <a:alpha val="43137"/>
                  </a:srgbClr>
                </a:outerShdw>
              </a:effectLst>
              <a:latin typeface="Bookman Old Style" panose="02050604050505020204" pitchFamily="18" charset="0"/>
              <a:cs typeface="Times New Roman" panose="02020603050405020304" pitchFamily="18" charset="0"/>
            </a:endParaRPr>
          </a:p>
        </p:txBody>
      </p:sp>
      <p:sp>
        <p:nvSpPr>
          <p:cNvPr id="3" name="Symbol zastępczy zawartości 2">
            <a:extLst>
              <a:ext uri="{FF2B5EF4-FFF2-40B4-BE49-F238E27FC236}">
                <a16:creationId xmlns:a16="http://schemas.microsoft.com/office/drawing/2014/main" id="{3C529DE3-DCA7-1C06-5D56-19E9B463F8B1}"/>
              </a:ext>
            </a:extLst>
          </p:cNvPr>
          <p:cNvSpPr>
            <a:spLocks noGrp="1"/>
          </p:cNvSpPr>
          <p:nvPr>
            <p:ph idx="1"/>
          </p:nvPr>
        </p:nvSpPr>
        <p:spPr>
          <a:xfrm>
            <a:off x="617547" y="2020027"/>
            <a:ext cx="9882511" cy="4871323"/>
          </a:xfrm>
        </p:spPr>
        <p:txBody>
          <a:bodyPr>
            <a:noAutofit/>
          </a:bodyPr>
          <a:lstStyle/>
          <a:p>
            <a:pPr>
              <a:buClr>
                <a:srgbClr val="002060"/>
              </a:buCl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He is brilliant, often very intelligent, eloquent.  </a:t>
            </a:r>
          </a:p>
          <a:p>
            <a:pPr>
              <a:buClr>
                <a:srgbClr val="002060"/>
              </a:buCl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He is very curious and insightful.  </a:t>
            </a:r>
          </a:p>
          <a:p>
            <a:pPr>
              <a:buClr>
                <a:srgbClr val="002060"/>
              </a:buCl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He has very good intuition and can "read people". </a:t>
            </a:r>
          </a:p>
          <a:p>
            <a:pPr>
              <a:buClr>
                <a:srgbClr val="002060"/>
              </a:buCl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He finds it easier to solve problems.  </a:t>
            </a:r>
          </a:p>
          <a:p>
            <a:pPr>
              <a:buClr>
                <a:srgbClr val="002060"/>
              </a:buCl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Can find common ground between many different concepts. </a:t>
            </a:r>
          </a:p>
        </p:txBody>
      </p:sp>
      <p:pic>
        <p:nvPicPr>
          <p:cNvPr id="4" name="Obraz 3" descr="Obraz zawierający tekst, Czcionka, zrzut ekranu, logo&#10;&#10;Opis wygenerowany automatycznie">
            <a:extLst>
              <a:ext uri="{FF2B5EF4-FFF2-40B4-BE49-F238E27FC236}">
                <a16:creationId xmlns:a16="http://schemas.microsoft.com/office/drawing/2014/main" id="{4B87D630-1624-AF91-7782-027B1159C559}"/>
              </a:ext>
            </a:extLst>
          </p:cNvPr>
          <p:cNvPicPr>
            <a:picLocks noChangeAspect="1"/>
          </p:cNvPicPr>
          <p:nvPr/>
        </p:nvPicPr>
        <p:blipFill rotWithShape="1">
          <a:blip r:embed="rId2">
            <a:extLst>
              <a:ext uri="{28A0092B-C50C-407E-A947-70E740481C1C}">
                <a14:useLocalDpi xmlns:a14="http://schemas.microsoft.com/office/drawing/2010/main" val="0"/>
              </a:ext>
            </a:extLst>
          </a:blip>
          <a:srcRect l="4025" r="2039"/>
          <a:stretch/>
        </p:blipFill>
        <p:spPr bwMode="auto">
          <a:xfrm>
            <a:off x="488803" y="6340285"/>
            <a:ext cx="3616667" cy="415534"/>
          </a:xfrm>
          <a:prstGeom prst="rect">
            <a:avLst/>
          </a:prstGeom>
          <a:ln>
            <a:noFill/>
          </a:ln>
          <a:extLst>
            <a:ext uri="{53640926-AAD7-44D8-BBD7-CCE9431645EC}">
              <a14:shadowObscured xmlns:a14="http://schemas.microsoft.com/office/drawing/2010/main"/>
            </a:ext>
          </a:extLst>
        </p:spPr>
      </p:pic>
      <p:pic>
        <p:nvPicPr>
          <p:cNvPr id="2050" name="Picture 2" descr="Szkoła Podstawowa nr 6 w Kraśniku">
            <a:extLst>
              <a:ext uri="{FF2B5EF4-FFF2-40B4-BE49-F238E27FC236}">
                <a16:creationId xmlns:a16="http://schemas.microsoft.com/office/drawing/2014/main" id="{4DE44161-8F20-F337-58B6-E556102472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5522" y="4675848"/>
            <a:ext cx="3810000" cy="1876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30043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AEFF67-FC76-3666-0E3E-A05A51ED3485}"/>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9EC0687B-8612-99DA-F2B3-79ADC9F9BD2E}"/>
              </a:ext>
            </a:extLst>
          </p:cNvPr>
          <p:cNvSpPr>
            <a:spLocks noGrp="1"/>
          </p:cNvSpPr>
          <p:nvPr>
            <p:ph type="title"/>
          </p:nvPr>
        </p:nvSpPr>
        <p:spPr>
          <a:xfrm>
            <a:off x="488803" y="540608"/>
            <a:ext cx="8596668" cy="1320800"/>
          </a:xfrm>
        </p:spPr>
        <p:txBody>
          <a:bodyPr>
            <a:normAutofit fontScale="90000"/>
          </a:bodyPr>
          <a:lstStyle/>
          <a:p>
            <a:r>
              <a:rPr lang="en-US" b="1" dirty="0">
                <a:solidFill>
                  <a:srgbClr val="002060"/>
                </a:solidFill>
                <a:effectLst>
                  <a:outerShdw blurRad="38100" dist="38100" dir="2700000" algn="tl">
                    <a:srgbClr val="000000">
                      <a:alpha val="43137"/>
                    </a:srgbClr>
                  </a:outerShdw>
                </a:effectLst>
                <a:latin typeface="Bookman Old Style" panose="02050604050505020204" pitchFamily="18" charset="0"/>
                <a:cs typeface="Times New Roman" panose="02020603050405020304" pitchFamily="18" charset="0"/>
              </a:rPr>
              <a:t>Dyslectic student’s </a:t>
            </a:r>
            <a:r>
              <a:rPr lang="en-US" b="1" dirty="0" err="1">
                <a:solidFill>
                  <a:srgbClr val="002060"/>
                </a:solidFill>
                <a:effectLst>
                  <a:outerShdw blurRad="38100" dist="38100" dir="2700000" algn="tl">
                    <a:srgbClr val="000000">
                      <a:alpha val="43137"/>
                    </a:srgbClr>
                  </a:outerShdw>
                </a:effectLst>
                <a:latin typeface="Bookman Old Style" panose="02050604050505020204" pitchFamily="18" charset="0"/>
                <a:cs typeface="Times New Roman" panose="02020603050405020304" pitchFamily="18" charset="0"/>
              </a:rPr>
              <a:t>strenghts</a:t>
            </a:r>
            <a:r>
              <a:rPr lang="en-US" b="1" dirty="0">
                <a:solidFill>
                  <a:srgbClr val="002060"/>
                </a:solidFill>
                <a:effectLst>
                  <a:outerShdw blurRad="38100" dist="38100" dir="2700000" algn="tl">
                    <a:srgbClr val="000000">
                      <a:alpha val="43137"/>
                    </a:srgbClr>
                  </a:outerShdw>
                </a:effectLst>
                <a:latin typeface="Bookman Old Style" panose="02050604050505020204" pitchFamily="18" charset="0"/>
                <a:cs typeface="Times New Roman" panose="02020603050405020304" pitchFamily="18" charset="0"/>
              </a:rPr>
              <a:t> – which we can use in teaching process </a:t>
            </a:r>
            <a:br>
              <a:rPr lang="pl-PL" b="1" dirty="0">
                <a:solidFill>
                  <a:srgbClr val="0070C0"/>
                </a:solidFill>
                <a:effectLst>
                  <a:outerShdw blurRad="38100" dist="38100" dir="2700000" algn="tl">
                    <a:srgbClr val="000000">
                      <a:alpha val="43137"/>
                    </a:srgbClr>
                  </a:outerShdw>
                </a:effectLst>
                <a:latin typeface="Bookman Old Style" panose="02050604050505020204" pitchFamily="18" charset="0"/>
                <a:cs typeface="Times New Roman" panose="02020603050405020304" pitchFamily="18" charset="0"/>
              </a:rPr>
            </a:br>
            <a:endParaRPr lang="pl-PL" b="1" dirty="0">
              <a:solidFill>
                <a:srgbClr val="0070C0"/>
              </a:solidFill>
              <a:effectLst>
                <a:outerShdw blurRad="38100" dist="38100" dir="2700000" algn="tl">
                  <a:srgbClr val="000000">
                    <a:alpha val="43137"/>
                  </a:srgbClr>
                </a:outerShdw>
              </a:effectLst>
              <a:latin typeface="Bookman Old Style" panose="02050604050505020204" pitchFamily="18" charset="0"/>
              <a:cs typeface="Times New Roman" panose="02020603050405020304" pitchFamily="18" charset="0"/>
            </a:endParaRPr>
          </a:p>
        </p:txBody>
      </p:sp>
      <p:sp>
        <p:nvSpPr>
          <p:cNvPr id="3" name="Symbol zastępczy zawartości 2">
            <a:extLst>
              <a:ext uri="{FF2B5EF4-FFF2-40B4-BE49-F238E27FC236}">
                <a16:creationId xmlns:a16="http://schemas.microsoft.com/office/drawing/2014/main" id="{27EEBEDD-7254-2141-89C9-10B7F2DA9DB6}"/>
              </a:ext>
            </a:extLst>
          </p:cNvPr>
          <p:cNvSpPr>
            <a:spLocks noGrp="1"/>
          </p:cNvSpPr>
          <p:nvPr>
            <p:ph idx="1"/>
          </p:nvPr>
        </p:nvSpPr>
        <p:spPr>
          <a:xfrm>
            <a:off x="477588" y="2267339"/>
            <a:ext cx="9882511" cy="3905379"/>
          </a:xfrm>
        </p:spPr>
        <p:txBody>
          <a:bodyPr>
            <a:noAutofit/>
          </a:bodyPr>
          <a:lstStyle/>
          <a:p>
            <a:pPr>
              <a:buClr>
                <a:srgbClr val="002060"/>
              </a:buCl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He has an excellent long-term memory, especially when it comes to experiences, events, locations and faces.  </a:t>
            </a:r>
          </a:p>
          <a:p>
            <a:pPr>
              <a:buClr>
                <a:srgbClr val="002060"/>
              </a:buCl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He perceives the world in many dimensions - using all his senses.  </a:t>
            </a:r>
          </a:p>
          <a:p>
            <a:pPr>
              <a:buClr>
                <a:srgbClr val="002060"/>
              </a:buCl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He sees the "bigger picture" and does not focus on details.  </a:t>
            </a:r>
          </a:p>
          <a:p>
            <a:pPr>
              <a:buClr>
                <a:srgbClr val="002060"/>
              </a:buCl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He tends to perceive information and tasks that he still has to perform in a holistic way. </a:t>
            </a:r>
            <a:endParaRPr lang="pl-PL" sz="2400" dirty="0">
              <a:latin typeface="Times New Roman" panose="02020603050405020304" pitchFamily="18" charset="0"/>
              <a:cs typeface="Times New Roman" panose="02020603050405020304" pitchFamily="18" charset="0"/>
            </a:endParaRPr>
          </a:p>
        </p:txBody>
      </p:sp>
      <p:pic>
        <p:nvPicPr>
          <p:cNvPr id="4" name="Obraz 3" descr="Obraz zawierający tekst, Czcionka, zrzut ekranu, logo&#10;&#10;Opis wygenerowany automatycznie">
            <a:extLst>
              <a:ext uri="{FF2B5EF4-FFF2-40B4-BE49-F238E27FC236}">
                <a16:creationId xmlns:a16="http://schemas.microsoft.com/office/drawing/2014/main" id="{AC27D4BF-7E79-AA01-116F-144E0B6E172C}"/>
              </a:ext>
            </a:extLst>
          </p:cNvPr>
          <p:cNvPicPr>
            <a:picLocks noChangeAspect="1"/>
          </p:cNvPicPr>
          <p:nvPr/>
        </p:nvPicPr>
        <p:blipFill rotWithShape="1">
          <a:blip r:embed="rId2">
            <a:extLst>
              <a:ext uri="{28A0092B-C50C-407E-A947-70E740481C1C}">
                <a14:useLocalDpi xmlns:a14="http://schemas.microsoft.com/office/drawing/2010/main" val="0"/>
              </a:ext>
            </a:extLst>
          </a:blip>
          <a:srcRect l="4025" r="2039"/>
          <a:stretch/>
        </p:blipFill>
        <p:spPr bwMode="auto">
          <a:xfrm>
            <a:off x="488803" y="6340285"/>
            <a:ext cx="3616667" cy="41553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160695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EB2C2B-FFA0-0E29-3C7B-20787884230C}"/>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76649662-10C5-8D80-A699-71730FA41698}"/>
              </a:ext>
            </a:extLst>
          </p:cNvPr>
          <p:cNvSpPr>
            <a:spLocks noGrp="1"/>
          </p:cNvSpPr>
          <p:nvPr>
            <p:ph type="title"/>
          </p:nvPr>
        </p:nvSpPr>
        <p:spPr>
          <a:xfrm>
            <a:off x="316559" y="627119"/>
            <a:ext cx="8758222" cy="1320800"/>
          </a:xfrm>
        </p:spPr>
        <p:txBody>
          <a:bodyPr>
            <a:noAutofit/>
          </a:bodyPr>
          <a:lstStyle/>
          <a:p>
            <a:pPr algn="ctr"/>
            <a:r>
              <a:rPr lang="en-US" sz="2800" b="1" dirty="0">
                <a:solidFill>
                  <a:srgbClr val="002060"/>
                </a:solidFill>
                <a:effectLst>
                  <a:outerShdw blurRad="38100" dist="38100" dir="2700000" algn="tl">
                    <a:srgbClr val="000000">
                      <a:alpha val="43137"/>
                    </a:srgbClr>
                  </a:outerShdw>
                </a:effectLst>
                <a:latin typeface="Bookman Old Style" panose="02050604050505020204" pitchFamily="18" charset="0"/>
                <a:cs typeface="Times New Roman" panose="02020603050405020304" pitchFamily="18" charset="0"/>
              </a:rPr>
              <a:t>How to work with </a:t>
            </a:r>
            <a:r>
              <a:rPr lang="en-US" sz="2800" b="1" dirty="0" err="1">
                <a:solidFill>
                  <a:srgbClr val="002060"/>
                </a:solidFill>
                <a:effectLst>
                  <a:outerShdw blurRad="38100" dist="38100" dir="2700000" algn="tl">
                    <a:srgbClr val="000000">
                      <a:alpha val="43137"/>
                    </a:srgbClr>
                  </a:outerShdw>
                </a:effectLst>
                <a:latin typeface="Bookman Old Style" panose="02050604050505020204" pitchFamily="18" charset="0"/>
                <a:cs typeface="Times New Roman" panose="02020603050405020304" pitchFamily="18" charset="0"/>
              </a:rPr>
              <a:t>dyslectis</a:t>
            </a:r>
            <a:r>
              <a:rPr lang="en-US" sz="2800" b="1" dirty="0">
                <a:solidFill>
                  <a:srgbClr val="002060"/>
                </a:solidFill>
                <a:effectLst>
                  <a:outerShdw blurRad="38100" dist="38100" dir="2700000" algn="tl">
                    <a:srgbClr val="000000">
                      <a:alpha val="43137"/>
                    </a:srgbClr>
                  </a:outerShdw>
                </a:effectLst>
                <a:latin typeface="Bookman Old Style" panose="02050604050505020204" pitchFamily="18" charset="0"/>
                <a:cs typeface="Times New Roman" panose="02020603050405020304" pitchFamily="18" charset="0"/>
              </a:rPr>
              <a:t> student - tips for teachers  </a:t>
            </a:r>
            <a:br>
              <a:rPr lang="en-US" sz="28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pl-PL" sz="28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Symbol zastępczy zawartości 2">
            <a:extLst>
              <a:ext uri="{FF2B5EF4-FFF2-40B4-BE49-F238E27FC236}">
                <a16:creationId xmlns:a16="http://schemas.microsoft.com/office/drawing/2014/main" id="{8BED931D-C459-EEC5-2F30-0C56F7587729}"/>
              </a:ext>
            </a:extLst>
          </p:cNvPr>
          <p:cNvSpPr>
            <a:spLocks noGrp="1"/>
          </p:cNvSpPr>
          <p:nvPr>
            <p:ph idx="1"/>
          </p:nvPr>
        </p:nvSpPr>
        <p:spPr>
          <a:xfrm>
            <a:off x="316559" y="1322662"/>
            <a:ext cx="9705531" cy="597158"/>
          </a:xfrm>
        </p:spPr>
        <p:txBody>
          <a:bodyPr>
            <a:noAutofit/>
          </a:bodyPr>
          <a:lstStyle/>
          <a:p>
            <a:pPr marL="0" indent="0">
              <a:buNone/>
            </a:pPr>
            <a:r>
              <a:rPr lang="en-US" sz="4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DO NOT</a:t>
            </a:r>
            <a:endParaRPr lang="pl-PL" sz="2800" b="1" dirty="0">
              <a:solidFill>
                <a:srgbClr val="00B0F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pole tekstowe 4">
            <a:extLst>
              <a:ext uri="{FF2B5EF4-FFF2-40B4-BE49-F238E27FC236}">
                <a16:creationId xmlns:a16="http://schemas.microsoft.com/office/drawing/2014/main" id="{4F2DDB79-2A6D-283D-4D1D-07BC21E6DCD2}"/>
              </a:ext>
            </a:extLst>
          </p:cNvPr>
          <p:cNvSpPr txBox="1"/>
          <p:nvPr/>
        </p:nvSpPr>
        <p:spPr>
          <a:xfrm>
            <a:off x="460812" y="2967137"/>
            <a:ext cx="10524931" cy="2308324"/>
          </a:xfrm>
          <a:prstGeom prst="rect">
            <a:avLst/>
          </a:prstGeom>
          <a:noFill/>
        </p:spPr>
        <p:txBody>
          <a:bodyPr wrap="square">
            <a:spAutoFit/>
          </a:bodyPr>
          <a:lstStyle/>
          <a:p>
            <a:pPr marL="342900" indent="-342900">
              <a:buClr>
                <a:srgbClr val="002060"/>
              </a:buCl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Don't treat the student as sick, crippled, incapable, evil, or lazy.  </a:t>
            </a:r>
          </a:p>
          <a:p>
            <a:pPr marL="342900" indent="-342900">
              <a:buClr>
                <a:srgbClr val="002060"/>
              </a:buCl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Don't punish or ridicule in the hope that you will motivate him to work. </a:t>
            </a:r>
          </a:p>
          <a:p>
            <a:pPr marL="342900" indent="-342900">
              <a:buClr>
                <a:srgbClr val="002060"/>
              </a:buCl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Don't delude yourself that he will "grow out of it", "pull himself together", "squat down" or that someone will "cure him" of it. </a:t>
            </a:r>
          </a:p>
          <a:p>
            <a:pPr marL="342900" indent="-342900">
              <a:buClr>
                <a:srgbClr val="002060"/>
              </a:buCl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Don't expect that a student's problems without specialist help will be limited to reading and writing. </a:t>
            </a:r>
          </a:p>
        </p:txBody>
      </p:sp>
      <p:pic>
        <p:nvPicPr>
          <p:cNvPr id="4" name="Obraz 3" descr="Obraz zawierający tekst, Czcionka, zrzut ekranu, logo&#10;&#10;Opis wygenerowany automatycznie">
            <a:extLst>
              <a:ext uri="{FF2B5EF4-FFF2-40B4-BE49-F238E27FC236}">
                <a16:creationId xmlns:a16="http://schemas.microsoft.com/office/drawing/2014/main" id="{5444D227-B58A-2DFD-382C-672D5B01C5BE}"/>
              </a:ext>
            </a:extLst>
          </p:cNvPr>
          <p:cNvPicPr>
            <a:picLocks noChangeAspect="1"/>
          </p:cNvPicPr>
          <p:nvPr/>
        </p:nvPicPr>
        <p:blipFill rotWithShape="1">
          <a:blip r:embed="rId2">
            <a:extLst>
              <a:ext uri="{28A0092B-C50C-407E-A947-70E740481C1C}">
                <a14:useLocalDpi xmlns:a14="http://schemas.microsoft.com/office/drawing/2010/main" val="0"/>
              </a:ext>
            </a:extLst>
          </a:blip>
          <a:srcRect l="4025" r="2039"/>
          <a:stretch/>
        </p:blipFill>
        <p:spPr bwMode="auto">
          <a:xfrm>
            <a:off x="460812" y="124294"/>
            <a:ext cx="3616667" cy="41553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196924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EADAC4-08E1-F322-4F24-B475FC7E541A}"/>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A74C56E4-A764-33F6-3C82-F34679748694}"/>
              </a:ext>
            </a:extLst>
          </p:cNvPr>
          <p:cNvSpPr>
            <a:spLocks noGrp="1"/>
          </p:cNvSpPr>
          <p:nvPr>
            <p:ph type="title"/>
          </p:nvPr>
        </p:nvSpPr>
        <p:spPr>
          <a:xfrm>
            <a:off x="316559" y="627119"/>
            <a:ext cx="8758222" cy="1320800"/>
          </a:xfrm>
        </p:spPr>
        <p:txBody>
          <a:bodyPr>
            <a:noAutofit/>
          </a:bodyPr>
          <a:lstStyle/>
          <a:p>
            <a:pPr algn="ctr"/>
            <a:r>
              <a:rPr lang="en-US" sz="2800" b="1" dirty="0">
                <a:solidFill>
                  <a:srgbClr val="002060"/>
                </a:solidFill>
                <a:effectLst>
                  <a:outerShdw blurRad="38100" dist="38100" dir="2700000" algn="tl">
                    <a:srgbClr val="000000">
                      <a:alpha val="43137"/>
                    </a:srgbClr>
                  </a:outerShdw>
                </a:effectLst>
                <a:latin typeface="Bookman Old Style" panose="02050604050505020204" pitchFamily="18" charset="0"/>
                <a:cs typeface="Times New Roman" panose="02020603050405020304" pitchFamily="18" charset="0"/>
              </a:rPr>
              <a:t>How to work with </a:t>
            </a:r>
            <a:r>
              <a:rPr lang="en-US" sz="2800" b="1" dirty="0" err="1">
                <a:solidFill>
                  <a:srgbClr val="002060"/>
                </a:solidFill>
                <a:effectLst>
                  <a:outerShdw blurRad="38100" dist="38100" dir="2700000" algn="tl">
                    <a:srgbClr val="000000">
                      <a:alpha val="43137"/>
                    </a:srgbClr>
                  </a:outerShdw>
                </a:effectLst>
                <a:latin typeface="Bookman Old Style" panose="02050604050505020204" pitchFamily="18" charset="0"/>
                <a:cs typeface="Times New Roman" panose="02020603050405020304" pitchFamily="18" charset="0"/>
              </a:rPr>
              <a:t>dyslectis</a:t>
            </a:r>
            <a:r>
              <a:rPr lang="en-US" sz="2800" b="1" dirty="0">
                <a:solidFill>
                  <a:srgbClr val="002060"/>
                </a:solidFill>
                <a:effectLst>
                  <a:outerShdw blurRad="38100" dist="38100" dir="2700000" algn="tl">
                    <a:srgbClr val="000000">
                      <a:alpha val="43137"/>
                    </a:srgbClr>
                  </a:outerShdw>
                </a:effectLst>
                <a:latin typeface="Bookman Old Style" panose="02050604050505020204" pitchFamily="18" charset="0"/>
                <a:cs typeface="Times New Roman" panose="02020603050405020304" pitchFamily="18" charset="0"/>
              </a:rPr>
              <a:t> student - tips for teachers  </a:t>
            </a:r>
            <a:br>
              <a:rPr lang="en-US" sz="28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pl-PL" sz="28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Symbol zastępczy zawartości 2">
            <a:extLst>
              <a:ext uri="{FF2B5EF4-FFF2-40B4-BE49-F238E27FC236}">
                <a16:creationId xmlns:a16="http://schemas.microsoft.com/office/drawing/2014/main" id="{90573802-A141-034E-C44D-D3AADDB7FD36}"/>
              </a:ext>
            </a:extLst>
          </p:cNvPr>
          <p:cNvSpPr>
            <a:spLocks noGrp="1"/>
          </p:cNvSpPr>
          <p:nvPr>
            <p:ph idx="1"/>
          </p:nvPr>
        </p:nvSpPr>
        <p:spPr>
          <a:xfrm>
            <a:off x="316559" y="1322662"/>
            <a:ext cx="9705531" cy="597158"/>
          </a:xfrm>
        </p:spPr>
        <p:txBody>
          <a:bodyPr>
            <a:noAutofit/>
          </a:bodyPr>
          <a:lstStyle/>
          <a:p>
            <a:pPr marL="0" indent="0">
              <a:buNone/>
            </a:pPr>
            <a:r>
              <a:rPr lang="en-US" sz="4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DO NOT</a:t>
            </a:r>
            <a:endParaRPr lang="pl-PL" sz="2800" b="1" dirty="0">
              <a:solidFill>
                <a:srgbClr val="00B0F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pole tekstowe 4">
            <a:extLst>
              <a:ext uri="{FF2B5EF4-FFF2-40B4-BE49-F238E27FC236}">
                <a16:creationId xmlns:a16="http://schemas.microsoft.com/office/drawing/2014/main" id="{7FE0AFD7-ECD8-ABAD-0099-1A67F4324416}"/>
              </a:ext>
            </a:extLst>
          </p:cNvPr>
          <p:cNvSpPr txBox="1"/>
          <p:nvPr/>
        </p:nvSpPr>
        <p:spPr>
          <a:xfrm>
            <a:off x="656755" y="2845839"/>
            <a:ext cx="10524931" cy="2308324"/>
          </a:xfrm>
          <a:prstGeom prst="rect">
            <a:avLst/>
          </a:prstGeom>
          <a:noFill/>
        </p:spPr>
        <p:txBody>
          <a:bodyPr wrap="square">
            <a:spAutoFit/>
          </a:bodyPr>
          <a:lstStyle/>
          <a:p>
            <a:pPr marL="342900" indent="-342900">
              <a:buClr>
                <a:srgbClr val="002060"/>
              </a:buCl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Don't limit your student's extracurricular activities so that he has more time to learn, but don't release him from regular exercises and self-development. </a:t>
            </a:r>
          </a:p>
          <a:p>
            <a:pPr marL="342900" indent="-342900">
              <a:buClr>
                <a:srgbClr val="002060"/>
              </a:buCl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Don't tell him that if he tried harder, he wouldn't have any problems. </a:t>
            </a:r>
          </a:p>
          <a:p>
            <a:pPr marL="342900" indent="-342900">
              <a:buClr>
                <a:srgbClr val="002060"/>
              </a:buCl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Don’t ask him to read in public. </a:t>
            </a:r>
          </a:p>
          <a:p>
            <a:pPr marL="342900" indent="-342900">
              <a:buClr>
                <a:srgbClr val="002060"/>
              </a:buCl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Don't tell him that he will grow out of it or that when he goes to college/high school they will cure him of dyslexia. </a:t>
            </a:r>
            <a:endParaRPr lang="pl-PL" sz="2400" dirty="0">
              <a:latin typeface="Times New Roman" panose="02020603050405020304" pitchFamily="18" charset="0"/>
              <a:cs typeface="Times New Roman" panose="02020603050405020304" pitchFamily="18" charset="0"/>
            </a:endParaRPr>
          </a:p>
        </p:txBody>
      </p:sp>
      <p:pic>
        <p:nvPicPr>
          <p:cNvPr id="4" name="Obraz 3" descr="Obraz zawierający tekst, Czcionka, zrzut ekranu, logo&#10;&#10;Opis wygenerowany automatycznie">
            <a:extLst>
              <a:ext uri="{FF2B5EF4-FFF2-40B4-BE49-F238E27FC236}">
                <a16:creationId xmlns:a16="http://schemas.microsoft.com/office/drawing/2014/main" id="{3CC1220C-9616-855E-B05F-3880AABFBD80}"/>
              </a:ext>
            </a:extLst>
          </p:cNvPr>
          <p:cNvPicPr>
            <a:picLocks noChangeAspect="1"/>
          </p:cNvPicPr>
          <p:nvPr/>
        </p:nvPicPr>
        <p:blipFill rotWithShape="1">
          <a:blip r:embed="rId2">
            <a:extLst>
              <a:ext uri="{28A0092B-C50C-407E-A947-70E740481C1C}">
                <a14:useLocalDpi xmlns:a14="http://schemas.microsoft.com/office/drawing/2010/main" val="0"/>
              </a:ext>
            </a:extLst>
          </a:blip>
          <a:srcRect l="4025" r="2039"/>
          <a:stretch/>
        </p:blipFill>
        <p:spPr bwMode="auto">
          <a:xfrm>
            <a:off x="460812" y="124294"/>
            <a:ext cx="3616667" cy="41553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636825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e tekstowe 5">
            <a:extLst>
              <a:ext uri="{FF2B5EF4-FFF2-40B4-BE49-F238E27FC236}">
                <a16:creationId xmlns:a16="http://schemas.microsoft.com/office/drawing/2014/main" id="{7B0079A4-A89D-BA6D-C7F8-CFA6577E0547}"/>
              </a:ext>
            </a:extLst>
          </p:cNvPr>
          <p:cNvSpPr txBox="1"/>
          <p:nvPr/>
        </p:nvSpPr>
        <p:spPr>
          <a:xfrm>
            <a:off x="335902" y="367300"/>
            <a:ext cx="11010122" cy="1538883"/>
          </a:xfrm>
          <a:prstGeom prst="rect">
            <a:avLst/>
          </a:prstGeom>
          <a:noFill/>
        </p:spPr>
        <p:txBody>
          <a:bodyPr wrap="square">
            <a:spAutoFit/>
          </a:bodyPr>
          <a:lstStyle/>
          <a:p>
            <a:r>
              <a:rPr lang="en-US" sz="2800" b="1" i="0" dirty="0">
                <a:solidFill>
                  <a:srgbClr val="002060"/>
                </a:solidFill>
                <a:effectLst>
                  <a:outerShdw blurRad="38100" dist="38100" dir="2700000" algn="tl">
                    <a:srgbClr val="000000">
                      <a:alpha val="43137"/>
                    </a:srgbClr>
                  </a:outerShdw>
                </a:effectLst>
                <a:latin typeface="Bookman Old Style" panose="02050604050505020204" pitchFamily="18" charset="0"/>
              </a:rPr>
              <a:t>How to work with </a:t>
            </a:r>
            <a:r>
              <a:rPr lang="en-US" sz="2800" b="1" i="0" dirty="0" err="1">
                <a:solidFill>
                  <a:srgbClr val="002060"/>
                </a:solidFill>
                <a:effectLst>
                  <a:outerShdw blurRad="38100" dist="38100" dir="2700000" algn="tl">
                    <a:srgbClr val="000000">
                      <a:alpha val="43137"/>
                    </a:srgbClr>
                  </a:outerShdw>
                </a:effectLst>
                <a:latin typeface="Bookman Old Style" panose="02050604050505020204" pitchFamily="18" charset="0"/>
              </a:rPr>
              <a:t>dyslectis</a:t>
            </a:r>
            <a:r>
              <a:rPr lang="en-US" sz="2800" b="1" i="0" dirty="0">
                <a:solidFill>
                  <a:srgbClr val="002060"/>
                </a:solidFill>
                <a:effectLst>
                  <a:outerShdw blurRad="38100" dist="38100" dir="2700000" algn="tl">
                    <a:srgbClr val="000000">
                      <a:alpha val="43137"/>
                    </a:srgbClr>
                  </a:outerShdw>
                </a:effectLst>
                <a:latin typeface="Bookman Old Style" panose="02050604050505020204" pitchFamily="18" charset="0"/>
              </a:rPr>
              <a:t> student - tips for teachers  </a:t>
            </a:r>
            <a:br>
              <a:rPr lang="en-US" sz="1800" b="0" i="0" dirty="0">
                <a:solidFill>
                  <a:srgbClr val="000000"/>
                </a:solidFill>
                <a:effectLst/>
                <a:latin typeface="WordVisiCarriageReturn_MSFontService"/>
              </a:rPr>
            </a:br>
            <a:endParaRPr lang="pl-PL" sz="1800" b="0" i="0" dirty="0">
              <a:solidFill>
                <a:srgbClr val="000000"/>
              </a:solidFill>
              <a:effectLst/>
              <a:latin typeface="WordVisiCarriageReturn_MSFontService"/>
            </a:endParaRPr>
          </a:p>
          <a:p>
            <a:r>
              <a:rPr lang="en-US" sz="4800" b="1" i="0" dirty="0">
                <a:solidFill>
                  <a:srgbClr val="0070C0"/>
                </a:solidFill>
                <a:effectLst/>
                <a:latin typeface="Bookman Old Style" panose="02050604050505020204" pitchFamily="18" charset="0"/>
              </a:rPr>
              <a:t>DO</a:t>
            </a:r>
            <a:endParaRPr lang="pl-PL" sz="4800" dirty="0">
              <a:solidFill>
                <a:srgbClr val="0070C0"/>
              </a:solidFill>
              <a:latin typeface="Bookman Old Style" panose="02050604050505020204" pitchFamily="18" charset="0"/>
            </a:endParaRPr>
          </a:p>
        </p:txBody>
      </p:sp>
      <p:sp>
        <p:nvSpPr>
          <p:cNvPr id="8" name="pole tekstowe 7">
            <a:extLst>
              <a:ext uri="{FF2B5EF4-FFF2-40B4-BE49-F238E27FC236}">
                <a16:creationId xmlns:a16="http://schemas.microsoft.com/office/drawing/2014/main" id="{528E69BD-A257-66EA-3C4E-7A25BC6788A7}"/>
              </a:ext>
            </a:extLst>
          </p:cNvPr>
          <p:cNvSpPr txBox="1"/>
          <p:nvPr/>
        </p:nvSpPr>
        <p:spPr>
          <a:xfrm>
            <a:off x="488803" y="2043748"/>
            <a:ext cx="10114384" cy="3984039"/>
          </a:xfrm>
          <a:prstGeom prst="rect">
            <a:avLst/>
          </a:prstGeom>
          <a:noFill/>
        </p:spPr>
        <p:txBody>
          <a:bodyPr wrap="square">
            <a:spAutoFit/>
          </a:bodyPr>
          <a:lstStyle/>
          <a:p>
            <a:pPr marL="342900" indent="-342900" algn="l" rtl="0" fontAlgn="base">
              <a:buClr>
                <a:srgbClr val="002060"/>
              </a:buClr>
              <a:buFont typeface="+mj-lt"/>
              <a:buAutoNum type="arabicPeriod"/>
            </a:pPr>
            <a:r>
              <a:rPr lang="en-US" sz="2400" b="0" i="0" dirty="0">
                <a:solidFill>
                  <a:srgbClr val="000000"/>
                </a:solidFill>
                <a:effectLst/>
                <a:latin typeface="Times New Roman" panose="02020603050405020304" pitchFamily="18" charset="0"/>
                <a:cs typeface="Times New Roman" panose="02020603050405020304" pitchFamily="18" charset="0"/>
              </a:rPr>
              <a:t>Try to understand your student, his needs, capabilities and limitations to prevent his school difficulties from deepening and the occurrence of secondary neurotic disorders. </a:t>
            </a:r>
            <a:endParaRPr lang="pl-PL" sz="2400" b="0" i="0" dirty="0">
              <a:solidFill>
                <a:srgbClr val="000000"/>
              </a:solidFill>
              <a:effectLst/>
              <a:latin typeface="Times New Roman" panose="02020603050405020304" pitchFamily="18" charset="0"/>
              <a:cs typeface="Times New Roman" panose="02020603050405020304" pitchFamily="18" charset="0"/>
            </a:endParaRPr>
          </a:p>
          <a:p>
            <a:pPr marL="342900" indent="-342900" algn="l" rtl="0" fontAlgn="base">
              <a:buClr>
                <a:srgbClr val="002060"/>
              </a:buClr>
              <a:buFont typeface="+mj-lt"/>
              <a:buAutoNum type="arabicPeriod"/>
            </a:pPr>
            <a:r>
              <a:rPr lang="en-US" sz="2400" b="0" i="0" dirty="0">
                <a:solidFill>
                  <a:srgbClr val="000000"/>
                </a:solidFill>
                <a:effectLst/>
                <a:latin typeface="Times New Roman" panose="02020603050405020304" pitchFamily="18" charset="0"/>
                <a:cs typeface="Times New Roman" panose="02020603050405020304" pitchFamily="18" charset="0"/>
              </a:rPr>
              <a:t>Try to observe the student's difficulties: what they are and what causes them. Consult your child's problems with a specialist (psychologist, speech therapist, pedagogue). </a:t>
            </a:r>
            <a:endParaRPr lang="pl-PL" sz="2400" b="0" i="0" dirty="0">
              <a:solidFill>
                <a:srgbClr val="000000"/>
              </a:solidFill>
              <a:effectLst/>
              <a:latin typeface="Times New Roman" panose="02020603050405020304" pitchFamily="18" charset="0"/>
              <a:cs typeface="Times New Roman" panose="02020603050405020304" pitchFamily="18" charset="0"/>
            </a:endParaRPr>
          </a:p>
          <a:p>
            <a:pPr marL="342900" indent="-342900" algn="l" rtl="0" fontAlgn="base">
              <a:buClr>
                <a:srgbClr val="002060"/>
              </a:buClr>
              <a:buFont typeface="+mj-lt"/>
              <a:buAutoNum type="arabicPeriod"/>
            </a:pPr>
            <a:r>
              <a:rPr lang="en-US" sz="2400" b="0" i="0" dirty="0">
                <a:solidFill>
                  <a:srgbClr val="000000"/>
                </a:solidFill>
                <a:effectLst/>
                <a:latin typeface="Times New Roman" panose="02020603050405020304" pitchFamily="18" charset="0"/>
                <a:cs typeface="Times New Roman" panose="02020603050405020304" pitchFamily="18" charset="0"/>
              </a:rPr>
              <a:t>Establish a contract between you, the parents and the child that defines the rules of cooperation: make the child responsible for working on himself, the parents for helping the child, and the teacher for being an advisor. </a:t>
            </a:r>
            <a:endParaRPr lang="pl-PL" sz="2400" b="0" i="0" dirty="0">
              <a:solidFill>
                <a:srgbClr val="000000"/>
              </a:solidFill>
              <a:effectLst/>
              <a:latin typeface="Times New Roman" panose="02020603050405020304" pitchFamily="18" charset="0"/>
              <a:cs typeface="Times New Roman" panose="02020603050405020304" pitchFamily="18" charset="0"/>
            </a:endParaRPr>
          </a:p>
          <a:p>
            <a:pPr marL="342900" indent="-342900" algn="l" rtl="0" fontAlgn="base">
              <a:buClr>
                <a:srgbClr val="002060"/>
              </a:buClr>
              <a:buFont typeface="+mj-lt"/>
              <a:buAutoNum type="arabicPeriod"/>
            </a:pPr>
            <a:r>
              <a:rPr lang="en-US" sz="2400" i="0" dirty="0">
                <a:solidFill>
                  <a:srgbClr val="000000"/>
                </a:solidFill>
                <a:effectLst/>
                <a:latin typeface="Times New Roman" panose="02020603050405020304" pitchFamily="18" charset="0"/>
                <a:cs typeface="Times New Roman" panose="02020603050405020304" pitchFamily="18" charset="0"/>
              </a:rPr>
              <a:t>Observe during your daily lessons what helps the student most effectively. </a:t>
            </a:r>
          </a:p>
          <a:p>
            <a:pPr algn="l" rtl="0" fontAlgn="base">
              <a:lnSpc>
                <a:spcPts val="1457"/>
              </a:lnSpc>
            </a:pPr>
            <a:endParaRPr lang="pl-PL" sz="1800" b="0" i="0" dirty="0">
              <a:solidFill>
                <a:srgbClr val="000000"/>
              </a:solidFill>
              <a:effectLst/>
              <a:latin typeface="Times New Roman" panose="02020603050405020304" pitchFamily="18" charset="0"/>
              <a:cs typeface="Times New Roman" panose="02020603050405020304" pitchFamily="18" charset="0"/>
            </a:endParaRPr>
          </a:p>
        </p:txBody>
      </p:sp>
      <p:pic>
        <p:nvPicPr>
          <p:cNvPr id="2" name="Obraz 1" descr="Obraz zawierający tekst, Czcionka, zrzut ekranu, logo&#10;&#10;Opis wygenerowany automatycznie">
            <a:extLst>
              <a:ext uri="{FF2B5EF4-FFF2-40B4-BE49-F238E27FC236}">
                <a16:creationId xmlns:a16="http://schemas.microsoft.com/office/drawing/2014/main" id="{016A895F-F34B-CB9B-505B-960B2275BA5E}"/>
              </a:ext>
            </a:extLst>
          </p:cNvPr>
          <p:cNvPicPr>
            <a:picLocks noChangeAspect="1"/>
          </p:cNvPicPr>
          <p:nvPr/>
        </p:nvPicPr>
        <p:blipFill rotWithShape="1">
          <a:blip r:embed="rId2">
            <a:extLst>
              <a:ext uri="{28A0092B-C50C-407E-A947-70E740481C1C}">
                <a14:useLocalDpi xmlns:a14="http://schemas.microsoft.com/office/drawing/2010/main" val="0"/>
              </a:ext>
            </a:extLst>
          </a:blip>
          <a:srcRect l="4025" r="2039"/>
          <a:stretch/>
        </p:blipFill>
        <p:spPr bwMode="auto">
          <a:xfrm>
            <a:off x="488803" y="6340285"/>
            <a:ext cx="3616667" cy="41553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503682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1000"/>
                                        <p:tgtEl>
                                          <p:spTgt spid="8">
                                            <p:txEl>
                                              <p:pRg st="1" end="1"/>
                                            </p:txEl>
                                          </p:spTgt>
                                        </p:tgtEl>
                                      </p:cBhvr>
                                    </p:animEffect>
                                    <p:anim calcmode="lin" valueType="num">
                                      <p:cBhvr>
                                        <p:cTn id="1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fade">
                                      <p:cBhvr>
                                        <p:cTn id="21" dur="1000"/>
                                        <p:tgtEl>
                                          <p:spTgt spid="8">
                                            <p:txEl>
                                              <p:pRg st="2" end="2"/>
                                            </p:txEl>
                                          </p:spTgt>
                                        </p:tgtEl>
                                      </p:cBhvr>
                                    </p:animEffect>
                                    <p:anim calcmode="lin" valueType="num">
                                      <p:cBhvr>
                                        <p:cTn id="22"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Effect transition="in" filter="fade">
                                      <p:cBhvr>
                                        <p:cTn id="28" dur="1000"/>
                                        <p:tgtEl>
                                          <p:spTgt spid="8">
                                            <p:txEl>
                                              <p:pRg st="3" end="3"/>
                                            </p:txEl>
                                          </p:spTgt>
                                        </p:tgtEl>
                                      </p:cBhvr>
                                    </p:animEffect>
                                    <p:anim calcmode="lin" valueType="num">
                                      <p:cBhvr>
                                        <p:cTn id="29"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738B66-4212-56B3-167A-6F3366785B83}"/>
            </a:ext>
          </a:extLst>
        </p:cNvPr>
        <p:cNvGrpSpPr/>
        <p:nvPr/>
      </p:nvGrpSpPr>
      <p:grpSpPr>
        <a:xfrm>
          <a:off x="0" y="0"/>
          <a:ext cx="0" cy="0"/>
          <a:chOff x="0" y="0"/>
          <a:chExt cx="0" cy="0"/>
        </a:xfrm>
      </p:grpSpPr>
      <p:sp>
        <p:nvSpPr>
          <p:cNvPr id="6" name="pole tekstowe 5">
            <a:extLst>
              <a:ext uri="{FF2B5EF4-FFF2-40B4-BE49-F238E27FC236}">
                <a16:creationId xmlns:a16="http://schemas.microsoft.com/office/drawing/2014/main" id="{2D8C6AF2-8EB4-C959-3387-563ADF739D13}"/>
              </a:ext>
            </a:extLst>
          </p:cNvPr>
          <p:cNvSpPr txBox="1"/>
          <p:nvPr/>
        </p:nvSpPr>
        <p:spPr>
          <a:xfrm>
            <a:off x="335902" y="749855"/>
            <a:ext cx="11010122" cy="1261884"/>
          </a:xfrm>
          <a:prstGeom prst="rect">
            <a:avLst/>
          </a:prstGeom>
          <a:noFill/>
        </p:spPr>
        <p:txBody>
          <a:bodyPr wrap="square">
            <a:spAutoFit/>
          </a:bodyPr>
          <a:lstStyle/>
          <a:p>
            <a:r>
              <a:rPr lang="en-US" sz="2800" b="1" i="0" dirty="0">
                <a:solidFill>
                  <a:srgbClr val="002060"/>
                </a:solidFill>
                <a:effectLst>
                  <a:outerShdw blurRad="38100" dist="38100" dir="2700000" algn="tl">
                    <a:srgbClr val="000000">
                      <a:alpha val="43137"/>
                    </a:srgbClr>
                  </a:outerShdw>
                </a:effectLst>
                <a:latin typeface="Bookman Old Style" panose="02050604050505020204" pitchFamily="18" charset="0"/>
              </a:rPr>
              <a:t>How to work with </a:t>
            </a:r>
            <a:r>
              <a:rPr lang="en-US" sz="2800" b="1" i="0" dirty="0" err="1">
                <a:solidFill>
                  <a:srgbClr val="002060"/>
                </a:solidFill>
                <a:effectLst>
                  <a:outerShdw blurRad="38100" dist="38100" dir="2700000" algn="tl">
                    <a:srgbClr val="000000">
                      <a:alpha val="43137"/>
                    </a:srgbClr>
                  </a:outerShdw>
                </a:effectLst>
                <a:latin typeface="Bookman Old Style" panose="02050604050505020204" pitchFamily="18" charset="0"/>
              </a:rPr>
              <a:t>dyslectis</a:t>
            </a:r>
            <a:r>
              <a:rPr lang="en-US" sz="2800" b="1" i="0" dirty="0">
                <a:solidFill>
                  <a:srgbClr val="002060"/>
                </a:solidFill>
                <a:effectLst>
                  <a:outerShdw blurRad="38100" dist="38100" dir="2700000" algn="tl">
                    <a:srgbClr val="000000">
                      <a:alpha val="43137"/>
                    </a:srgbClr>
                  </a:outerShdw>
                </a:effectLst>
                <a:latin typeface="Bookman Old Style" panose="02050604050505020204" pitchFamily="18" charset="0"/>
              </a:rPr>
              <a:t> student - tips for teachers  </a:t>
            </a:r>
            <a:br>
              <a:rPr lang="en-US" sz="1800" b="0" i="0" dirty="0">
                <a:solidFill>
                  <a:srgbClr val="000000"/>
                </a:solidFill>
                <a:effectLst/>
                <a:latin typeface="WordVisiCarriageReturn_MSFontService"/>
              </a:rPr>
            </a:br>
            <a:r>
              <a:rPr lang="en-US" sz="4800" b="1" i="0" dirty="0">
                <a:solidFill>
                  <a:srgbClr val="0070C0"/>
                </a:solidFill>
                <a:effectLst/>
                <a:latin typeface="Bookman Old Style" panose="02050604050505020204" pitchFamily="18" charset="0"/>
              </a:rPr>
              <a:t>DO</a:t>
            </a:r>
            <a:endParaRPr lang="pl-PL" sz="4800" dirty="0">
              <a:solidFill>
                <a:srgbClr val="0070C0"/>
              </a:solidFill>
              <a:latin typeface="Bookman Old Style" panose="02050604050505020204" pitchFamily="18" charset="0"/>
            </a:endParaRPr>
          </a:p>
        </p:txBody>
      </p:sp>
      <p:sp>
        <p:nvSpPr>
          <p:cNvPr id="3" name="pole tekstowe 2">
            <a:extLst>
              <a:ext uri="{FF2B5EF4-FFF2-40B4-BE49-F238E27FC236}">
                <a16:creationId xmlns:a16="http://schemas.microsoft.com/office/drawing/2014/main" id="{C3619799-740F-13D6-C9FB-992819615C70}"/>
              </a:ext>
            </a:extLst>
          </p:cNvPr>
          <p:cNvSpPr txBox="1"/>
          <p:nvPr/>
        </p:nvSpPr>
        <p:spPr>
          <a:xfrm>
            <a:off x="335902" y="2442094"/>
            <a:ext cx="10496939" cy="2677656"/>
          </a:xfrm>
          <a:prstGeom prst="rect">
            <a:avLst/>
          </a:prstGeom>
          <a:noFill/>
        </p:spPr>
        <p:txBody>
          <a:bodyPr wrap="square">
            <a:spAutoFit/>
          </a:bodyPr>
          <a:lstStyle/>
          <a:p>
            <a:pPr algn="l" rtl="0" fontAlgn="base"/>
            <a:r>
              <a:rPr lang="en-US" sz="2400" b="0" i="0" dirty="0">
                <a:solidFill>
                  <a:srgbClr val="000000"/>
                </a:solidFill>
                <a:effectLst/>
                <a:latin typeface="Times New Roman" panose="02020603050405020304" pitchFamily="18" charset="0"/>
                <a:cs typeface="Times New Roman" panose="02020603050405020304" pitchFamily="18" charset="0"/>
              </a:rPr>
              <a:t>Be a kind, patient guide to the student in his problems. </a:t>
            </a:r>
            <a:br>
              <a:rPr lang="pl-PL" sz="2400" b="0" i="0" dirty="0">
                <a:solidFill>
                  <a:srgbClr val="000000"/>
                </a:solidFill>
                <a:effectLst/>
                <a:latin typeface="Times New Roman" panose="02020603050405020304" pitchFamily="18" charset="0"/>
                <a:cs typeface="Times New Roman" panose="02020603050405020304" pitchFamily="18" charset="0"/>
              </a:rPr>
            </a:br>
            <a:endParaRPr lang="en-US" sz="2400" b="0" i="0" dirty="0">
              <a:solidFill>
                <a:srgbClr val="000000"/>
              </a:solidFill>
              <a:effectLst/>
              <a:latin typeface="Times New Roman" panose="02020603050405020304" pitchFamily="18" charset="0"/>
              <a:cs typeface="Times New Roman" panose="02020603050405020304" pitchFamily="18" charset="0"/>
            </a:endParaRPr>
          </a:p>
          <a:p>
            <a:pPr marL="342900" indent="-342900" algn="l" rtl="0" fontAlgn="base">
              <a:buClr>
                <a:srgbClr val="002060"/>
              </a:buClr>
              <a:buFont typeface="Wingdings" panose="05000000000000000000" pitchFamily="2" charset="2"/>
              <a:buChar char="Ø"/>
            </a:pPr>
            <a:r>
              <a:rPr lang="en-US" sz="2400" b="0" i="0" dirty="0">
                <a:solidFill>
                  <a:srgbClr val="000000"/>
                </a:solidFill>
                <a:effectLst/>
                <a:latin typeface="Times New Roman" panose="02020603050405020304" pitchFamily="18" charset="0"/>
                <a:cs typeface="Times New Roman" panose="02020603050405020304" pitchFamily="18" charset="0"/>
              </a:rPr>
              <a:t>Set tasks tailored to the student's abilities and provide him with conditions for correct completion of the task. </a:t>
            </a:r>
            <a:endParaRPr lang="pl-PL" sz="2400" b="0" i="0" dirty="0">
              <a:solidFill>
                <a:srgbClr val="000000"/>
              </a:solidFill>
              <a:effectLst/>
              <a:latin typeface="Times New Roman" panose="02020603050405020304" pitchFamily="18" charset="0"/>
              <a:cs typeface="Times New Roman" panose="02020603050405020304" pitchFamily="18" charset="0"/>
            </a:endParaRPr>
          </a:p>
          <a:p>
            <a:pPr marL="342900" indent="-342900" algn="l" rtl="0" fontAlgn="base">
              <a:buClr>
                <a:srgbClr val="002060"/>
              </a:buClr>
              <a:buFont typeface="Wingdings" panose="05000000000000000000" pitchFamily="2" charset="2"/>
              <a:buChar char="Ø"/>
            </a:pPr>
            <a:r>
              <a:rPr lang="en-US" sz="2400" b="0" i="0" dirty="0">
                <a:solidFill>
                  <a:srgbClr val="000000"/>
                </a:solidFill>
                <a:effectLst/>
                <a:latin typeface="Times New Roman" panose="02020603050405020304" pitchFamily="18" charset="0"/>
                <a:cs typeface="Times New Roman" panose="02020603050405020304" pitchFamily="18" charset="0"/>
              </a:rPr>
              <a:t>Slow, systematic progression from easier to more difficult tasks, from simpler to more complex ones. </a:t>
            </a:r>
          </a:p>
          <a:p>
            <a:pPr marL="342900" indent="-342900" algn="l" rtl="0" fontAlgn="base">
              <a:buClr>
                <a:srgbClr val="002060"/>
              </a:buClr>
              <a:buFont typeface="Wingdings" panose="05000000000000000000" pitchFamily="2" charset="2"/>
              <a:buChar char="Ø"/>
            </a:pPr>
            <a:r>
              <a:rPr lang="en-US" sz="2400" b="0" i="0" dirty="0">
                <a:solidFill>
                  <a:srgbClr val="000000"/>
                </a:solidFill>
                <a:effectLst/>
                <a:latin typeface="Times New Roman" panose="02020603050405020304" pitchFamily="18" charset="0"/>
                <a:cs typeface="Times New Roman" panose="02020603050405020304" pitchFamily="18" charset="0"/>
              </a:rPr>
              <a:t>Mobilize the student to perform tasks by using various forms of exercises. </a:t>
            </a:r>
          </a:p>
        </p:txBody>
      </p:sp>
      <p:pic>
        <p:nvPicPr>
          <p:cNvPr id="2" name="Obraz 1" descr="Obraz zawierający tekst, Czcionka, zrzut ekranu, logo&#10;&#10;Opis wygenerowany automatycznie">
            <a:extLst>
              <a:ext uri="{FF2B5EF4-FFF2-40B4-BE49-F238E27FC236}">
                <a16:creationId xmlns:a16="http://schemas.microsoft.com/office/drawing/2014/main" id="{606D573A-30A4-BCA2-3537-7E3224A997C4}"/>
              </a:ext>
            </a:extLst>
          </p:cNvPr>
          <p:cNvPicPr>
            <a:picLocks noChangeAspect="1"/>
          </p:cNvPicPr>
          <p:nvPr/>
        </p:nvPicPr>
        <p:blipFill rotWithShape="1">
          <a:blip r:embed="rId2">
            <a:extLst>
              <a:ext uri="{28A0092B-C50C-407E-A947-70E740481C1C}">
                <a14:useLocalDpi xmlns:a14="http://schemas.microsoft.com/office/drawing/2010/main" val="0"/>
              </a:ext>
            </a:extLst>
          </a:blip>
          <a:srcRect l="4025" r="2039"/>
          <a:stretch/>
        </p:blipFill>
        <p:spPr bwMode="auto">
          <a:xfrm>
            <a:off x="488803" y="6340285"/>
            <a:ext cx="3616667" cy="41553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780767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FD0DDA-7A7B-326A-4CD7-76CB6C74D09E}"/>
            </a:ext>
          </a:extLst>
        </p:cNvPr>
        <p:cNvGrpSpPr/>
        <p:nvPr/>
      </p:nvGrpSpPr>
      <p:grpSpPr>
        <a:xfrm>
          <a:off x="0" y="0"/>
          <a:ext cx="0" cy="0"/>
          <a:chOff x="0" y="0"/>
          <a:chExt cx="0" cy="0"/>
        </a:xfrm>
      </p:grpSpPr>
      <p:sp>
        <p:nvSpPr>
          <p:cNvPr id="6" name="pole tekstowe 5">
            <a:extLst>
              <a:ext uri="{FF2B5EF4-FFF2-40B4-BE49-F238E27FC236}">
                <a16:creationId xmlns:a16="http://schemas.microsoft.com/office/drawing/2014/main" id="{89028430-C797-183C-A483-9F5F6BCEEF48}"/>
              </a:ext>
            </a:extLst>
          </p:cNvPr>
          <p:cNvSpPr txBox="1"/>
          <p:nvPr/>
        </p:nvSpPr>
        <p:spPr>
          <a:xfrm>
            <a:off x="401216" y="653919"/>
            <a:ext cx="11010122" cy="1261884"/>
          </a:xfrm>
          <a:prstGeom prst="rect">
            <a:avLst/>
          </a:prstGeom>
          <a:noFill/>
        </p:spPr>
        <p:txBody>
          <a:bodyPr wrap="square">
            <a:spAutoFit/>
          </a:bodyPr>
          <a:lstStyle/>
          <a:p>
            <a:r>
              <a:rPr lang="en-US" sz="2800" b="1" i="0" dirty="0">
                <a:solidFill>
                  <a:srgbClr val="002060"/>
                </a:solidFill>
                <a:effectLst>
                  <a:outerShdw blurRad="38100" dist="38100" dir="2700000" algn="tl">
                    <a:srgbClr val="000000">
                      <a:alpha val="43137"/>
                    </a:srgbClr>
                  </a:outerShdw>
                </a:effectLst>
                <a:latin typeface="Bookman Old Style" panose="02050604050505020204" pitchFamily="18" charset="0"/>
              </a:rPr>
              <a:t>How to work with </a:t>
            </a:r>
            <a:r>
              <a:rPr lang="en-US" sz="2800" b="1" i="0" dirty="0" err="1">
                <a:solidFill>
                  <a:srgbClr val="002060"/>
                </a:solidFill>
                <a:effectLst>
                  <a:outerShdw blurRad="38100" dist="38100" dir="2700000" algn="tl">
                    <a:srgbClr val="000000">
                      <a:alpha val="43137"/>
                    </a:srgbClr>
                  </a:outerShdw>
                </a:effectLst>
                <a:latin typeface="Bookman Old Style" panose="02050604050505020204" pitchFamily="18" charset="0"/>
              </a:rPr>
              <a:t>dyslectis</a:t>
            </a:r>
            <a:r>
              <a:rPr lang="en-US" sz="2800" b="1" i="0" dirty="0">
                <a:solidFill>
                  <a:srgbClr val="002060"/>
                </a:solidFill>
                <a:effectLst>
                  <a:outerShdw blurRad="38100" dist="38100" dir="2700000" algn="tl">
                    <a:srgbClr val="000000">
                      <a:alpha val="43137"/>
                    </a:srgbClr>
                  </a:outerShdw>
                </a:effectLst>
                <a:latin typeface="Bookman Old Style" panose="02050604050505020204" pitchFamily="18" charset="0"/>
              </a:rPr>
              <a:t> student - tips for teachers  </a:t>
            </a:r>
            <a:br>
              <a:rPr lang="en-US" sz="1800" b="0" i="0" dirty="0">
                <a:solidFill>
                  <a:srgbClr val="000000"/>
                </a:solidFill>
                <a:effectLst/>
                <a:latin typeface="WordVisiCarriageReturn_MSFontService"/>
              </a:rPr>
            </a:br>
            <a:r>
              <a:rPr lang="en-US" sz="4800" b="1" i="0" dirty="0">
                <a:solidFill>
                  <a:srgbClr val="0070C0"/>
                </a:solidFill>
                <a:effectLst/>
                <a:latin typeface="Bookman Old Style" panose="02050604050505020204" pitchFamily="18" charset="0"/>
              </a:rPr>
              <a:t>DO</a:t>
            </a:r>
            <a:endParaRPr lang="pl-PL" sz="4800" dirty="0">
              <a:solidFill>
                <a:srgbClr val="0070C0"/>
              </a:solidFill>
              <a:latin typeface="Bookman Old Style" panose="02050604050505020204" pitchFamily="18" charset="0"/>
            </a:endParaRPr>
          </a:p>
        </p:txBody>
      </p:sp>
      <p:sp>
        <p:nvSpPr>
          <p:cNvPr id="3" name="pole tekstowe 2">
            <a:extLst>
              <a:ext uri="{FF2B5EF4-FFF2-40B4-BE49-F238E27FC236}">
                <a16:creationId xmlns:a16="http://schemas.microsoft.com/office/drawing/2014/main" id="{CD342DBD-FF9D-21C7-6DF2-EBFF83F08955}"/>
              </a:ext>
            </a:extLst>
          </p:cNvPr>
          <p:cNvSpPr txBox="1"/>
          <p:nvPr/>
        </p:nvSpPr>
        <p:spPr>
          <a:xfrm>
            <a:off x="214604" y="2498078"/>
            <a:ext cx="10496939" cy="2677656"/>
          </a:xfrm>
          <a:prstGeom prst="rect">
            <a:avLst/>
          </a:prstGeom>
          <a:noFill/>
        </p:spPr>
        <p:txBody>
          <a:bodyPr wrap="square">
            <a:spAutoFit/>
          </a:bodyPr>
          <a:lstStyle/>
          <a:p>
            <a:pPr marL="342900" indent="-342900" algn="l" rtl="0" fontAlgn="base">
              <a:buClr>
                <a:srgbClr val="002060"/>
              </a:buClr>
              <a:buFont typeface="Wingdings" panose="05000000000000000000" pitchFamily="2" charset="2"/>
              <a:buChar char="Ø"/>
            </a:pPr>
            <a:r>
              <a:rPr lang="en-US" sz="2400" b="0" i="0" dirty="0">
                <a:solidFill>
                  <a:srgbClr val="000000"/>
                </a:solidFill>
                <a:effectLst/>
                <a:latin typeface="Times New Roman" panose="02020603050405020304" pitchFamily="18" charset="0"/>
                <a:cs typeface="Times New Roman" panose="02020603050405020304" pitchFamily="18" charset="0"/>
              </a:rPr>
              <a:t>A desk and chair appropriately adjusted to child’s height. Too low or too high causes the child to raise or lower the shoulders, which causes even greater muscle tension and fatigue while writing. </a:t>
            </a:r>
          </a:p>
          <a:p>
            <a:pPr marL="342900" indent="-342900" algn="l" rtl="0" fontAlgn="base">
              <a:buClr>
                <a:srgbClr val="002060"/>
              </a:buClr>
              <a:buFont typeface="Wingdings" panose="05000000000000000000" pitchFamily="2" charset="2"/>
              <a:buChar char="Ø"/>
            </a:pPr>
            <a:r>
              <a:rPr lang="en-US" sz="2400" b="0" i="0" dirty="0">
                <a:solidFill>
                  <a:srgbClr val="000000"/>
                </a:solidFill>
                <a:effectLst/>
                <a:latin typeface="Times New Roman" panose="02020603050405020304" pitchFamily="18" charset="0"/>
                <a:cs typeface="Times New Roman" panose="02020603050405020304" pitchFamily="18" charset="0"/>
              </a:rPr>
              <a:t>Assessment is based more often on the basis of an oral answer, allowing for additional comments in case of difficulties in reading what the student has written (a student with dysgraphia is often unable to convey his knowledge in the form of a written answer, he forgets to write down most of the information he knows). </a:t>
            </a:r>
          </a:p>
        </p:txBody>
      </p:sp>
      <p:pic>
        <p:nvPicPr>
          <p:cNvPr id="2" name="Obraz 1" descr="Obraz zawierający tekst, Czcionka, zrzut ekranu, logo&#10;&#10;Opis wygenerowany automatycznie">
            <a:extLst>
              <a:ext uri="{FF2B5EF4-FFF2-40B4-BE49-F238E27FC236}">
                <a16:creationId xmlns:a16="http://schemas.microsoft.com/office/drawing/2014/main" id="{D8684E9A-6D9A-5BBA-08DA-901E883043CA}"/>
              </a:ext>
            </a:extLst>
          </p:cNvPr>
          <p:cNvPicPr>
            <a:picLocks noChangeAspect="1"/>
          </p:cNvPicPr>
          <p:nvPr/>
        </p:nvPicPr>
        <p:blipFill rotWithShape="1">
          <a:blip r:embed="rId2">
            <a:extLst>
              <a:ext uri="{28A0092B-C50C-407E-A947-70E740481C1C}">
                <a14:useLocalDpi xmlns:a14="http://schemas.microsoft.com/office/drawing/2010/main" val="0"/>
              </a:ext>
            </a:extLst>
          </a:blip>
          <a:srcRect l="4025" r="2039"/>
          <a:stretch/>
        </p:blipFill>
        <p:spPr bwMode="auto">
          <a:xfrm>
            <a:off x="488803" y="6340285"/>
            <a:ext cx="3616667" cy="41553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793471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72850B-2A64-D6E1-82CF-9D8256CB3F1E}"/>
            </a:ext>
          </a:extLst>
        </p:cNvPr>
        <p:cNvGrpSpPr/>
        <p:nvPr/>
      </p:nvGrpSpPr>
      <p:grpSpPr>
        <a:xfrm>
          <a:off x="0" y="0"/>
          <a:ext cx="0" cy="0"/>
          <a:chOff x="0" y="0"/>
          <a:chExt cx="0" cy="0"/>
        </a:xfrm>
      </p:grpSpPr>
      <p:sp>
        <p:nvSpPr>
          <p:cNvPr id="8" name="pole tekstowe 7">
            <a:extLst>
              <a:ext uri="{FF2B5EF4-FFF2-40B4-BE49-F238E27FC236}">
                <a16:creationId xmlns:a16="http://schemas.microsoft.com/office/drawing/2014/main" id="{A091239D-C07E-5B6D-27CB-5929B968DA80}"/>
              </a:ext>
            </a:extLst>
          </p:cNvPr>
          <p:cNvSpPr txBox="1"/>
          <p:nvPr/>
        </p:nvSpPr>
        <p:spPr>
          <a:xfrm>
            <a:off x="335902" y="2479560"/>
            <a:ext cx="10842172" cy="3046988"/>
          </a:xfrm>
          <a:prstGeom prst="rect">
            <a:avLst/>
          </a:prstGeom>
          <a:noFill/>
        </p:spPr>
        <p:txBody>
          <a:bodyPr wrap="square">
            <a:spAutoFit/>
          </a:bodyPr>
          <a:lstStyle/>
          <a:p>
            <a:pPr marL="342900" indent="-342900" algn="l" rtl="0" fontAlgn="base">
              <a:buClr>
                <a:srgbClr val="002060"/>
              </a:buClr>
              <a:buFont typeface="Wingdings" panose="05000000000000000000" pitchFamily="2" charset="2"/>
              <a:buChar char="Ø"/>
            </a:pPr>
            <a:r>
              <a:rPr lang="en-US" sz="2400" b="0" i="0" dirty="0">
                <a:solidFill>
                  <a:srgbClr val="000000"/>
                </a:solidFill>
                <a:effectLst/>
                <a:latin typeface="Times New Roman" panose="02020603050405020304" pitchFamily="18" charset="0"/>
                <a:cs typeface="Times New Roman" panose="02020603050405020304" pitchFamily="18" charset="0"/>
              </a:rPr>
              <a:t>Speak clearly and turn to face the student. </a:t>
            </a:r>
          </a:p>
          <a:p>
            <a:pPr marL="342900" indent="-342900" algn="l" rtl="0" fontAlgn="base">
              <a:buClr>
                <a:srgbClr val="002060"/>
              </a:buClr>
              <a:buFont typeface="Wingdings" panose="05000000000000000000" pitchFamily="2" charset="2"/>
              <a:buChar char="Ø"/>
            </a:pPr>
            <a:r>
              <a:rPr lang="en-US" sz="2400" b="0" i="0" dirty="0">
                <a:solidFill>
                  <a:srgbClr val="000000"/>
                </a:solidFill>
                <a:effectLst/>
                <a:latin typeface="Times New Roman" panose="02020603050405020304" pitchFamily="18" charset="0"/>
                <a:cs typeface="Times New Roman" panose="02020603050405020304" pitchFamily="18" charset="0"/>
              </a:rPr>
              <a:t>Teach at a level of difficulty that is accessible to the student, but engage with the student at his level of intelligence. </a:t>
            </a:r>
          </a:p>
          <a:p>
            <a:pPr marL="342900" indent="-342900" algn="l" rtl="0" fontAlgn="base">
              <a:buClr>
                <a:srgbClr val="002060"/>
              </a:buClr>
              <a:buFont typeface="Wingdings" panose="05000000000000000000" pitchFamily="2" charset="2"/>
              <a:buChar char="Ø"/>
            </a:pPr>
            <a:r>
              <a:rPr lang="en-US" sz="2400" b="0" i="0" dirty="0">
                <a:solidFill>
                  <a:srgbClr val="000000"/>
                </a:solidFill>
                <a:effectLst/>
                <a:latin typeface="Times New Roman" panose="02020603050405020304" pitchFamily="18" charset="0"/>
                <a:cs typeface="Times New Roman" panose="02020603050405020304" pitchFamily="18" charset="0"/>
              </a:rPr>
              <a:t>At the beginning of the lesson, recall what was the subject of the previous lesson. </a:t>
            </a:r>
          </a:p>
          <a:p>
            <a:pPr marL="342900" indent="-342900" algn="l" rtl="0" fontAlgn="base">
              <a:buClr>
                <a:srgbClr val="002060"/>
              </a:buClr>
              <a:buFont typeface="Wingdings" panose="05000000000000000000" pitchFamily="2" charset="2"/>
              <a:buChar char="Ø"/>
            </a:pPr>
            <a:r>
              <a:rPr lang="en-US" sz="2400" b="0" i="0" dirty="0">
                <a:solidFill>
                  <a:srgbClr val="000000"/>
                </a:solidFill>
                <a:effectLst/>
                <a:latin typeface="Times New Roman" panose="02020603050405020304" pitchFamily="18" charset="0"/>
                <a:cs typeface="Times New Roman" panose="02020603050405020304" pitchFamily="18" charset="0"/>
              </a:rPr>
              <a:t>When introducing a new, multi-stage issue, first present the problem globally and say what you want to achieve. </a:t>
            </a:r>
          </a:p>
          <a:p>
            <a:pPr marL="342900" indent="-342900" algn="l" rtl="0" fontAlgn="base">
              <a:buClr>
                <a:srgbClr val="002060"/>
              </a:buClr>
              <a:buFont typeface="Wingdings" panose="05000000000000000000" pitchFamily="2" charset="2"/>
              <a:buChar char="Ø"/>
            </a:pPr>
            <a:r>
              <a:rPr lang="en-US" sz="2400" b="0" i="0" dirty="0">
                <a:solidFill>
                  <a:srgbClr val="000000"/>
                </a:solidFill>
                <a:effectLst/>
                <a:latin typeface="Times New Roman" panose="02020603050405020304" pitchFamily="18" charset="0"/>
                <a:cs typeface="Times New Roman" panose="02020603050405020304" pitchFamily="18" charset="0"/>
              </a:rPr>
              <a:t>Do a summary at the end of each lesson. </a:t>
            </a:r>
          </a:p>
          <a:p>
            <a:pPr marL="342900" indent="-342900" algn="l" rtl="0" fontAlgn="base">
              <a:buClr>
                <a:srgbClr val="002060"/>
              </a:buClr>
              <a:buFont typeface="Wingdings" panose="05000000000000000000" pitchFamily="2" charset="2"/>
              <a:buChar char="Ø"/>
            </a:pPr>
            <a:r>
              <a:rPr lang="en-US" sz="2400" b="0" i="0" dirty="0">
                <a:solidFill>
                  <a:srgbClr val="000000"/>
                </a:solidFill>
                <a:effectLst/>
                <a:latin typeface="Times New Roman" panose="02020603050405020304" pitchFamily="18" charset="0"/>
                <a:cs typeface="Times New Roman" panose="02020603050405020304" pitchFamily="18" charset="0"/>
              </a:rPr>
              <a:t>Adjust the duration of exercises to the student's performance. </a:t>
            </a:r>
          </a:p>
        </p:txBody>
      </p:sp>
      <p:sp>
        <p:nvSpPr>
          <p:cNvPr id="2" name="pole tekstowe 1">
            <a:extLst>
              <a:ext uri="{FF2B5EF4-FFF2-40B4-BE49-F238E27FC236}">
                <a16:creationId xmlns:a16="http://schemas.microsoft.com/office/drawing/2014/main" id="{5AB58F9E-5A9F-07AB-5EF4-7ECE7E5671ED}"/>
              </a:ext>
            </a:extLst>
          </p:cNvPr>
          <p:cNvSpPr txBox="1"/>
          <p:nvPr/>
        </p:nvSpPr>
        <p:spPr>
          <a:xfrm>
            <a:off x="335902" y="915714"/>
            <a:ext cx="11010122" cy="1261884"/>
          </a:xfrm>
          <a:prstGeom prst="rect">
            <a:avLst/>
          </a:prstGeom>
          <a:noFill/>
        </p:spPr>
        <p:txBody>
          <a:bodyPr wrap="square">
            <a:spAutoFit/>
          </a:bodyPr>
          <a:lstStyle/>
          <a:p>
            <a:r>
              <a:rPr lang="en-US" sz="2800" b="1" i="0" dirty="0">
                <a:solidFill>
                  <a:srgbClr val="002060"/>
                </a:solidFill>
                <a:effectLst>
                  <a:outerShdw blurRad="38100" dist="38100" dir="2700000" algn="tl">
                    <a:srgbClr val="000000">
                      <a:alpha val="43137"/>
                    </a:srgbClr>
                  </a:outerShdw>
                </a:effectLst>
                <a:latin typeface="Bookman Old Style" panose="02050604050505020204" pitchFamily="18" charset="0"/>
              </a:rPr>
              <a:t>How to work with </a:t>
            </a:r>
            <a:r>
              <a:rPr lang="en-US" sz="2800" b="1" i="0" dirty="0" err="1">
                <a:solidFill>
                  <a:srgbClr val="002060"/>
                </a:solidFill>
                <a:effectLst>
                  <a:outerShdw blurRad="38100" dist="38100" dir="2700000" algn="tl">
                    <a:srgbClr val="000000">
                      <a:alpha val="43137"/>
                    </a:srgbClr>
                  </a:outerShdw>
                </a:effectLst>
                <a:latin typeface="Bookman Old Style" panose="02050604050505020204" pitchFamily="18" charset="0"/>
              </a:rPr>
              <a:t>dyslectis</a:t>
            </a:r>
            <a:r>
              <a:rPr lang="en-US" sz="2800" b="1" i="0" dirty="0">
                <a:solidFill>
                  <a:srgbClr val="002060"/>
                </a:solidFill>
                <a:effectLst>
                  <a:outerShdw blurRad="38100" dist="38100" dir="2700000" algn="tl">
                    <a:srgbClr val="000000">
                      <a:alpha val="43137"/>
                    </a:srgbClr>
                  </a:outerShdw>
                </a:effectLst>
                <a:latin typeface="Bookman Old Style" panose="02050604050505020204" pitchFamily="18" charset="0"/>
              </a:rPr>
              <a:t> student - tips for teachers  </a:t>
            </a:r>
            <a:br>
              <a:rPr lang="en-US" sz="1800" b="0" i="0" dirty="0">
                <a:solidFill>
                  <a:srgbClr val="000000"/>
                </a:solidFill>
                <a:effectLst/>
                <a:latin typeface="WordVisiCarriageReturn_MSFontService"/>
              </a:rPr>
            </a:br>
            <a:r>
              <a:rPr lang="en-US" sz="4800" b="1" i="0" dirty="0">
                <a:solidFill>
                  <a:srgbClr val="0070C0"/>
                </a:solidFill>
                <a:effectLst/>
                <a:latin typeface="Bookman Old Style" panose="02050604050505020204" pitchFamily="18" charset="0"/>
              </a:rPr>
              <a:t>DO</a:t>
            </a:r>
            <a:endParaRPr lang="pl-PL" sz="4800" dirty="0">
              <a:solidFill>
                <a:srgbClr val="0070C0"/>
              </a:solidFill>
              <a:latin typeface="Bookman Old Style" panose="02050604050505020204" pitchFamily="18" charset="0"/>
            </a:endParaRPr>
          </a:p>
        </p:txBody>
      </p:sp>
      <p:pic>
        <p:nvPicPr>
          <p:cNvPr id="3" name="Obraz 2" descr="Obraz zawierający tekst, Czcionka, zrzut ekranu, logo&#10;&#10;Opis wygenerowany automatycznie">
            <a:extLst>
              <a:ext uri="{FF2B5EF4-FFF2-40B4-BE49-F238E27FC236}">
                <a16:creationId xmlns:a16="http://schemas.microsoft.com/office/drawing/2014/main" id="{0B13FB5B-D3EC-408A-8249-18FD82AC36E5}"/>
              </a:ext>
            </a:extLst>
          </p:cNvPr>
          <p:cNvPicPr>
            <a:picLocks noChangeAspect="1"/>
          </p:cNvPicPr>
          <p:nvPr/>
        </p:nvPicPr>
        <p:blipFill rotWithShape="1">
          <a:blip r:embed="rId2">
            <a:extLst>
              <a:ext uri="{28A0092B-C50C-407E-A947-70E740481C1C}">
                <a14:useLocalDpi xmlns:a14="http://schemas.microsoft.com/office/drawing/2010/main" val="0"/>
              </a:ext>
            </a:extLst>
          </a:blip>
          <a:srcRect l="4025" r="2039"/>
          <a:stretch/>
        </p:blipFill>
        <p:spPr bwMode="auto">
          <a:xfrm>
            <a:off x="419877" y="0"/>
            <a:ext cx="3616667" cy="41553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401244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additive="base">
                                        <p:cTn id="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 calcmode="lin" valueType="num">
                                      <p:cBhvr additive="base">
                                        <p:cTn id="1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anim calcmode="lin" valueType="num">
                                      <p:cBhvr additive="base">
                                        <p:cTn id="25"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xEl>
                                              <p:pRg st="5" end="5"/>
                                            </p:txEl>
                                          </p:spTgt>
                                        </p:tgtEl>
                                        <p:attrNameLst>
                                          <p:attrName>style.visibility</p:attrName>
                                        </p:attrNameLst>
                                      </p:cBhvr>
                                      <p:to>
                                        <p:strVal val="visible"/>
                                      </p:to>
                                    </p:set>
                                    <p:anim calcmode="lin" valueType="num">
                                      <p:cBhvr additive="base">
                                        <p:cTn id="31"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6F50FE-E64B-44C1-4C10-E68CB3F2568A}"/>
            </a:ext>
          </a:extLst>
        </p:cNvPr>
        <p:cNvGrpSpPr/>
        <p:nvPr/>
      </p:nvGrpSpPr>
      <p:grpSpPr>
        <a:xfrm>
          <a:off x="0" y="0"/>
          <a:ext cx="0" cy="0"/>
          <a:chOff x="0" y="0"/>
          <a:chExt cx="0" cy="0"/>
        </a:xfrm>
      </p:grpSpPr>
      <p:sp>
        <p:nvSpPr>
          <p:cNvPr id="8" name="pole tekstowe 7">
            <a:extLst>
              <a:ext uri="{FF2B5EF4-FFF2-40B4-BE49-F238E27FC236}">
                <a16:creationId xmlns:a16="http://schemas.microsoft.com/office/drawing/2014/main" id="{8ECEC445-C938-F623-5A26-EBDFF41F5677}"/>
              </a:ext>
            </a:extLst>
          </p:cNvPr>
          <p:cNvSpPr txBox="1"/>
          <p:nvPr/>
        </p:nvSpPr>
        <p:spPr>
          <a:xfrm>
            <a:off x="419877" y="1996484"/>
            <a:ext cx="10842172" cy="4154984"/>
          </a:xfrm>
          <a:prstGeom prst="rect">
            <a:avLst/>
          </a:prstGeom>
          <a:noFill/>
        </p:spPr>
        <p:txBody>
          <a:bodyPr wrap="square">
            <a:spAutoFit/>
          </a:bodyPr>
          <a:lstStyle/>
          <a:p>
            <a:pPr marL="342900" indent="-342900" algn="l" rtl="0" fontAlgn="base">
              <a:buClr>
                <a:srgbClr val="002060"/>
              </a:buClr>
              <a:buFont typeface="Wingdings" panose="05000000000000000000" pitchFamily="2" charset="2"/>
              <a:buChar char="Ø"/>
            </a:pPr>
            <a:r>
              <a:rPr lang="en-US" sz="2400" b="0" i="0" dirty="0">
                <a:solidFill>
                  <a:srgbClr val="000000"/>
                </a:solidFill>
                <a:effectLst/>
                <a:latin typeface="Times New Roman" panose="02020603050405020304" pitchFamily="18" charset="0"/>
                <a:cs typeface="Times New Roman" panose="02020603050405020304" pitchFamily="18" charset="0"/>
              </a:rPr>
              <a:t>Allow to use other methods of solving tasks than those presented in the lesson, as long as they are correct. </a:t>
            </a:r>
          </a:p>
          <a:p>
            <a:pPr marL="342900" indent="-342900" algn="l" rtl="0" fontAlgn="base">
              <a:buClr>
                <a:srgbClr val="002060"/>
              </a:buClr>
              <a:buFont typeface="Wingdings" panose="05000000000000000000" pitchFamily="2" charset="2"/>
              <a:buChar char="Ø"/>
            </a:pPr>
            <a:r>
              <a:rPr lang="en-US" sz="2400" b="0" i="0" dirty="0">
                <a:solidFill>
                  <a:srgbClr val="000000"/>
                </a:solidFill>
                <a:effectLst/>
                <a:latin typeface="Times New Roman" panose="02020603050405020304" pitchFamily="18" charset="0"/>
                <a:cs typeface="Times New Roman" panose="02020603050405020304" pitchFamily="18" charset="0"/>
              </a:rPr>
              <a:t>On </a:t>
            </a:r>
            <a:r>
              <a:rPr lang="en-US" sz="2400" b="0" i="0" dirty="0" err="1">
                <a:solidFill>
                  <a:srgbClr val="000000"/>
                </a:solidFill>
                <a:effectLst/>
                <a:latin typeface="Times New Roman" panose="02020603050405020304" pitchFamily="18" charset="0"/>
                <a:cs typeface="Times New Roman" panose="02020603050405020304" pitchFamily="18" charset="0"/>
              </a:rPr>
              <a:t>maths</a:t>
            </a:r>
            <a:r>
              <a:rPr lang="en-US" sz="2400" b="0" i="0" dirty="0">
                <a:solidFill>
                  <a:srgbClr val="000000"/>
                </a:solidFill>
                <a:effectLst/>
                <a:latin typeface="Times New Roman" panose="02020603050405020304" pitchFamily="18" charset="0"/>
                <a:cs typeface="Times New Roman" panose="02020603050405020304" pitchFamily="18" charset="0"/>
              </a:rPr>
              <a:t> exams remember that students often perform calculations in memory and do not always write them down on paper. There may be results at work that may look like they were copied from a colleague. Don't hastily accuse a student of cheating. </a:t>
            </a:r>
          </a:p>
          <a:p>
            <a:pPr marL="342900" indent="-342900" algn="l" rtl="0" fontAlgn="base">
              <a:buClr>
                <a:srgbClr val="002060"/>
              </a:buClr>
              <a:buFont typeface="Wingdings" panose="05000000000000000000" pitchFamily="2" charset="2"/>
              <a:buChar char="Ø"/>
            </a:pPr>
            <a:r>
              <a:rPr lang="en-US" sz="2400" b="0" i="0" dirty="0">
                <a:solidFill>
                  <a:srgbClr val="000000"/>
                </a:solidFill>
                <a:effectLst/>
                <a:latin typeface="Times New Roman" panose="02020603050405020304" pitchFamily="18" charset="0"/>
                <a:cs typeface="Times New Roman" panose="02020603050405020304" pitchFamily="18" charset="0"/>
              </a:rPr>
              <a:t>Analyze the mistakes made by the student, always try to discover his way of reasoning. </a:t>
            </a:r>
          </a:p>
          <a:p>
            <a:pPr marL="342900" indent="-342900" algn="l" rtl="0" fontAlgn="base">
              <a:buClr>
                <a:srgbClr val="002060"/>
              </a:buClr>
              <a:buFont typeface="Wingdings" panose="05000000000000000000" pitchFamily="2" charset="2"/>
              <a:buChar char="Ø"/>
            </a:pPr>
            <a:r>
              <a:rPr lang="en-US" sz="2400" b="0" i="0" dirty="0">
                <a:solidFill>
                  <a:srgbClr val="000000"/>
                </a:solidFill>
                <a:effectLst/>
                <a:latin typeface="Times New Roman" panose="02020603050405020304" pitchFamily="18" charset="0"/>
                <a:cs typeface="Times New Roman" panose="02020603050405020304" pitchFamily="18" charset="0"/>
              </a:rPr>
              <a:t>Promote self-confidence in students by providing opportunities for success and positive feedback.  </a:t>
            </a:r>
          </a:p>
          <a:p>
            <a:pPr marL="342900" indent="-342900" algn="l" rtl="0" fontAlgn="base">
              <a:buClr>
                <a:srgbClr val="002060"/>
              </a:buClr>
              <a:buFont typeface="Wingdings" panose="05000000000000000000" pitchFamily="2" charset="2"/>
              <a:buChar char="Ø"/>
            </a:pPr>
            <a:r>
              <a:rPr lang="en-US" sz="2400" b="0" dirty="0">
                <a:solidFill>
                  <a:srgbClr val="000000"/>
                </a:solidFill>
                <a:effectLst/>
                <a:latin typeface="Times New Roman" panose="02020603050405020304" pitchFamily="18" charset="0"/>
                <a:cs typeface="Times New Roman" panose="02020603050405020304" pitchFamily="18" charset="0"/>
              </a:rPr>
              <a:t>The best reading method is syllable reading. </a:t>
            </a:r>
          </a:p>
        </p:txBody>
      </p:sp>
      <p:sp>
        <p:nvSpPr>
          <p:cNvPr id="2" name="pole tekstowe 1">
            <a:extLst>
              <a:ext uri="{FF2B5EF4-FFF2-40B4-BE49-F238E27FC236}">
                <a16:creationId xmlns:a16="http://schemas.microsoft.com/office/drawing/2014/main" id="{197EF5AD-F70F-C8E9-BD60-1159A4CCD4E1}"/>
              </a:ext>
            </a:extLst>
          </p:cNvPr>
          <p:cNvSpPr txBox="1"/>
          <p:nvPr/>
        </p:nvSpPr>
        <p:spPr>
          <a:xfrm>
            <a:off x="335902" y="367300"/>
            <a:ext cx="11010122" cy="1261884"/>
          </a:xfrm>
          <a:prstGeom prst="rect">
            <a:avLst/>
          </a:prstGeom>
          <a:noFill/>
        </p:spPr>
        <p:txBody>
          <a:bodyPr wrap="square">
            <a:spAutoFit/>
          </a:bodyPr>
          <a:lstStyle/>
          <a:p>
            <a:r>
              <a:rPr lang="en-US" sz="2800" b="1" i="0" dirty="0">
                <a:solidFill>
                  <a:srgbClr val="002060"/>
                </a:solidFill>
                <a:effectLst>
                  <a:outerShdw blurRad="38100" dist="38100" dir="2700000" algn="tl">
                    <a:srgbClr val="000000">
                      <a:alpha val="43137"/>
                    </a:srgbClr>
                  </a:outerShdw>
                </a:effectLst>
                <a:latin typeface="Bookman Old Style" panose="02050604050505020204" pitchFamily="18" charset="0"/>
              </a:rPr>
              <a:t>How to work with </a:t>
            </a:r>
            <a:r>
              <a:rPr lang="en-US" sz="2800" b="1" i="0" dirty="0" err="1">
                <a:solidFill>
                  <a:srgbClr val="002060"/>
                </a:solidFill>
                <a:effectLst>
                  <a:outerShdw blurRad="38100" dist="38100" dir="2700000" algn="tl">
                    <a:srgbClr val="000000">
                      <a:alpha val="43137"/>
                    </a:srgbClr>
                  </a:outerShdw>
                </a:effectLst>
                <a:latin typeface="Bookman Old Style" panose="02050604050505020204" pitchFamily="18" charset="0"/>
              </a:rPr>
              <a:t>dyslectis</a:t>
            </a:r>
            <a:r>
              <a:rPr lang="en-US" sz="2800" b="1" i="0" dirty="0">
                <a:solidFill>
                  <a:srgbClr val="002060"/>
                </a:solidFill>
                <a:effectLst>
                  <a:outerShdw blurRad="38100" dist="38100" dir="2700000" algn="tl">
                    <a:srgbClr val="000000">
                      <a:alpha val="43137"/>
                    </a:srgbClr>
                  </a:outerShdw>
                </a:effectLst>
                <a:latin typeface="Bookman Old Style" panose="02050604050505020204" pitchFamily="18" charset="0"/>
              </a:rPr>
              <a:t> student - tips for teachers  </a:t>
            </a:r>
            <a:br>
              <a:rPr lang="en-US" sz="1800" b="0" i="0" dirty="0">
                <a:solidFill>
                  <a:srgbClr val="000000"/>
                </a:solidFill>
                <a:effectLst/>
                <a:latin typeface="WordVisiCarriageReturn_MSFontService"/>
              </a:rPr>
            </a:br>
            <a:r>
              <a:rPr lang="en-US" sz="4800" b="1" i="0" dirty="0">
                <a:solidFill>
                  <a:srgbClr val="0070C0"/>
                </a:solidFill>
                <a:effectLst/>
                <a:latin typeface="Bookman Old Style" panose="02050604050505020204" pitchFamily="18" charset="0"/>
              </a:rPr>
              <a:t>DO</a:t>
            </a:r>
            <a:endParaRPr lang="pl-PL" sz="4800" dirty="0">
              <a:solidFill>
                <a:srgbClr val="0070C0"/>
              </a:solidFill>
              <a:latin typeface="Bookman Old Style" panose="02050604050505020204" pitchFamily="18" charset="0"/>
            </a:endParaRPr>
          </a:p>
        </p:txBody>
      </p:sp>
      <p:pic>
        <p:nvPicPr>
          <p:cNvPr id="3" name="Obraz 2" descr="Obraz zawierający tekst, Czcionka, zrzut ekranu, logo&#10;&#10;Opis wygenerowany automatycznie">
            <a:extLst>
              <a:ext uri="{FF2B5EF4-FFF2-40B4-BE49-F238E27FC236}">
                <a16:creationId xmlns:a16="http://schemas.microsoft.com/office/drawing/2014/main" id="{49AE0A1A-BB07-D7D5-87A8-5FD90C23451F}"/>
              </a:ext>
            </a:extLst>
          </p:cNvPr>
          <p:cNvPicPr>
            <a:picLocks noChangeAspect="1"/>
          </p:cNvPicPr>
          <p:nvPr/>
        </p:nvPicPr>
        <p:blipFill rotWithShape="1">
          <a:blip r:embed="rId2">
            <a:extLst>
              <a:ext uri="{28A0092B-C50C-407E-A947-70E740481C1C}">
                <a14:useLocalDpi xmlns:a14="http://schemas.microsoft.com/office/drawing/2010/main" val="0"/>
              </a:ext>
            </a:extLst>
          </a:blip>
          <a:srcRect l="4025" r="2039"/>
          <a:stretch/>
        </p:blipFill>
        <p:spPr bwMode="auto">
          <a:xfrm>
            <a:off x="419877" y="0"/>
            <a:ext cx="3616667" cy="41553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425861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additive="base">
                                        <p:cTn id="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 calcmode="lin" valueType="num">
                                      <p:cBhvr additive="base">
                                        <p:cTn id="1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anim calcmode="lin" valueType="num">
                                      <p:cBhvr additive="base">
                                        <p:cTn id="25"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CC88367-DFCA-A500-CCC2-6E22B947FB9C}"/>
            </a:ext>
          </a:extLst>
        </p:cNvPr>
        <p:cNvGrpSpPr/>
        <p:nvPr/>
      </p:nvGrpSpPr>
      <p:grpSpPr>
        <a:xfrm>
          <a:off x="0" y="0"/>
          <a:ext cx="0" cy="0"/>
          <a:chOff x="0" y="0"/>
          <a:chExt cx="0" cy="0"/>
        </a:xfrm>
      </p:grpSpPr>
      <p:pic>
        <p:nvPicPr>
          <p:cNvPr id="7" name="Obraz 6" descr="Obraz zawierający tekst, Czcionka, zrzut ekranu, logo&#10;&#10;Opis wygenerowany automatycznie">
            <a:extLst>
              <a:ext uri="{FF2B5EF4-FFF2-40B4-BE49-F238E27FC236}">
                <a16:creationId xmlns:a16="http://schemas.microsoft.com/office/drawing/2014/main" id="{00F3C2F4-D8F9-6BD2-E9DB-AC4594F3C270}"/>
              </a:ext>
            </a:extLst>
          </p:cNvPr>
          <p:cNvPicPr>
            <a:picLocks noChangeAspect="1"/>
          </p:cNvPicPr>
          <p:nvPr/>
        </p:nvPicPr>
        <p:blipFill rotWithShape="1">
          <a:blip r:embed="rId2">
            <a:extLst>
              <a:ext uri="{28A0092B-C50C-407E-A947-70E740481C1C}">
                <a14:useLocalDpi xmlns:a14="http://schemas.microsoft.com/office/drawing/2010/main" val="0"/>
              </a:ext>
            </a:extLst>
          </a:blip>
          <a:srcRect l="4025" r="2039"/>
          <a:stretch/>
        </p:blipFill>
        <p:spPr bwMode="auto">
          <a:xfrm>
            <a:off x="1076631" y="189413"/>
            <a:ext cx="8019436" cy="921385"/>
          </a:xfrm>
          <a:prstGeom prst="rect">
            <a:avLst/>
          </a:prstGeom>
          <a:ln>
            <a:noFill/>
          </a:ln>
          <a:extLst>
            <a:ext uri="{53640926-AAD7-44D8-BBD7-CCE9431645EC}">
              <a14:shadowObscured xmlns:a14="http://schemas.microsoft.com/office/drawing/2010/main"/>
            </a:ext>
          </a:extLst>
        </p:spPr>
      </p:pic>
      <p:pic>
        <p:nvPicPr>
          <p:cNvPr id="9" name="Obraz 8" descr="TMP1">
            <a:extLst>
              <a:ext uri="{FF2B5EF4-FFF2-40B4-BE49-F238E27FC236}">
                <a16:creationId xmlns:a16="http://schemas.microsoft.com/office/drawing/2014/main" id="{F390448E-FE2A-3AB3-B53E-B4DAAF939883}"/>
              </a:ext>
            </a:extLst>
          </p:cNvPr>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8163" y="4361882"/>
            <a:ext cx="1656935" cy="2211533"/>
          </a:xfrm>
          <a:prstGeom prst="rect">
            <a:avLst/>
          </a:prstGeom>
          <a:noFill/>
        </p:spPr>
      </p:pic>
      <p:sp>
        <p:nvSpPr>
          <p:cNvPr id="3" name="Tytuł 4">
            <a:extLst>
              <a:ext uri="{FF2B5EF4-FFF2-40B4-BE49-F238E27FC236}">
                <a16:creationId xmlns:a16="http://schemas.microsoft.com/office/drawing/2014/main" id="{C01713B7-5B40-3B43-E9C0-1B0DCD35D749}"/>
              </a:ext>
            </a:extLst>
          </p:cNvPr>
          <p:cNvSpPr txBox="1">
            <a:spLocks/>
          </p:cNvSpPr>
          <p:nvPr/>
        </p:nvSpPr>
        <p:spPr>
          <a:xfrm>
            <a:off x="1076630" y="2807539"/>
            <a:ext cx="9493034" cy="2211533"/>
          </a:xfrm>
          <a:prstGeom prst="rect">
            <a:avLst/>
          </a:prstGeom>
        </p:spPr>
        <p:txBody>
          <a:bodyPr vert="horz" lIns="91440" tIns="45720" rIns="91440" bIns="45720" rtlCol="0" anchor="b">
            <a:normAutofit fontScale="62500" lnSpcReduction="20000"/>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pl-PL" sz="10900" b="1" dirty="0">
                <a:ln>
                  <a:solidFill>
                    <a:srgbClr val="002060"/>
                  </a:solidFill>
                </a:ln>
                <a:solidFill>
                  <a:srgbClr val="0070C0"/>
                </a:solidFill>
                <a:effectLst>
                  <a:outerShdw blurRad="38100" dist="38100" dir="2700000" algn="tl">
                    <a:srgbClr val="000000">
                      <a:alpha val="43137"/>
                    </a:srgbClr>
                  </a:outerShdw>
                </a:effectLst>
                <a:latin typeface="Bookman Old Style" panose="02050604050505020204" pitchFamily="18" charset="0"/>
              </a:rPr>
              <a:t>DEVELOPMENTAL DYSLEXIA </a:t>
            </a:r>
            <a:br>
              <a:rPr lang="pl-PL" sz="4000" b="1" dirty="0">
                <a:ln>
                  <a:solidFill>
                    <a:srgbClr val="002060"/>
                  </a:solidFill>
                </a:ln>
                <a:solidFill>
                  <a:srgbClr val="00B0F0"/>
                </a:solidFill>
                <a:latin typeface="Bookman Old Style" panose="02050604050505020204" pitchFamily="18" charset="0"/>
              </a:rPr>
            </a:br>
            <a:endParaRPr lang="pl-PL" sz="4000" b="1" dirty="0">
              <a:ln>
                <a:solidFill>
                  <a:srgbClr val="002060"/>
                </a:solidFill>
              </a:ln>
              <a:solidFill>
                <a:srgbClr val="00B0F0"/>
              </a:solidFill>
              <a:latin typeface="Bookman Old Style" panose="02050604050505020204" pitchFamily="18" charset="0"/>
            </a:endParaRPr>
          </a:p>
        </p:txBody>
      </p:sp>
    </p:spTree>
    <p:extLst>
      <p:ext uri="{BB962C8B-B14F-4D97-AF65-F5344CB8AC3E}">
        <p14:creationId xmlns:p14="http://schemas.microsoft.com/office/powerpoint/2010/main" val="25481752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AF72EB1-E31B-B7EC-6E65-8F50F16D969F}"/>
            </a:ext>
          </a:extLst>
        </p:cNvPr>
        <p:cNvGrpSpPr/>
        <p:nvPr/>
      </p:nvGrpSpPr>
      <p:grpSpPr>
        <a:xfrm>
          <a:off x="0" y="0"/>
          <a:ext cx="0" cy="0"/>
          <a:chOff x="0" y="0"/>
          <a:chExt cx="0" cy="0"/>
        </a:xfrm>
      </p:grpSpPr>
      <p:pic>
        <p:nvPicPr>
          <p:cNvPr id="7" name="Obraz 6" descr="Obraz zawierający tekst, Czcionka, zrzut ekranu, logo&#10;&#10;Opis wygenerowany automatycznie">
            <a:extLst>
              <a:ext uri="{FF2B5EF4-FFF2-40B4-BE49-F238E27FC236}">
                <a16:creationId xmlns:a16="http://schemas.microsoft.com/office/drawing/2014/main" id="{236EC293-2DDD-4F81-A5F5-78C17A4E4B40}"/>
              </a:ext>
            </a:extLst>
          </p:cNvPr>
          <p:cNvPicPr>
            <a:picLocks noChangeAspect="1"/>
          </p:cNvPicPr>
          <p:nvPr/>
        </p:nvPicPr>
        <p:blipFill rotWithShape="1">
          <a:blip r:embed="rId2">
            <a:extLst>
              <a:ext uri="{28A0092B-C50C-407E-A947-70E740481C1C}">
                <a14:useLocalDpi xmlns:a14="http://schemas.microsoft.com/office/drawing/2010/main" val="0"/>
              </a:ext>
            </a:extLst>
          </a:blip>
          <a:srcRect l="4025" r="2039"/>
          <a:stretch/>
        </p:blipFill>
        <p:spPr bwMode="auto">
          <a:xfrm>
            <a:off x="1076631" y="189413"/>
            <a:ext cx="8019436" cy="921385"/>
          </a:xfrm>
          <a:prstGeom prst="rect">
            <a:avLst/>
          </a:prstGeom>
          <a:ln>
            <a:noFill/>
          </a:ln>
          <a:extLst>
            <a:ext uri="{53640926-AAD7-44D8-BBD7-CCE9431645EC}">
              <a14:shadowObscured xmlns:a14="http://schemas.microsoft.com/office/drawing/2010/main"/>
            </a:ext>
          </a:extLst>
        </p:spPr>
      </p:pic>
      <p:pic>
        <p:nvPicPr>
          <p:cNvPr id="9" name="Obraz 8" descr="TMP1">
            <a:extLst>
              <a:ext uri="{FF2B5EF4-FFF2-40B4-BE49-F238E27FC236}">
                <a16:creationId xmlns:a16="http://schemas.microsoft.com/office/drawing/2014/main" id="{303EB23E-9A93-1FA1-0617-F6AFDCC7D409}"/>
              </a:ext>
            </a:extLst>
          </p:cNvPr>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8163" y="4361882"/>
            <a:ext cx="1656935" cy="2211533"/>
          </a:xfrm>
          <a:prstGeom prst="rect">
            <a:avLst/>
          </a:prstGeom>
          <a:noFill/>
        </p:spPr>
      </p:pic>
      <p:sp>
        <p:nvSpPr>
          <p:cNvPr id="2" name="Tytuł 1">
            <a:extLst>
              <a:ext uri="{FF2B5EF4-FFF2-40B4-BE49-F238E27FC236}">
                <a16:creationId xmlns:a16="http://schemas.microsoft.com/office/drawing/2014/main" id="{097CC7F0-81A7-6C46-A668-2E77A6BBBA32}"/>
              </a:ext>
            </a:extLst>
          </p:cNvPr>
          <p:cNvSpPr txBox="1">
            <a:spLocks/>
          </p:cNvSpPr>
          <p:nvPr/>
        </p:nvSpPr>
        <p:spPr>
          <a:xfrm>
            <a:off x="0" y="3192063"/>
            <a:ext cx="11831216" cy="1429966"/>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pl-PL" sz="6600" b="1" dirty="0">
                <a:solidFill>
                  <a:srgbClr val="002060"/>
                </a:solidFill>
                <a:effectLst>
                  <a:outerShdw blurRad="38100" dist="38100" dir="2700000" algn="tl">
                    <a:srgbClr val="000000">
                      <a:alpha val="43137"/>
                    </a:srgbClr>
                  </a:outerShdw>
                </a:effectLst>
                <a:latin typeface="Bookman Old Style" panose="02050604050505020204" pitchFamily="18" charset="0"/>
                <a:cs typeface="Times New Roman" panose="02020603050405020304" pitchFamily="18" charset="0"/>
              </a:rPr>
              <a:t>AUDYTORY PROCESSING DISORDERS </a:t>
            </a:r>
          </a:p>
        </p:txBody>
      </p:sp>
    </p:spTree>
    <p:extLst>
      <p:ext uri="{BB962C8B-B14F-4D97-AF65-F5344CB8AC3E}">
        <p14:creationId xmlns:p14="http://schemas.microsoft.com/office/powerpoint/2010/main" val="7659249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82AEF4C-BAB7-B284-C50C-07331727B9F8}"/>
              </a:ext>
            </a:extLst>
          </p:cNvPr>
          <p:cNvSpPr>
            <a:spLocks noGrp="1"/>
          </p:cNvSpPr>
          <p:nvPr>
            <p:ph type="title"/>
          </p:nvPr>
        </p:nvSpPr>
        <p:spPr>
          <a:xfrm>
            <a:off x="677333" y="252920"/>
            <a:ext cx="9526982" cy="1429966"/>
          </a:xfrm>
        </p:spPr>
        <p:txBody>
          <a:bodyPr>
            <a:noAutofit/>
          </a:bodyPr>
          <a:lstStyle/>
          <a:p>
            <a:pPr algn="ctr"/>
            <a:r>
              <a:rPr lang="pl-PL" sz="4400" b="1" dirty="0">
                <a:solidFill>
                  <a:srgbClr val="002060"/>
                </a:solidFill>
                <a:effectLst>
                  <a:outerShdw blurRad="38100" dist="38100" dir="2700000" algn="tl">
                    <a:srgbClr val="000000">
                      <a:alpha val="43137"/>
                    </a:srgbClr>
                  </a:outerShdw>
                </a:effectLst>
                <a:latin typeface="Bookman Old Style" panose="02050604050505020204" pitchFamily="18" charset="0"/>
                <a:cs typeface="Times New Roman" panose="02020603050405020304" pitchFamily="18" charset="0"/>
              </a:rPr>
              <a:t>AUDYTORY PROCESSING DISORDERS </a:t>
            </a:r>
          </a:p>
        </p:txBody>
      </p:sp>
      <p:sp>
        <p:nvSpPr>
          <p:cNvPr id="3" name="Symbol zastępczy zawartości 2">
            <a:extLst>
              <a:ext uri="{FF2B5EF4-FFF2-40B4-BE49-F238E27FC236}">
                <a16:creationId xmlns:a16="http://schemas.microsoft.com/office/drawing/2014/main" id="{3C529DE3-DCA7-1C06-5D56-19E9B463F8B1}"/>
              </a:ext>
            </a:extLst>
          </p:cNvPr>
          <p:cNvSpPr>
            <a:spLocks noGrp="1"/>
          </p:cNvSpPr>
          <p:nvPr>
            <p:ph idx="1"/>
          </p:nvPr>
        </p:nvSpPr>
        <p:spPr>
          <a:xfrm>
            <a:off x="677333" y="2105998"/>
            <a:ext cx="9526981" cy="4649821"/>
          </a:xfrm>
        </p:spPr>
        <p:txBody>
          <a:bodyPr>
            <a:noAutofit/>
          </a:bodyPr>
          <a:lstStyle/>
          <a:p>
            <a:pPr algn="l" rtl="0" fontAlgn="base">
              <a:buNone/>
            </a:pPr>
            <a:r>
              <a:rPr lang="en-US" sz="2000" b="1" i="0" dirty="0">
                <a:solidFill>
                  <a:srgbClr val="000000"/>
                </a:solidFill>
                <a:effectLst/>
                <a:latin typeface="Times New Roman" panose="02020603050405020304" pitchFamily="18" charset="0"/>
                <a:cs typeface="Times New Roman" panose="02020603050405020304" pitchFamily="18" charset="0"/>
              </a:rPr>
              <a:t>APD</a:t>
            </a:r>
            <a:r>
              <a:rPr lang="en-US" sz="2000" b="0" i="0" dirty="0">
                <a:solidFill>
                  <a:srgbClr val="000000"/>
                </a:solidFill>
                <a:effectLst/>
                <a:latin typeface="Times New Roman" panose="02020603050405020304" pitchFamily="18" charset="0"/>
                <a:cs typeface="Times New Roman" panose="02020603050405020304" pitchFamily="18" charset="0"/>
              </a:rPr>
              <a:t> is defined as specific difficulties in processing acoustic information in the central nervous system. These are abnormalities in auditory processing at the neuronal level, which do not result from cognitive or linguistic disorders or from an abnormal structure of the hearing organ. </a:t>
            </a:r>
            <a:endParaRPr lang="pl-PL" sz="2000" b="0" i="0" dirty="0">
              <a:solidFill>
                <a:srgbClr val="000000"/>
              </a:solidFill>
              <a:effectLst/>
              <a:latin typeface="Times New Roman" panose="02020603050405020304" pitchFamily="18" charset="0"/>
              <a:cs typeface="Times New Roman" panose="02020603050405020304" pitchFamily="18" charset="0"/>
            </a:endParaRPr>
          </a:p>
          <a:p>
            <a:pPr algn="l" rtl="0" fontAlgn="base">
              <a:buNone/>
            </a:pPr>
            <a:endParaRPr lang="en-US" sz="2000" b="0" i="0" dirty="0">
              <a:solidFill>
                <a:srgbClr val="000000"/>
              </a:solidFill>
              <a:effectLst/>
              <a:latin typeface="Times New Roman" panose="02020603050405020304" pitchFamily="18" charset="0"/>
              <a:cs typeface="Times New Roman" panose="02020603050405020304" pitchFamily="18" charset="0"/>
            </a:endParaRPr>
          </a:p>
          <a:p>
            <a:pPr algn="l" rtl="0" fontAlgn="base">
              <a:spcBef>
                <a:spcPts val="0"/>
              </a:spcBef>
              <a:buNone/>
            </a:pPr>
            <a:r>
              <a:rPr lang="en-US" sz="2000" b="0" i="0" dirty="0">
                <a:solidFill>
                  <a:srgbClr val="000000"/>
                </a:solidFill>
                <a:effectLst/>
                <a:latin typeface="Times New Roman" panose="02020603050405020304" pitchFamily="18" charset="0"/>
                <a:cs typeface="Times New Roman" panose="02020603050405020304" pitchFamily="18" charset="0"/>
              </a:rPr>
              <a:t>They may involve afferent and efferent pathways in the auditory system. It affects everyday </a:t>
            </a:r>
            <a:endParaRPr lang="pl-PL" sz="2000" b="0" i="0" dirty="0">
              <a:solidFill>
                <a:srgbClr val="000000"/>
              </a:solidFill>
              <a:effectLst/>
              <a:latin typeface="Times New Roman" panose="02020603050405020304" pitchFamily="18" charset="0"/>
              <a:cs typeface="Times New Roman" panose="02020603050405020304" pitchFamily="18" charset="0"/>
            </a:endParaRPr>
          </a:p>
          <a:p>
            <a:pPr algn="l" rtl="0" fontAlgn="base">
              <a:spcBef>
                <a:spcPts val="0"/>
              </a:spcBef>
              <a:buNone/>
            </a:pPr>
            <a:r>
              <a:rPr lang="en-US" sz="2000" b="0" i="0" dirty="0">
                <a:solidFill>
                  <a:srgbClr val="000000"/>
                </a:solidFill>
                <a:effectLst/>
                <a:latin typeface="Times New Roman" panose="02020603050405020304" pitchFamily="18" charset="0"/>
                <a:cs typeface="Times New Roman" panose="02020603050405020304" pitchFamily="18" charset="0"/>
              </a:rPr>
              <a:t>life mainly due to the limited ability to listen and respond appropriately to sounds.  </a:t>
            </a:r>
          </a:p>
          <a:p>
            <a:pPr marL="0" indent="0" algn="l" rtl="0" fontAlgn="base">
              <a:buNone/>
            </a:pPr>
            <a:endParaRPr lang="pl-PL" sz="2000" b="1" i="1" dirty="0">
              <a:solidFill>
                <a:srgbClr val="000000"/>
              </a:solidFill>
              <a:effectLst/>
              <a:latin typeface="Times New Roman" panose="02020603050405020304" pitchFamily="18" charset="0"/>
              <a:cs typeface="Times New Roman" panose="02020603050405020304" pitchFamily="18" charset="0"/>
            </a:endParaRPr>
          </a:p>
          <a:p>
            <a:pPr marL="0" indent="0" algn="l" rtl="0" fontAlgn="base">
              <a:buNone/>
            </a:pPr>
            <a:r>
              <a:rPr lang="en-US" sz="2000" b="1" i="1" dirty="0">
                <a:solidFill>
                  <a:srgbClr val="000000"/>
                </a:solidFill>
                <a:effectLst/>
                <a:latin typeface="Times New Roman" panose="02020603050405020304" pitchFamily="18" charset="0"/>
                <a:cs typeface="Times New Roman" panose="02020603050405020304" pitchFamily="18" charset="0"/>
              </a:rPr>
              <a:t>Auditory Processing Disorders are not the same as deafness and hard of hearing but may cause similar difficulties. </a:t>
            </a:r>
          </a:p>
          <a:p>
            <a:pPr marL="0" indent="0">
              <a:buNone/>
            </a:pPr>
            <a:endParaRPr lang="pl-PL" sz="2200" dirty="0">
              <a:latin typeface="Times New Roman" panose="02020603050405020304" pitchFamily="18" charset="0"/>
              <a:cs typeface="Times New Roman" panose="02020603050405020304" pitchFamily="18" charset="0"/>
            </a:endParaRPr>
          </a:p>
        </p:txBody>
      </p:sp>
      <p:pic>
        <p:nvPicPr>
          <p:cNvPr id="4" name="Obraz 3" descr="Obraz zawierający tekst, Czcionka, zrzut ekranu, logo&#10;&#10;Opis wygenerowany automatycznie">
            <a:extLst>
              <a:ext uri="{FF2B5EF4-FFF2-40B4-BE49-F238E27FC236}">
                <a16:creationId xmlns:a16="http://schemas.microsoft.com/office/drawing/2014/main" id="{E43101A3-EE59-0F30-31FE-5A709035EF82}"/>
              </a:ext>
            </a:extLst>
          </p:cNvPr>
          <p:cNvPicPr>
            <a:picLocks noChangeAspect="1"/>
          </p:cNvPicPr>
          <p:nvPr/>
        </p:nvPicPr>
        <p:blipFill rotWithShape="1">
          <a:blip r:embed="rId2">
            <a:extLst>
              <a:ext uri="{28A0092B-C50C-407E-A947-70E740481C1C}">
                <a14:useLocalDpi xmlns:a14="http://schemas.microsoft.com/office/drawing/2010/main" val="0"/>
              </a:ext>
            </a:extLst>
          </a:blip>
          <a:srcRect l="4025" r="2039"/>
          <a:stretch/>
        </p:blipFill>
        <p:spPr bwMode="auto">
          <a:xfrm>
            <a:off x="488803" y="6340285"/>
            <a:ext cx="3616667" cy="41553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37289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1000"/>
                                        <p:tgtEl>
                                          <p:spTgt spid="3">
                                            <p:txEl>
                                              <p:pRg st="5" end="5"/>
                                            </p:txEl>
                                          </p:spTgt>
                                        </p:tgtEl>
                                      </p:cBhvr>
                                    </p:animEffect>
                                    <p:anim calcmode="lin" valueType="num">
                                      <p:cBhvr>
                                        <p:cTn id="2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a:extLst>
              <a:ext uri="{FF2B5EF4-FFF2-40B4-BE49-F238E27FC236}">
                <a16:creationId xmlns:a16="http://schemas.microsoft.com/office/drawing/2014/main" id="{809803B7-E6F8-3235-621B-1F47A2359856}"/>
              </a:ext>
            </a:extLst>
          </p:cNvPr>
          <p:cNvSpPr txBox="1"/>
          <p:nvPr/>
        </p:nvSpPr>
        <p:spPr>
          <a:xfrm>
            <a:off x="526125" y="1197620"/>
            <a:ext cx="10661279" cy="4462760"/>
          </a:xfrm>
          <a:prstGeom prst="rect">
            <a:avLst/>
          </a:prstGeom>
          <a:noFill/>
        </p:spPr>
        <p:txBody>
          <a:bodyPr wrap="square">
            <a:spAutoFit/>
          </a:bodyPr>
          <a:lstStyle/>
          <a:p>
            <a:r>
              <a:rPr lang="en-US" sz="3200" b="1" dirty="0">
                <a:solidFill>
                  <a:srgbClr val="002060"/>
                </a:solidFill>
                <a:effectLst>
                  <a:outerShdw blurRad="38100" dist="38100" dir="2700000" algn="tl">
                    <a:srgbClr val="000000">
                      <a:alpha val="43137"/>
                    </a:srgbClr>
                  </a:outerShdw>
                </a:effectLst>
                <a:latin typeface="Bookman Old Style" panose="02050604050505020204" pitchFamily="18" charset="0"/>
              </a:rPr>
              <a:t>What </a:t>
            </a:r>
            <a:r>
              <a:rPr lang="en-US" sz="3200" b="1" dirty="0" err="1">
                <a:solidFill>
                  <a:srgbClr val="002060"/>
                </a:solidFill>
                <a:effectLst>
                  <a:outerShdw blurRad="38100" dist="38100" dir="2700000" algn="tl">
                    <a:srgbClr val="000000">
                      <a:alpha val="43137"/>
                    </a:srgbClr>
                  </a:outerShdw>
                </a:effectLst>
                <a:latin typeface="Bookman Old Style" panose="02050604050505020204" pitchFamily="18" charset="0"/>
              </a:rPr>
              <a:t>Audytory</a:t>
            </a:r>
            <a:r>
              <a:rPr lang="en-US" sz="3200" b="1" dirty="0">
                <a:solidFill>
                  <a:srgbClr val="002060"/>
                </a:solidFill>
                <a:effectLst>
                  <a:outerShdw blurRad="38100" dist="38100" dir="2700000" algn="tl">
                    <a:srgbClr val="000000">
                      <a:alpha val="43137"/>
                    </a:srgbClr>
                  </a:outerShdw>
                </a:effectLst>
                <a:latin typeface="Bookman Old Style" panose="02050604050505020204" pitchFamily="18" charset="0"/>
              </a:rPr>
              <a:t> </a:t>
            </a:r>
            <a:r>
              <a:rPr lang="en-US" sz="3200" b="1" dirty="0" err="1">
                <a:solidFill>
                  <a:srgbClr val="002060"/>
                </a:solidFill>
                <a:effectLst>
                  <a:outerShdw blurRad="38100" dist="38100" dir="2700000" algn="tl">
                    <a:srgbClr val="000000">
                      <a:alpha val="43137"/>
                    </a:srgbClr>
                  </a:outerShdw>
                </a:effectLst>
                <a:latin typeface="Bookman Old Style" panose="02050604050505020204" pitchFamily="18" charset="0"/>
              </a:rPr>
              <a:t>Procesing</a:t>
            </a:r>
            <a:r>
              <a:rPr lang="en-US" sz="3200" b="1" dirty="0">
                <a:solidFill>
                  <a:srgbClr val="002060"/>
                </a:solidFill>
                <a:effectLst>
                  <a:outerShdw blurRad="38100" dist="38100" dir="2700000" algn="tl">
                    <a:srgbClr val="000000">
                      <a:alpha val="43137"/>
                    </a:srgbClr>
                  </a:outerShdw>
                </a:effectLst>
                <a:latin typeface="Bookman Old Style" panose="02050604050505020204" pitchFamily="18" charset="0"/>
              </a:rPr>
              <a:t> Disorders causes </a:t>
            </a:r>
          </a:p>
          <a:p>
            <a:endParaRPr lang="pl-PL" dirty="0"/>
          </a:p>
          <a:p>
            <a:endParaRPr lang="en-US" dirty="0"/>
          </a:p>
          <a:p>
            <a:pPr marL="342900" indent="-342900">
              <a:buClr>
                <a:srgbClr val="002060"/>
              </a:buCl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delay speech development and limit its understanding, </a:t>
            </a:r>
          </a:p>
          <a:p>
            <a:pPr marL="342900" indent="-342900">
              <a:buClr>
                <a:srgbClr val="002060"/>
              </a:buCl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weaken auditory memory, </a:t>
            </a:r>
          </a:p>
          <a:p>
            <a:pPr marL="342900" indent="-342900">
              <a:buClr>
                <a:srgbClr val="002060"/>
              </a:buCl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contribute to articulation disorders, </a:t>
            </a:r>
          </a:p>
          <a:p>
            <a:pPr marL="342900" indent="-342900">
              <a:buClr>
                <a:srgbClr val="002060"/>
              </a:buCl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cause hypersensitivity to sounds, </a:t>
            </a:r>
          </a:p>
          <a:p>
            <a:pPr marL="342900" indent="-342900">
              <a:buClr>
                <a:srgbClr val="002060"/>
              </a:buCl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they are often a source of emotional problems (child's low self-esteem, shyness) and behavioral disorders, </a:t>
            </a:r>
          </a:p>
          <a:p>
            <a:pPr marL="342900" indent="-342900">
              <a:buClr>
                <a:srgbClr val="002060"/>
              </a:buCl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they influence learning difficulties in the following areas:  </a:t>
            </a:r>
          </a:p>
          <a:p>
            <a:pPr marL="342900" indent="-342900">
              <a:buClr>
                <a:srgbClr val="002060"/>
              </a:buCl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reading  </a:t>
            </a:r>
          </a:p>
          <a:p>
            <a:pPr marL="342900" indent="-342900">
              <a:buClr>
                <a:srgbClr val="002060"/>
              </a:buCl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writing</a:t>
            </a:r>
            <a:r>
              <a:rPr lang="en-US" sz="2000" dirty="0">
                <a:latin typeface="Times New Roman" panose="02020603050405020304" pitchFamily="18" charset="0"/>
                <a:cs typeface="Times New Roman" panose="02020603050405020304" pitchFamily="18" charset="0"/>
              </a:rPr>
              <a:t>  </a:t>
            </a:r>
          </a:p>
        </p:txBody>
      </p:sp>
      <p:pic>
        <p:nvPicPr>
          <p:cNvPr id="2" name="Obraz 1" descr="Obraz zawierający tekst, Czcionka, zrzut ekranu, logo&#10;&#10;Opis wygenerowany automatycznie">
            <a:extLst>
              <a:ext uri="{FF2B5EF4-FFF2-40B4-BE49-F238E27FC236}">
                <a16:creationId xmlns:a16="http://schemas.microsoft.com/office/drawing/2014/main" id="{41EE644C-C151-2B0A-52C8-A55FEB9F7E08}"/>
              </a:ext>
            </a:extLst>
          </p:cNvPr>
          <p:cNvPicPr>
            <a:picLocks noChangeAspect="1"/>
          </p:cNvPicPr>
          <p:nvPr/>
        </p:nvPicPr>
        <p:blipFill rotWithShape="1">
          <a:blip r:embed="rId2">
            <a:extLst>
              <a:ext uri="{28A0092B-C50C-407E-A947-70E740481C1C}">
                <a14:useLocalDpi xmlns:a14="http://schemas.microsoft.com/office/drawing/2010/main" val="0"/>
              </a:ext>
            </a:extLst>
          </a:blip>
          <a:srcRect l="4025" r="2039"/>
          <a:stretch/>
        </p:blipFill>
        <p:spPr bwMode="auto">
          <a:xfrm>
            <a:off x="526125" y="73452"/>
            <a:ext cx="3616667" cy="41553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729003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1000"/>
                                        <p:tgtEl>
                                          <p:spTgt spid="4">
                                            <p:txEl>
                                              <p:pRg st="3" end="3"/>
                                            </p:txEl>
                                          </p:spTgt>
                                        </p:tgtEl>
                                      </p:cBhvr>
                                    </p:animEffect>
                                    <p:anim calcmode="lin" valueType="num">
                                      <p:cBhvr>
                                        <p:cTn id="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4" end="4"/>
                                            </p:txEl>
                                          </p:spTgt>
                                        </p:tgtEl>
                                        <p:attrNameLst>
                                          <p:attrName>style.visibility</p:attrName>
                                        </p:attrNameLst>
                                      </p:cBhvr>
                                      <p:to>
                                        <p:strVal val="visible"/>
                                      </p:to>
                                    </p:set>
                                    <p:animEffect transition="in" filter="fade">
                                      <p:cBhvr>
                                        <p:cTn id="14" dur="1000"/>
                                        <p:tgtEl>
                                          <p:spTgt spid="4">
                                            <p:txEl>
                                              <p:pRg st="4" end="4"/>
                                            </p:txEl>
                                          </p:spTgt>
                                        </p:tgtEl>
                                      </p:cBhvr>
                                    </p:animEffect>
                                    <p:anim calcmode="lin" valueType="num">
                                      <p:cBhvr>
                                        <p:cTn id="1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fade">
                                      <p:cBhvr>
                                        <p:cTn id="21" dur="1000"/>
                                        <p:tgtEl>
                                          <p:spTgt spid="4">
                                            <p:txEl>
                                              <p:pRg st="5" end="5"/>
                                            </p:txEl>
                                          </p:spTgt>
                                        </p:tgtEl>
                                      </p:cBhvr>
                                    </p:animEffect>
                                    <p:anim calcmode="lin" valueType="num">
                                      <p:cBhvr>
                                        <p:cTn id="22"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fade">
                                      <p:cBhvr>
                                        <p:cTn id="28" dur="1000"/>
                                        <p:tgtEl>
                                          <p:spTgt spid="4">
                                            <p:txEl>
                                              <p:pRg st="6" end="6"/>
                                            </p:txEl>
                                          </p:spTgt>
                                        </p:tgtEl>
                                      </p:cBhvr>
                                    </p:animEffect>
                                    <p:anim calcmode="lin" valueType="num">
                                      <p:cBhvr>
                                        <p:cTn id="29"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Effect transition="in" filter="fade">
                                      <p:cBhvr>
                                        <p:cTn id="35" dur="1000"/>
                                        <p:tgtEl>
                                          <p:spTgt spid="4">
                                            <p:txEl>
                                              <p:pRg st="7" end="7"/>
                                            </p:txEl>
                                          </p:spTgt>
                                        </p:tgtEl>
                                      </p:cBhvr>
                                    </p:animEffect>
                                    <p:anim calcmode="lin" valueType="num">
                                      <p:cBhvr>
                                        <p:cTn id="36"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8" end="8"/>
                                            </p:txEl>
                                          </p:spTgt>
                                        </p:tgtEl>
                                        <p:attrNameLst>
                                          <p:attrName>style.visibility</p:attrName>
                                        </p:attrNameLst>
                                      </p:cBhvr>
                                      <p:to>
                                        <p:strVal val="visible"/>
                                      </p:to>
                                    </p:set>
                                    <p:animEffect transition="in" filter="fade">
                                      <p:cBhvr>
                                        <p:cTn id="42" dur="1000"/>
                                        <p:tgtEl>
                                          <p:spTgt spid="4">
                                            <p:txEl>
                                              <p:pRg st="8" end="8"/>
                                            </p:txEl>
                                          </p:spTgt>
                                        </p:tgtEl>
                                      </p:cBhvr>
                                    </p:animEffect>
                                    <p:anim calcmode="lin" valueType="num">
                                      <p:cBhvr>
                                        <p:cTn id="43"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4">
                                            <p:txEl>
                                              <p:pRg st="9" end="9"/>
                                            </p:txEl>
                                          </p:spTgt>
                                        </p:tgtEl>
                                        <p:attrNameLst>
                                          <p:attrName>style.visibility</p:attrName>
                                        </p:attrNameLst>
                                      </p:cBhvr>
                                      <p:to>
                                        <p:strVal val="visible"/>
                                      </p:to>
                                    </p:set>
                                    <p:animEffect transition="in" filter="fade">
                                      <p:cBhvr>
                                        <p:cTn id="49" dur="1000"/>
                                        <p:tgtEl>
                                          <p:spTgt spid="4">
                                            <p:txEl>
                                              <p:pRg st="9" end="9"/>
                                            </p:txEl>
                                          </p:spTgt>
                                        </p:tgtEl>
                                      </p:cBhvr>
                                    </p:animEffect>
                                    <p:anim calcmode="lin" valueType="num">
                                      <p:cBhvr>
                                        <p:cTn id="50"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4">
                                            <p:txEl>
                                              <p:pRg st="10" end="10"/>
                                            </p:txEl>
                                          </p:spTgt>
                                        </p:tgtEl>
                                        <p:attrNameLst>
                                          <p:attrName>style.visibility</p:attrName>
                                        </p:attrNameLst>
                                      </p:cBhvr>
                                      <p:to>
                                        <p:strVal val="visible"/>
                                      </p:to>
                                    </p:set>
                                    <p:animEffect transition="in" filter="fade">
                                      <p:cBhvr>
                                        <p:cTn id="56" dur="1000"/>
                                        <p:tgtEl>
                                          <p:spTgt spid="4">
                                            <p:txEl>
                                              <p:pRg st="10" end="10"/>
                                            </p:txEl>
                                          </p:spTgt>
                                        </p:tgtEl>
                                      </p:cBhvr>
                                    </p:animEffect>
                                    <p:anim calcmode="lin" valueType="num">
                                      <p:cBhvr>
                                        <p:cTn id="57"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58" dur="1000" fill="hold"/>
                                        <p:tgtEl>
                                          <p:spTgt spid="4">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98E902-991E-C27E-5DB8-F7CA83EE4EA8}"/>
            </a:ext>
          </a:extLst>
        </p:cNvPr>
        <p:cNvGrpSpPr/>
        <p:nvPr/>
      </p:nvGrpSpPr>
      <p:grpSpPr>
        <a:xfrm>
          <a:off x="0" y="0"/>
          <a:ext cx="0" cy="0"/>
          <a:chOff x="0" y="0"/>
          <a:chExt cx="0" cy="0"/>
        </a:xfrm>
      </p:grpSpPr>
      <p:sp>
        <p:nvSpPr>
          <p:cNvPr id="4" name="pole tekstowe 3">
            <a:extLst>
              <a:ext uri="{FF2B5EF4-FFF2-40B4-BE49-F238E27FC236}">
                <a16:creationId xmlns:a16="http://schemas.microsoft.com/office/drawing/2014/main" id="{FF866BE6-4307-10FF-7675-4E510BC8BF64}"/>
              </a:ext>
            </a:extLst>
          </p:cNvPr>
          <p:cNvSpPr txBox="1"/>
          <p:nvPr/>
        </p:nvSpPr>
        <p:spPr>
          <a:xfrm>
            <a:off x="526125" y="1114130"/>
            <a:ext cx="11420669" cy="4832092"/>
          </a:xfrm>
          <a:prstGeom prst="rect">
            <a:avLst/>
          </a:prstGeom>
          <a:noFill/>
        </p:spPr>
        <p:txBody>
          <a:bodyPr wrap="square">
            <a:spAutoFit/>
          </a:bodyPr>
          <a:lstStyle/>
          <a:p>
            <a:r>
              <a:rPr lang="en-US" sz="3200" b="1" dirty="0">
                <a:solidFill>
                  <a:srgbClr val="002060"/>
                </a:solidFill>
                <a:effectLst>
                  <a:outerShdw blurRad="38100" dist="38100" dir="2700000" algn="tl">
                    <a:srgbClr val="000000">
                      <a:alpha val="43137"/>
                    </a:srgbClr>
                  </a:outerShdw>
                </a:effectLst>
                <a:latin typeface="Bookman Old Style" panose="02050604050505020204" pitchFamily="18" charset="0"/>
              </a:rPr>
              <a:t>What </a:t>
            </a:r>
            <a:r>
              <a:rPr lang="en-US" sz="3200" b="1" dirty="0" err="1">
                <a:solidFill>
                  <a:srgbClr val="002060"/>
                </a:solidFill>
                <a:effectLst>
                  <a:outerShdw blurRad="38100" dist="38100" dir="2700000" algn="tl">
                    <a:srgbClr val="000000">
                      <a:alpha val="43137"/>
                    </a:srgbClr>
                  </a:outerShdw>
                </a:effectLst>
                <a:latin typeface="Bookman Old Style" panose="02050604050505020204" pitchFamily="18" charset="0"/>
              </a:rPr>
              <a:t>Audytory</a:t>
            </a:r>
            <a:r>
              <a:rPr lang="en-US" sz="3200" b="1" dirty="0">
                <a:solidFill>
                  <a:srgbClr val="002060"/>
                </a:solidFill>
                <a:effectLst>
                  <a:outerShdw blurRad="38100" dist="38100" dir="2700000" algn="tl">
                    <a:srgbClr val="000000">
                      <a:alpha val="43137"/>
                    </a:srgbClr>
                  </a:outerShdw>
                </a:effectLst>
                <a:latin typeface="Bookman Old Style" panose="02050604050505020204" pitchFamily="18" charset="0"/>
              </a:rPr>
              <a:t> </a:t>
            </a:r>
            <a:r>
              <a:rPr lang="en-US" sz="3200" b="1" dirty="0" err="1">
                <a:solidFill>
                  <a:srgbClr val="002060"/>
                </a:solidFill>
                <a:effectLst>
                  <a:outerShdw blurRad="38100" dist="38100" dir="2700000" algn="tl">
                    <a:srgbClr val="000000">
                      <a:alpha val="43137"/>
                    </a:srgbClr>
                  </a:outerShdw>
                </a:effectLst>
                <a:latin typeface="Bookman Old Style" panose="02050604050505020204" pitchFamily="18" charset="0"/>
              </a:rPr>
              <a:t>Procesing</a:t>
            </a:r>
            <a:r>
              <a:rPr lang="en-US" sz="3200" b="1" dirty="0">
                <a:solidFill>
                  <a:srgbClr val="002060"/>
                </a:solidFill>
                <a:effectLst>
                  <a:outerShdw blurRad="38100" dist="38100" dir="2700000" algn="tl">
                    <a:srgbClr val="000000">
                      <a:alpha val="43137"/>
                    </a:srgbClr>
                  </a:outerShdw>
                </a:effectLst>
                <a:latin typeface="Bookman Old Style" panose="02050604050505020204" pitchFamily="18" charset="0"/>
              </a:rPr>
              <a:t> Disorders causes </a:t>
            </a:r>
          </a:p>
          <a:p>
            <a:endParaRPr lang="pl-PL" dirty="0"/>
          </a:p>
          <a:p>
            <a:endParaRPr lang="en-US" dirty="0"/>
          </a:p>
          <a:p>
            <a:pPr marL="342900" indent="-342900">
              <a:buClr>
                <a:srgbClr val="002060"/>
              </a:buCl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confusing similar sounds and words </a:t>
            </a:r>
          </a:p>
          <a:p>
            <a:pPr marL="342900" indent="-342900">
              <a:buClr>
                <a:srgbClr val="002060"/>
              </a:buCl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ugly handwriting,  </a:t>
            </a:r>
          </a:p>
          <a:p>
            <a:pPr marL="342900" indent="-342900">
              <a:buClr>
                <a:srgbClr val="002060"/>
              </a:buCl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troubles with concentrating and maintaining attention  </a:t>
            </a:r>
          </a:p>
          <a:p>
            <a:pPr marL="342900" indent="-342900">
              <a:buClr>
                <a:srgbClr val="002060"/>
              </a:buCl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focusing on the teacher's voice  </a:t>
            </a:r>
          </a:p>
          <a:p>
            <a:pPr marL="342900" indent="-342900">
              <a:buClr>
                <a:srgbClr val="002060"/>
              </a:buClr>
              <a:buFont typeface="Wingdings" panose="05000000000000000000" pitchFamily="2" charset="2"/>
              <a:buChar char="Ø"/>
            </a:pPr>
            <a:r>
              <a:rPr lang="en-US" sz="2400" dirty="0" err="1">
                <a:latin typeface="Times New Roman" panose="02020603050405020304" pitchFamily="18" charset="0"/>
                <a:cs typeface="Times New Roman" panose="02020603050405020304" pitchFamily="18" charset="0"/>
              </a:rPr>
              <a:t>missunderstanding</a:t>
            </a:r>
            <a:r>
              <a:rPr lang="en-US" sz="2400" dirty="0">
                <a:latin typeface="Times New Roman" panose="02020603050405020304" pitchFamily="18" charset="0"/>
                <a:cs typeface="Times New Roman" panose="02020603050405020304" pitchFamily="18" charset="0"/>
              </a:rPr>
              <a:t> complex instructions </a:t>
            </a:r>
          </a:p>
          <a:p>
            <a:pPr marL="342900" indent="-342900">
              <a:buClr>
                <a:srgbClr val="002060"/>
              </a:buCl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difficulties in absorbing the content of a longer statement or story  </a:t>
            </a:r>
          </a:p>
          <a:p>
            <a:pPr marL="342900" indent="-342900">
              <a:buClr>
                <a:srgbClr val="002060"/>
              </a:buCl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lack of ability to construct fluent statements </a:t>
            </a:r>
          </a:p>
          <a:p>
            <a:pPr marL="342900" indent="-342900">
              <a:buClr>
                <a:srgbClr val="002060"/>
              </a:buCl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difficulties in learning a foreign language </a:t>
            </a:r>
          </a:p>
          <a:p>
            <a:pPr marL="342900" indent="-342900">
              <a:buClr>
                <a:srgbClr val="002060"/>
              </a:buCl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tiredness when performing activities requiring concentration on auditory stimuli, </a:t>
            </a:r>
          </a:p>
          <a:p>
            <a:pPr marL="342900" indent="-342900">
              <a:buClr>
                <a:srgbClr val="002060"/>
              </a:buCl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secondary to the disorder, emotional problems appear due to low self-esteem. </a:t>
            </a:r>
            <a:endParaRPr lang="pl-PL" sz="2400" dirty="0">
              <a:latin typeface="Times New Roman" panose="02020603050405020304" pitchFamily="18" charset="0"/>
              <a:cs typeface="Times New Roman" panose="02020603050405020304" pitchFamily="18" charset="0"/>
            </a:endParaRPr>
          </a:p>
        </p:txBody>
      </p:sp>
      <p:pic>
        <p:nvPicPr>
          <p:cNvPr id="2" name="Obraz 1" descr="Obraz zawierający tekst, Czcionka, zrzut ekranu, logo&#10;&#10;Opis wygenerowany automatycznie">
            <a:extLst>
              <a:ext uri="{FF2B5EF4-FFF2-40B4-BE49-F238E27FC236}">
                <a16:creationId xmlns:a16="http://schemas.microsoft.com/office/drawing/2014/main" id="{BAA23595-54F8-D602-90E8-AA40FCC60370}"/>
              </a:ext>
            </a:extLst>
          </p:cNvPr>
          <p:cNvPicPr>
            <a:picLocks noChangeAspect="1"/>
          </p:cNvPicPr>
          <p:nvPr/>
        </p:nvPicPr>
        <p:blipFill rotWithShape="1">
          <a:blip r:embed="rId2">
            <a:extLst>
              <a:ext uri="{28A0092B-C50C-407E-A947-70E740481C1C}">
                <a14:useLocalDpi xmlns:a14="http://schemas.microsoft.com/office/drawing/2010/main" val="0"/>
              </a:ext>
            </a:extLst>
          </a:blip>
          <a:srcRect l="4025" r="2039"/>
          <a:stretch/>
        </p:blipFill>
        <p:spPr bwMode="auto">
          <a:xfrm>
            <a:off x="526125" y="73452"/>
            <a:ext cx="3616667" cy="41553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78719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fade">
                                      <p:cBhvr>
                                        <p:cTn id="7" dur="1000"/>
                                        <p:tgtEl>
                                          <p:spTgt spid="4">
                                            <p:txEl>
                                              <p:pRg st="4" end="4"/>
                                            </p:txEl>
                                          </p:spTgt>
                                        </p:tgtEl>
                                      </p:cBhvr>
                                    </p:animEffect>
                                    <p:anim calcmode="lin" valueType="num">
                                      <p:cBhvr>
                                        <p:cTn id="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5" end="5"/>
                                            </p:txEl>
                                          </p:spTgt>
                                        </p:tgtEl>
                                        <p:attrNameLst>
                                          <p:attrName>style.visibility</p:attrName>
                                        </p:attrNameLst>
                                      </p:cBhvr>
                                      <p:to>
                                        <p:strVal val="visible"/>
                                      </p:to>
                                    </p:set>
                                    <p:animEffect transition="in" filter="fade">
                                      <p:cBhvr>
                                        <p:cTn id="14" dur="1000"/>
                                        <p:tgtEl>
                                          <p:spTgt spid="4">
                                            <p:txEl>
                                              <p:pRg st="5" end="5"/>
                                            </p:txEl>
                                          </p:spTgt>
                                        </p:tgtEl>
                                      </p:cBhvr>
                                    </p:animEffect>
                                    <p:anim calcmode="lin" valueType="num">
                                      <p:cBhvr>
                                        <p:cTn id="15"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animEffect transition="in" filter="fade">
                                      <p:cBhvr>
                                        <p:cTn id="21" dur="1000"/>
                                        <p:tgtEl>
                                          <p:spTgt spid="4">
                                            <p:txEl>
                                              <p:pRg st="6" end="6"/>
                                            </p:txEl>
                                          </p:spTgt>
                                        </p:tgtEl>
                                      </p:cBhvr>
                                    </p:animEffect>
                                    <p:anim calcmode="lin" valueType="num">
                                      <p:cBhvr>
                                        <p:cTn id="22"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7" end="7"/>
                                            </p:txEl>
                                          </p:spTgt>
                                        </p:tgtEl>
                                        <p:attrNameLst>
                                          <p:attrName>style.visibility</p:attrName>
                                        </p:attrNameLst>
                                      </p:cBhvr>
                                      <p:to>
                                        <p:strVal val="visible"/>
                                      </p:to>
                                    </p:set>
                                    <p:animEffect transition="in" filter="fade">
                                      <p:cBhvr>
                                        <p:cTn id="28" dur="1000"/>
                                        <p:tgtEl>
                                          <p:spTgt spid="4">
                                            <p:txEl>
                                              <p:pRg st="7" end="7"/>
                                            </p:txEl>
                                          </p:spTgt>
                                        </p:tgtEl>
                                      </p:cBhvr>
                                    </p:animEffect>
                                    <p:anim calcmode="lin" valueType="num">
                                      <p:cBhvr>
                                        <p:cTn id="29"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animEffect transition="in" filter="fade">
                                      <p:cBhvr>
                                        <p:cTn id="35" dur="1000"/>
                                        <p:tgtEl>
                                          <p:spTgt spid="4">
                                            <p:txEl>
                                              <p:pRg st="8" end="8"/>
                                            </p:txEl>
                                          </p:spTgt>
                                        </p:tgtEl>
                                      </p:cBhvr>
                                    </p:animEffect>
                                    <p:anim calcmode="lin" valueType="num">
                                      <p:cBhvr>
                                        <p:cTn id="36"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9" end="9"/>
                                            </p:txEl>
                                          </p:spTgt>
                                        </p:tgtEl>
                                        <p:attrNameLst>
                                          <p:attrName>style.visibility</p:attrName>
                                        </p:attrNameLst>
                                      </p:cBhvr>
                                      <p:to>
                                        <p:strVal val="visible"/>
                                      </p:to>
                                    </p:set>
                                    <p:animEffect transition="in" filter="fade">
                                      <p:cBhvr>
                                        <p:cTn id="42" dur="1000"/>
                                        <p:tgtEl>
                                          <p:spTgt spid="4">
                                            <p:txEl>
                                              <p:pRg st="9" end="9"/>
                                            </p:txEl>
                                          </p:spTgt>
                                        </p:tgtEl>
                                      </p:cBhvr>
                                    </p:animEffect>
                                    <p:anim calcmode="lin" valueType="num">
                                      <p:cBhvr>
                                        <p:cTn id="43"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4">
                                            <p:txEl>
                                              <p:pRg st="10" end="10"/>
                                            </p:txEl>
                                          </p:spTgt>
                                        </p:tgtEl>
                                        <p:attrNameLst>
                                          <p:attrName>style.visibility</p:attrName>
                                        </p:attrNameLst>
                                      </p:cBhvr>
                                      <p:to>
                                        <p:strVal val="visible"/>
                                      </p:to>
                                    </p:set>
                                    <p:animEffect transition="in" filter="fade">
                                      <p:cBhvr>
                                        <p:cTn id="49" dur="1000"/>
                                        <p:tgtEl>
                                          <p:spTgt spid="4">
                                            <p:txEl>
                                              <p:pRg st="10" end="10"/>
                                            </p:txEl>
                                          </p:spTgt>
                                        </p:tgtEl>
                                      </p:cBhvr>
                                    </p:animEffect>
                                    <p:anim calcmode="lin" valueType="num">
                                      <p:cBhvr>
                                        <p:cTn id="50"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4">
                                            <p:txEl>
                                              <p:pRg st="11" end="11"/>
                                            </p:txEl>
                                          </p:spTgt>
                                        </p:tgtEl>
                                        <p:attrNameLst>
                                          <p:attrName>style.visibility</p:attrName>
                                        </p:attrNameLst>
                                      </p:cBhvr>
                                      <p:to>
                                        <p:strVal val="visible"/>
                                      </p:to>
                                    </p:set>
                                    <p:animEffect transition="in" filter="fade">
                                      <p:cBhvr>
                                        <p:cTn id="56" dur="1000"/>
                                        <p:tgtEl>
                                          <p:spTgt spid="4">
                                            <p:txEl>
                                              <p:pRg st="11" end="11"/>
                                            </p:txEl>
                                          </p:spTgt>
                                        </p:tgtEl>
                                      </p:cBhvr>
                                    </p:animEffect>
                                    <p:anim calcmode="lin" valueType="num">
                                      <p:cBhvr>
                                        <p:cTn id="57" dur="1000" fill="hold"/>
                                        <p:tgtEl>
                                          <p:spTgt spid="4">
                                            <p:txEl>
                                              <p:pRg st="11" end="11"/>
                                            </p:txEl>
                                          </p:spTgt>
                                        </p:tgtEl>
                                        <p:attrNameLst>
                                          <p:attrName>ppt_x</p:attrName>
                                        </p:attrNameLst>
                                      </p:cBhvr>
                                      <p:tavLst>
                                        <p:tav tm="0">
                                          <p:val>
                                            <p:strVal val="#ppt_x"/>
                                          </p:val>
                                        </p:tav>
                                        <p:tav tm="100000">
                                          <p:val>
                                            <p:strVal val="#ppt_x"/>
                                          </p:val>
                                        </p:tav>
                                      </p:tavLst>
                                    </p:anim>
                                    <p:anim calcmode="lin" valueType="num">
                                      <p:cBhvr>
                                        <p:cTn id="58" dur="1000" fill="hold"/>
                                        <p:tgtEl>
                                          <p:spTgt spid="4">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4">
                                            <p:txEl>
                                              <p:pRg st="12" end="12"/>
                                            </p:txEl>
                                          </p:spTgt>
                                        </p:tgtEl>
                                        <p:attrNameLst>
                                          <p:attrName>style.visibility</p:attrName>
                                        </p:attrNameLst>
                                      </p:cBhvr>
                                      <p:to>
                                        <p:strVal val="visible"/>
                                      </p:to>
                                    </p:set>
                                    <p:animEffect transition="in" filter="fade">
                                      <p:cBhvr>
                                        <p:cTn id="63" dur="1000"/>
                                        <p:tgtEl>
                                          <p:spTgt spid="4">
                                            <p:txEl>
                                              <p:pRg st="12" end="12"/>
                                            </p:txEl>
                                          </p:spTgt>
                                        </p:tgtEl>
                                      </p:cBhvr>
                                    </p:animEffect>
                                    <p:anim calcmode="lin" valueType="num">
                                      <p:cBhvr>
                                        <p:cTn id="64" dur="1000" fill="hold"/>
                                        <p:tgtEl>
                                          <p:spTgt spid="4">
                                            <p:txEl>
                                              <p:pRg st="12" end="12"/>
                                            </p:txEl>
                                          </p:spTgt>
                                        </p:tgtEl>
                                        <p:attrNameLst>
                                          <p:attrName>ppt_x</p:attrName>
                                        </p:attrNameLst>
                                      </p:cBhvr>
                                      <p:tavLst>
                                        <p:tav tm="0">
                                          <p:val>
                                            <p:strVal val="#ppt_x"/>
                                          </p:val>
                                        </p:tav>
                                        <p:tav tm="100000">
                                          <p:val>
                                            <p:strVal val="#ppt_x"/>
                                          </p:val>
                                        </p:tav>
                                      </p:tavLst>
                                    </p:anim>
                                    <p:anim calcmode="lin" valueType="num">
                                      <p:cBhvr>
                                        <p:cTn id="65" dur="1000" fill="hold"/>
                                        <p:tgtEl>
                                          <p:spTgt spid="4">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a:extLst>
              <a:ext uri="{FF2B5EF4-FFF2-40B4-BE49-F238E27FC236}">
                <a16:creationId xmlns:a16="http://schemas.microsoft.com/office/drawing/2014/main" id="{A93D3ED2-586D-2B5D-CEA2-063C03F3ED83}"/>
              </a:ext>
            </a:extLst>
          </p:cNvPr>
          <p:cNvSpPr>
            <a:spLocks noGrp="1"/>
          </p:cNvSpPr>
          <p:nvPr>
            <p:ph idx="1"/>
          </p:nvPr>
        </p:nvSpPr>
        <p:spPr>
          <a:xfrm>
            <a:off x="462730" y="891627"/>
            <a:ext cx="9819606" cy="6255623"/>
          </a:xfrm>
        </p:spPr>
        <p:txBody>
          <a:bodyPr>
            <a:normAutofit/>
          </a:bodyPr>
          <a:lstStyle/>
          <a:p>
            <a:pPr algn="l" rtl="0" fontAlgn="base">
              <a:lnSpc>
                <a:spcPts val="1350"/>
              </a:lnSpc>
              <a:buNone/>
            </a:pPr>
            <a:r>
              <a:rPr lang="pl-PL" sz="2800" b="1" i="0" dirty="0">
                <a:solidFill>
                  <a:srgbClr val="002060"/>
                </a:solidFill>
                <a:effectLst>
                  <a:outerShdw blurRad="38100" dist="38100" dir="2700000" algn="tl">
                    <a:srgbClr val="000000">
                      <a:alpha val="43137"/>
                    </a:srgbClr>
                  </a:outerShdw>
                </a:effectLst>
                <a:latin typeface="Bookman Old Style" panose="02050604050505020204" pitchFamily="18" charset="0"/>
              </a:rPr>
              <a:t>C</a:t>
            </a:r>
            <a:r>
              <a:rPr lang="en-US" sz="2800" b="1" dirty="0" err="1">
                <a:solidFill>
                  <a:srgbClr val="002060"/>
                </a:solidFill>
                <a:effectLst>
                  <a:outerShdw blurRad="38100" dist="38100" dir="2700000" algn="tl">
                    <a:srgbClr val="000000">
                      <a:alpha val="43137"/>
                    </a:srgbClr>
                  </a:outerShdw>
                </a:effectLst>
                <a:latin typeface="Bookman Old Style" panose="02050604050505020204" pitchFamily="18" charset="0"/>
              </a:rPr>
              <a:t>hildren</a:t>
            </a:r>
            <a:r>
              <a:rPr lang="en-US" sz="2800" b="1" dirty="0">
                <a:solidFill>
                  <a:srgbClr val="002060"/>
                </a:solidFill>
                <a:effectLst>
                  <a:outerShdw blurRad="38100" dist="38100" dir="2700000" algn="tl">
                    <a:srgbClr val="000000">
                      <a:alpha val="43137"/>
                    </a:srgbClr>
                  </a:outerShdw>
                </a:effectLst>
                <a:latin typeface="Bookman Old Style" panose="02050604050505020204" pitchFamily="18" charset="0"/>
              </a:rPr>
              <a:t> with </a:t>
            </a:r>
            <a:r>
              <a:rPr lang="en-US" sz="2800" b="1" dirty="0" err="1">
                <a:solidFill>
                  <a:srgbClr val="002060"/>
                </a:solidFill>
                <a:effectLst>
                  <a:outerShdw blurRad="38100" dist="38100" dir="2700000" algn="tl">
                    <a:srgbClr val="000000">
                      <a:alpha val="43137"/>
                    </a:srgbClr>
                  </a:outerShdw>
                </a:effectLst>
                <a:latin typeface="Bookman Old Style" panose="02050604050505020204" pitchFamily="18" charset="0"/>
              </a:rPr>
              <a:t>Audytory</a:t>
            </a:r>
            <a:r>
              <a:rPr lang="en-US" sz="2800" b="1" dirty="0">
                <a:solidFill>
                  <a:srgbClr val="002060"/>
                </a:solidFill>
                <a:effectLst>
                  <a:outerShdw blurRad="38100" dist="38100" dir="2700000" algn="tl">
                    <a:srgbClr val="000000">
                      <a:alpha val="43137"/>
                    </a:srgbClr>
                  </a:outerShdw>
                </a:effectLst>
                <a:latin typeface="Bookman Old Style" panose="02050604050505020204" pitchFamily="18" charset="0"/>
              </a:rPr>
              <a:t> </a:t>
            </a:r>
            <a:r>
              <a:rPr lang="en-US" sz="2800" b="1" dirty="0" err="1">
                <a:solidFill>
                  <a:srgbClr val="002060"/>
                </a:solidFill>
                <a:effectLst>
                  <a:outerShdw blurRad="38100" dist="38100" dir="2700000" algn="tl">
                    <a:srgbClr val="000000">
                      <a:alpha val="43137"/>
                    </a:srgbClr>
                  </a:outerShdw>
                </a:effectLst>
                <a:latin typeface="Bookman Old Style" panose="02050604050505020204" pitchFamily="18" charset="0"/>
              </a:rPr>
              <a:t>Procesing</a:t>
            </a:r>
            <a:r>
              <a:rPr lang="en-US" sz="2800" b="1" dirty="0">
                <a:solidFill>
                  <a:srgbClr val="002060"/>
                </a:solidFill>
                <a:effectLst>
                  <a:outerShdw blurRad="38100" dist="38100" dir="2700000" algn="tl">
                    <a:srgbClr val="000000">
                      <a:alpha val="43137"/>
                    </a:srgbClr>
                  </a:outerShdw>
                </a:effectLst>
                <a:latin typeface="Bookman Old Style" panose="02050604050505020204" pitchFamily="18" charset="0"/>
              </a:rPr>
              <a:t> Disorders:</a:t>
            </a:r>
            <a:r>
              <a:rPr lang="en-US" sz="2800" dirty="0">
                <a:solidFill>
                  <a:srgbClr val="002060"/>
                </a:solidFill>
                <a:effectLst>
                  <a:outerShdw blurRad="38100" dist="38100" dir="2700000" algn="tl">
                    <a:srgbClr val="000000">
                      <a:alpha val="43137"/>
                    </a:srgbClr>
                  </a:outerShdw>
                </a:effectLst>
                <a:latin typeface="Bookman Old Style" panose="02050604050505020204" pitchFamily="18" charset="0"/>
              </a:rPr>
              <a:t> </a:t>
            </a:r>
          </a:p>
          <a:p>
            <a:pPr algn="l" rtl="0" fontAlgn="base">
              <a:lnSpc>
                <a:spcPts val="1350"/>
              </a:lnSpc>
              <a:buNone/>
            </a:pPr>
            <a:endParaRPr lang="en-US" sz="2800" b="0" i="0" dirty="0">
              <a:solidFill>
                <a:srgbClr val="000000"/>
              </a:solidFill>
              <a:effectLst/>
              <a:latin typeface="Bookman Old Style" panose="02050604050505020204" pitchFamily="18" charset="0"/>
            </a:endParaRPr>
          </a:p>
          <a:p>
            <a:pPr algn="l" rtl="0" fontAlgn="base">
              <a:lnSpc>
                <a:spcPct val="110000"/>
              </a:lnSpc>
              <a:buClr>
                <a:srgbClr val="002060"/>
              </a:buClr>
              <a:buFont typeface="Wingdings" panose="05000000000000000000" pitchFamily="2" charset="2"/>
              <a:buChar char="Ø"/>
            </a:pPr>
            <a:r>
              <a:rPr lang="en-US" sz="2400" b="0" i="0" dirty="0">
                <a:solidFill>
                  <a:srgbClr val="000000"/>
                </a:solidFill>
                <a:effectLst/>
                <a:latin typeface="Times New Roman" panose="02020603050405020304" pitchFamily="18" charset="0"/>
                <a:cs typeface="Times New Roman" panose="02020603050405020304" pitchFamily="18" charset="0"/>
              </a:rPr>
              <a:t>very often don't remember what they had for homework, they do not take notes or only write down some of the teacher's instructions </a:t>
            </a:r>
          </a:p>
          <a:p>
            <a:pPr algn="l" rtl="0" fontAlgn="base">
              <a:lnSpc>
                <a:spcPct val="110000"/>
              </a:lnSpc>
              <a:buClr>
                <a:srgbClr val="002060"/>
              </a:buClr>
              <a:buFont typeface="Wingdings" panose="05000000000000000000" pitchFamily="2" charset="2"/>
              <a:buChar char="Ø"/>
            </a:pPr>
            <a:r>
              <a:rPr lang="en-US" sz="2400" b="0" i="0" dirty="0">
                <a:solidFill>
                  <a:srgbClr val="000000"/>
                </a:solidFill>
                <a:effectLst/>
                <a:latin typeface="Times New Roman" panose="02020603050405020304" pitchFamily="18" charset="0"/>
                <a:cs typeface="Times New Roman" panose="02020603050405020304" pitchFamily="18" charset="0"/>
              </a:rPr>
              <a:t>have problems with focusing and hearing in unfavorable conditions (e.g. in a school classroom), they are easily distracted when there is a sound in the background </a:t>
            </a:r>
          </a:p>
          <a:p>
            <a:pPr algn="l" rtl="0" fontAlgn="base">
              <a:lnSpc>
                <a:spcPct val="110000"/>
              </a:lnSpc>
              <a:buClr>
                <a:srgbClr val="002060"/>
              </a:buClr>
              <a:buFont typeface="Wingdings" panose="05000000000000000000" pitchFamily="2" charset="2"/>
              <a:buChar char="Ø"/>
            </a:pPr>
            <a:r>
              <a:rPr lang="en-US" sz="2400" b="0" i="0" dirty="0">
                <a:solidFill>
                  <a:srgbClr val="000000"/>
                </a:solidFill>
                <a:effectLst/>
                <a:latin typeface="Times New Roman" panose="02020603050405020304" pitchFamily="18" charset="0"/>
                <a:cs typeface="Times New Roman" panose="02020603050405020304" pitchFamily="18" charset="0"/>
              </a:rPr>
              <a:t>do not understand speech that is unclear, muffled or in noise </a:t>
            </a:r>
          </a:p>
          <a:p>
            <a:pPr algn="l" rtl="0" fontAlgn="base">
              <a:lnSpc>
                <a:spcPct val="110000"/>
              </a:lnSpc>
              <a:buClr>
                <a:srgbClr val="002060"/>
              </a:buClr>
              <a:buFont typeface="Wingdings" panose="05000000000000000000" pitchFamily="2" charset="2"/>
              <a:buChar char="Ø"/>
            </a:pPr>
            <a:r>
              <a:rPr lang="en-US" sz="2400" b="0" i="0" dirty="0">
                <a:solidFill>
                  <a:srgbClr val="000000"/>
                </a:solidFill>
                <a:effectLst/>
                <a:latin typeface="Times New Roman" panose="02020603050405020304" pitchFamily="18" charset="0"/>
                <a:cs typeface="Times New Roman" panose="02020603050405020304" pitchFamily="18" charset="0"/>
              </a:rPr>
              <a:t>have trouble determining the location of sound, which is an additional problem at school when the teacher often moves around the classroom while teaching </a:t>
            </a:r>
            <a:endParaRPr lang="pl-PL" sz="2400" b="0" i="0" dirty="0">
              <a:solidFill>
                <a:srgbClr val="000000"/>
              </a:solidFill>
              <a:effectLst/>
              <a:latin typeface="Times New Roman" panose="02020603050405020304" pitchFamily="18" charset="0"/>
              <a:cs typeface="Times New Roman" panose="02020603050405020304" pitchFamily="18" charset="0"/>
            </a:endParaRPr>
          </a:p>
          <a:p>
            <a:pPr algn="l" rtl="0" fontAlgn="base">
              <a:lnSpc>
                <a:spcPts val="1350"/>
              </a:lnSpc>
              <a:buClr>
                <a:srgbClr val="002060"/>
              </a:buClr>
              <a:buFont typeface="Wingdings" panose="05000000000000000000" pitchFamily="2" charset="2"/>
              <a:buChar char="Ø"/>
            </a:pPr>
            <a:endParaRPr lang="pl-PL" dirty="0">
              <a:solidFill>
                <a:srgbClr val="000000"/>
              </a:solidFill>
              <a:latin typeface="Calibri Light" panose="020F0302020204030204" pitchFamily="34" charset="0"/>
            </a:endParaRPr>
          </a:p>
          <a:p>
            <a:pPr algn="l" rtl="0" fontAlgn="base">
              <a:lnSpc>
                <a:spcPts val="1350"/>
              </a:lnSpc>
              <a:buFont typeface="Arial" panose="020B0604020202020204" pitchFamily="34" charset="0"/>
              <a:buChar char="•"/>
            </a:pPr>
            <a:endParaRPr lang="en-US" sz="1800" b="0" i="0" dirty="0">
              <a:solidFill>
                <a:srgbClr val="000000"/>
              </a:solidFill>
              <a:effectLst/>
              <a:latin typeface="Calibri Light" panose="020F0302020204030204" pitchFamily="34" charset="0"/>
            </a:endParaRPr>
          </a:p>
          <a:p>
            <a:endParaRPr lang="pl-PL" dirty="0"/>
          </a:p>
        </p:txBody>
      </p:sp>
      <p:pic>
        <p:nvPicPr>
          <p:cNvPr id="2" name="Obraz 1" descr="Obraz zawierający tekst, Czcionka, zrzut ekranu, logo&#10;&#10;Opis wygenerowany automatycznie">
            <a:extLst>
              <a:ext uri="{FF2B5EF4-FFF2-40B4-BE49-F238E27FC236}">
                <a16:creationId xmlns:a16="http://schemas.microsoft.com/office/drawing/2014/main" id="{3CF7872A-7CDC-E788-95C5-F2EED79F401C}"/>
              </a:ext>
            </a:extLst>
          </p:cNvPr>
          <p:cNvPicPr>
            <a:picLocks noChangeAspect="1"/>
          </p:cNvPicPr>
          <p:nvPr/>
        </p:nvPicPr>
        <p:blipFill rotWithShape="1">
          <a:blip r:embed="rId2">
            <a:extLst>
              <a:ext uri="{28A0092B-C50C-407E-A947-70E740481C1C}">
                <a14:useLocalDpi xmlns:a14="http://schemas.microsoft.com/office/drawing/2010/main" val="0"/>
              </a:ext>
            </a:extLst>
          </a:blip>
          <a:srcRect l="4025" r="2039"/>
          <a:stretch/>
        </p:blipFill>
        <p:spPr bwMode="auto">
          <a:xfrm>
            <a:off x="638094" y="6159823"/>
            <a:ext cx="3616667" cy="41553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114128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1000"/>
                                        <p:tgtEl>
                                          <p:spTgt spid="5">
                                            <p:txEl>
                                              <p:pRg st="2" end="2"/>
                                            </p:txEl>
                                          </p:spTgt>
                                        </p:tgtEl>
                                      </p:cBhvr>
                                    </p:animEffect>
                                    <p:anim calcmode="lin" valueType="num">
                                      <p:cBhvr>
                                        <p:cTn id="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3" end="3"/>
                                            </p:txEl>
                                          </p:spTgt>
                                        </p:tgtEl>
                                        <p:attrNameLst>
                                          <p:attrName>style.visibility</p:attrName>
                                        </p:attrNameLst>
                                      </p:cBhvr>
                                      <p:to>
                                        <p:strVal val="visible"/>
                                      </p:to>
                                    </p:set>
                                    <p:animEffect transition="in" filter="fade">
                                      <p:cBhvr>
                                        <p:cTn id="14" dur="1000"/>
                                        <p:tgtEl>
                                          <p:spTgt spid="5">
                                            <p:txEl>
                                              <p:pRg st="3" end="3"/>
                                            </p:txEl>
                                          </p:spTgt>
                                        </p:tgtEl>
                                      </p:cBhvr>
                                    </p:animEffect>
                                    <p:anim calcmode="lin" valueType="num">
                                      <p:cBhvr>
                                        <p:cTn id="15"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1000"/>
                                        <p:tgtEl>
                                          <p:spTgt spid="5">
                                            <p:txEl>
                                              <p:pRg st="4" end="4"/>
                                            </p:txEl>
                                          </p:spTgt>
                                        </p:tgtEl>
                                      </p:cBhvr>
                                    </p:animEffect>
                                    <p:anim calcmode="lin" valueType="num">
                                      <p:cBhvr>
                                        <p:cTn id="22"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5" end="5"/>
                                            </p:txEl>
                                          </p:spTgt>
                                        </p:tgtEl>
                                        <p:attrNameLst>
                                          <p:attrName>style.visibility</p:attrName>
                                        </p:attrNameLst>
                                      </p:cBhvr>
                                      <p:to>
                                        <p:strVal val="visible"/>
                                      </p:to>
                                    </p:set>
                                    <p:animEffect transition="in" filter="fade">
                                      <p:cBhvr>
                                        <p:cTn id="28" dur="1000"/>
                                        <p:tgtEl>
                                          <p:spTgt spid="5">
                                            <p:txEl>
                                              <p:pRg st="5" end="5"/>
                                            </p:txEl>
                                          </p:spTgt>
                                        </p:tgtEl>
                                      </p:cBhvr>
                                    </p:animEffect>
                                    <p:anim calcmode="lin" valueType="num">
                                      <p:cBhvr>
                                        <p:cTn id="29"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A70098-B0CC-01D6-1018-FA3568B2B863}"/>
            </a:ext>
          </a:extLst>
        </p:cNvPr>
        <p:cNvGrpSpPr/>
        <p:nvPr/>
      </p:nvGrpSpPr>
      <p:grpSpPr>
        <a:xfrm>
          <a:off x="0" y="0"/>
          <a:ext cx="0" cy="0"/>
          <a:chOff x="0" y="0"/>
          <a:chExt cx="0" cy="0"/>
        </a:xfrm>
      </p:grpSpPr>
      <p:sp>
        <p:nvSpPr>
          <p:cNvPr id="5" name="Symbol zastępczy zawartości 4">
            <a:extLst>
              <a:ext uri="{FF2B5EF4-FFF2-40B4-BE49-F238E27FC236}">
                <a16:creationId xmlns:a16="http://schemas.microsoft.com/office/drawing/2014/main" id="{D3C990F6-6426-DD0F-B49D-89A1950E120B}"/>
              </a:ext>
            </a:extLst>
          </p:cNvPr>
          <p:cNvSpPr>
            <a:spLocks noGrp="1"/>
          </p:cNvSpPr>
          <p:nvPr>
            <p:ph idx="1"/>
          </p:nvPr>
        </p:nvSpPr>
        <p:spPr>
          <a:xfrm>
            <a:off x="444068" y="854304"/>
            <a:ext cx="10519401" cy="6255623"/>
          </a:xfrm>
        </p:spPr>
        <p:txBody>
          <a:bodyPr>
            <a:normAutofit/>
          </a:bodyPr>
          <a:lstStyle/>
          <a:p>
            <a:pPr marL="0" indent="0" algn="l" rtl="0" fontAlgn="base">
              <a:lnSpc>
                <a:spcPts val="1350"/>
              </a:lnSpc>
              <a:buClr>
                <a:srgbClr val="002060"/>
              </a:buClr>
              <a:buNone/>
            </a:pPr>
            <a:endParaRPr lang="pl-PL" dirty="0">
              <a:solidFill>
                <a:srgbClr val="000000"/>
              </a:solidFill>
              <a:latin typeface="Calibri Light" panose="020F0302020204030204" pitchFamily="34" charset="0"/>
            </a:endParaRPr>
          </a:p>
          <a:p>
            <a:pPr algn="l" rtl="0" fontAlgn="base">
              <a:lnSpc>
                <a:spcPts val="1350"/>
              </a:lnSpc>
              <a:buNone/>
            </a:pPr>
            <a:r>
              <a:rPr lang="en-US" sz="3200" b="1" i="0" dirty="0">
                <a:solidFill>
                  <a:srgbClr val="002060"/>
                </a:solidFill>
                <a:effectLst>
                  <a:outerShdw blurRad="38100" dist="38100" dir="2700000" algn="tl">
                    <a:srgbClr val="000000">
                      <a:alpha val="43137"/>
                    </a:srgbClr>
                  </a:outerShdw>
                </a:effectLst>
                <a:latin typeface="Bookman Old Style" panose="02050604050505020204" pitchFamily="18" charset="0"/>
              </a:rPr>
              <a:t>Hearing &amp; speech </a:t>
            </a:r>
            <a:endParaRPr lang="pl-PL" sz="3200" b="1" i="0" dirty="0">
              <a:solidFill>
                <a:srgbClr val="002060"/>
              </a:solidFill>
              <a:effectLst>
                <a:outerShdw blurRad="38100" dist="38100" dir="2700000" algn="tl">
                  <a:srgbClr val="000000">
                    <a:alpha val="43137"/>
                  </a:srgbClr>
                </a:outerShdw>
              </a:effectLst>
              <a:latin typeface="Bookman Old Style" panose="02050604050505020204" pitchFamily="18" charset="0"/>
            </a:endParaRPr>
          </a:p>
          <a:p>
            <a:pPr algn="l" rtl="0" fontAlgn="base">
              <a:lnSpc>
                <a:spcPts val="1350"/>
              </a:lnSpc>
              <a:buNone/>
            </a:pPr>
            <a:endParaRPr lang="pl-PL" sz="3200" b="1" dirty="0">
              <a:solidFill>
                <a:srgbClr val="002060"/>
              </a:solidFill>
              <a:effectLst>
                <a:outerShdw blurRad="38100" dist="38100" dir="2700000" algn="tl">
                  <a:srgbClr val="000000">
                    <a:alpha val="43137"/>
                  </a:srgbClr>
                </a:outerShdw>
              </a:effectLst>
              <a:latin typeface="Bookman Old Style" panose="02050604050505020204" pitchFamily="18" charset="0"/>
            </a:endParaRPr>
          </a:p>
          <a:p>
            <a:pPr algn="l" rtl="0" fontAlgn="base">
              <a:lnSpc>
                <a:spcPts val="1350"/>
              </a:lnSpc>
              <a:buNone/>
            </a:pPr>
            <a:endParaRPr lang="en-US" sz="3200" b="1" i="0" dirty="0">
              <a:solidFill>
                <a:srgbClr val="002060"/>
              </a:solidFill>
              <a:effectLst>
                <a:outerShdw blurRad="38100" dist="38100" dir="2700000" algn="tl">
                  <a:srgbClr val="000000">
                    <a:alpha val="43137"/>
                  </a:srgbClr>
                </a:outerShdw>
              </a:effectLst>
              <a:latin typeface="Bookman Old Style" panose="02050604050505020204" pitchFamily="18" charset="0"/>
            </a:endParaRPr>
          </a:p>
          <a:p>
            <a:pPr algn="l" rtl="0" fontAlgn="base">
              <a:lnSpc>
                <a:spcPct val="110000"/>
              </a:lnSpc>
              <a:buClr>
                <a:srgbClr val="002060"/>
              </a:buClr>
              <a:buFont typeface="Wingdings" panose="05000000000000000000" pitchFamily="2" charset="2"/>
              <a:buChar char="Ø"/>
            </a:pPr>
            <a:r>
              <a:rPr lang="en-US" sz="2400" b="0" i="0" dirty="0">
                <a:solidFill>
                  <a:srgbClr val="000000"/>
                </a:solidFill>
                <a:effectLst/>
                <a:latin typeface="Times New Roman" panose="02020603050405020304" pitchFamily="18" charset="0"/>
                <a:cs typeface="Times New Roman" panose="02020603050405020304" pitchFamily="18" charset="0"/>
              </a:rPr>
              <a:t>He has sensitive hearing and can hear words that </a:t>
            </a:r>
            <a:br>
              <a:rPr lang="pl-PL" sz="2400" b="0" i="0" dirty="0">
                <a:solidFill>
                  <a:srgbClr val="000000"/>
                </a:solidFill>
                <a:effectLst/>
                <a:latin typeface="Times New Roman" panose="02020603050405020304" pitchFamily="18" charset="0"/>
                <a:cs typeface="Times New Roman" panose="02020603050405020304" pitchFamily="18" charset="0"/>
              </a:rPr>
            </a:br>
            <a:r>
              <a:rPr lang="en-US" sz="2400" b="0" i="0" dirty="0">
                <a:solidFill>
                  <a:srgbClr val="000000"/>
                </a:solidFill>
                <a:effectLst/>
                <a:latin typeface="Times New Roman" panose="02020603050405020304" pitchFamily="18" charset="0"/>
                <a:cs typeface="Times New Roman" panose="02020603050405020304" pitchFamily="18" charset="0"/>
              </a:rPr>
              <a:t>are not said or distort what is said </a:t>
            </a:r>
          </a:p>
          <a:p>
            <a:pPr algn="l" rtl="0" fontAlgn="base">
              <a:lnSpc>
                <a:spcPct val="110000"/>
              </a:lnSpc>
              <a:buClr>
                <a:srgbClr val="002060"/>
              </a:buClr>
              <a:buFont typeface="Wingdings" panose="05000000000000000000" pitchFamily="2" charset="2"/>
              <a:buChar char="Ø"/>
            </a:pPr>
            <a:r>
              <a:rPr lang="en-US" sz="2400" b="0" i="0" dirty="0">
                <a:solidFill>
                  <a:srgbClr val="000000"/>
                </a:solidFill>
                <a:effectLst/>
                <a:latin typeface="Times New Roman" panose="02020603050405020304" pitchFamily="18" charset="0"/>
                <a:cs typeface="Times New Roman" panose="02020603050405020304" pitchFamily="18" charset="0"/>
              </a:rPr>
              <a:t>He is easily distracted by auditory stimuli (noise, conversations). </a:t>
            </a:r>
          </a:p>
          <a:p>
            <a:pPr algn="l" rtl="0" fontAlgn="base">
              <a:lnSpc>
                <a:spcPct val="110000"/>
              </a:lnSpc>
              <a:buClr>
                <a:srgbClr val="002060"/>
              </a:buClr>
              <a:buFont typeface="Wingdings" panose="05000000000000000000" pitchFamily="2" charset="2"/>
              <a:buChar char="Ø"/>
            </a:pPr>
            <a:r>
              <a:rPr lang="en-US" sz="2400" b="0" i="0" dirty="0">
                <a:solidFill>
                  <a:srgbClr val="000000"/>
                </a:solidFill>
                <a:effectLst/>
                <a:latin typeface="Times New Roman" panose="02020603050405020304" pitchFamily="18" charset="0"/>
                <a:cs typeface="Times New Roman" panose="02020603050405020304" pitchFamily="18" charset="0"/>
              </a:rPr>
              <a:t>Has difficulty saying what he thinks, uses incorrect phrases, does not finish sentences. </a:t>
            </a:r>
          </a:p>
          <a:p>
            <a:pPr algn="l" rtl="0" fontAlgn="base">
              <a:lnSpc>
                <a:spcPct val="110000"/>
              </a:lnSpc>
              <a:buClr>
                <a:srgbClr val="002060"/>
              </a:buClr>
              <a:buFont typeface="Wingdings" panose="05000000000000000000" pitchFamily="2" charset="2"/>
              <a:buChar char="Ø"/>
            </a:pPr>
            <a:r>
              <a:rPr lang="en-US" sz="2400" b="0" i="0" dirty="0">
                <a:solidFill>
                  <a:srgbClr val="000000"/>
                </a:solidFill>
                <a:effectLst/>
                <a:latin typeface="Times New Roman" panose="02020603050405020304" pitchFamily="18" charset="0"/>
                <a:cs typeface="Times New Roman" panose="02020603050405020304" pitchFamily="18" charset="0"/>
              </a:rPr>
              <a:t>Under stress, he stutters, mispronounces long words, rearranges phrases, words and syllables when speaking. </a:t>
            </a:r>
          </a:p>
          <a:p>
            <a:pPr algn="l" rtl="0" fontAlgn="base">
              <a:lnSpc>
                <a:spcPts val="1350"/>
              </a:lnSpc>
              <a:buFont typeface="Arial" panose="020B0604020202020204" pitchFamily="34" charset="0"/>
              <a:buChar char="•"/>
            </a:pPr>
            <a:endParaRPr lang="en-US" sz="2400" b="0" i="0" dirty="0">
              <a:solidFill>
                <a:srgbClr val="000000"/>
              </a:solidFill>
              <a:effectLst/>
              <a:latin typeface="Calibri Light" panose="020F0302020204030204" pitchFamily="34" charset="0"/>
            </a:endParaRPr>
          </a:p>
          <a:p>
            <a:endParaRPr lang="pl-PL" dirty="0"/>
          </a:p>
        </p:txBody>
      </p:sp>
      <p:pic>
        <p:nvPicPr>
          <p:cNvPr id="2" name="Obraz 1" descr="Obraz zawierający tekst, Czcionka, zrzut ekranu, logo&#10;&#10;Opis wygenerowany automatycznie">
            <a:extLst>
              <a:ext uri="{FF2B5EF4-FFF2-40B4-BE49-F238E27FC236}">
                <a16:creationId xmlns:a16="http://schemas.microsoft.com/office/drawing/2014/main" id="{B4DD19A9-776F-8A5A-16AE-5517D88D7FC1}"/>
              </a:ext>
            </a:extLst>
          </p:cNvPr>
          <p:cNvPicPr>
            <a:picLocks noChangeAspect="1"/>
          </p:cNvPicPr>
          <p:nvPr/>
        </p:nvPicPr>
        <p:blipFill rotWithShape="1">
          <a:blip r:embed="rId2">
            <a:extLst>
              <a:ext uri="{28A0092B-C50C-407E-A947-70E740481C1C}">
                <a14:useLocalDpi xmlns:a14="http://schemas.microsoft.com/office/drawing/2010/main" val="0"/>
              </a:ext>
            </a:extLst>
          </a:blip>
          <a:srcRect l="4025" r="2039"/>
          <a:stretch/>
        </p:blipFill>
        <p:spPr bwMode="auto">
          <a:xfrm>
            <a:off x="2672167" y="6330499"/>
            <a:ext cx="3616667" cy="415534"/>
          </a:xfrm>
          <a:prstGeom prst="rect">
            <a:avLst/>
          </a:prstGeom>
          <a:ln>
            <a:noFill/>
          </a:ln>
          <a:extLst>
            <a:ext uri="{53640926-AAD7-44D8-BBD7-CCE9431645EC}">
              <a14:shadowObscured xmlns:a14="http://schemas.microsoft.com/office/drawing/2010/main"/>
            </a:ext>
          </a:extLst>
        </p:spPr>
      </p:pic>
      <p:pic>
        <p:nvPicPr>
          <p:cNvPr id="4100" name="Picture 4" descr="Pomysły z tablicy Gify szkoła: 180 | szkoła, edukacja, przedszkole">
            <a:extLst>
              <a:ext uri="{FF2B5EF4-FFF2-40B4-BE49-F238E27FC236}">
                <a16:creationId xmlns:a16="http://schemas.microsoft.com/office/drawing/2014/main" id="{0A32D5B8-C6BF-AD61-2A27-4A0B34B35C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4312" y="158913"/>
            <a:ext cx="1685925" cy="2714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69797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Effect transition="in" filter="fade">
                                      <p:cBhvr>
                                        <p:cTn id="7" dur="1000"/>
                                        <p:tgtEl>
                                          <p:spTgt spid="5">
                                            <p:txEl>
                                              <p:pRg st="4" end="4"/>
                                            </p:txEl>
                                          </p:spTgt>
                                        </p:tgtEl>
                                      </p:cBhvr>
                                    </p:animEffect>
                                    <p:anim calcmode="lin" valueType="num">
                                      <p:cBhvr>
                                        <p:cTn id="8"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5" end="5"/>
                                            </p:txEl>
                                          </p:spTgt>
                                        </p:tgtEl>
                                        <p:attrNameLst>
                                          <p:attrName>style.visibility</p:attrName>
                                        </p:attrNameLst>
                                      </p:cBhvr>
                                      <p:to>
                                        <p:strVal val="visible"/>
                                      </p:to>
                                    </p:set>
                                    <p:animEffect transition="in" filter="fade">
                                      <p:cBhvr>
                                        <p:cTn id="14" dur="1000"/>
                                        <p:tgtEl>
                                          <p:spTgt spid="5">
                                            <p:txEl>
                                              <p:pRg st="5" end="5"/>
                                            </p:txEl>
                                          </p:spTgt>
                                        </p:tgtEl>
                                      </p:cBhvr>
                                    </p:animEffect>
                                    <p:anim calcmode="lin" valueType="num">
                                      <p:cBhvr>
                                        <p:cTn id="15"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animEffect transition="in" filter="fade">
                                      <p:cBhvr>
                                        <p:cTn id="21" dur="1000"/>
                                        <p:tgtEl>
                                          <p:spTgt spid="5">
                                            <p:txEl>
                                              <p:pRg st="6" end="6"/>
                                            </p:txEl>
                                          </p:spTgt>
                                        </p:tgtEl>
                                      </p:cBhvr>
                                    </p:animEffect>
                                    <p:anim calcmode="lin" valueType="num">
                                      <p:cBhvr>
                                        <p:cTn id="22"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7" end="7"/>
                                            </p:txEl>
                                          </p:spTgt>
                                        </p:tgtEl>
                                        <p:attrNameLst>
                                          <p:attrName>style.visibility</p:attrName>
                                        </p:attrNameLst>
                                      </p:cBhvr>
                                      <p:to>
                                        <p:strVal val="visible"/>
                                      </p:to>
                                    </p:set>
                                    <p:animEffect transition="in" filter="fade">
                                      <p:cBhvr>
                                        <p:cTn id="28" dur="1000"/>
                                        <p:tgtEl>
                                          <p:spTgt spid="5">
                                            <p:txEl>
                                              <p:pRg st="7" end="7"/>
                                            </p:txEl>
                                          </p:spTgt>
                                        </p:tgtEl>
                                      </p:cBhvr>
                                    </p:animEffect>
                                    <p:anim calcmode="lin" valueType="num">
                                      <p:cBhvr>
                                        <p:cTn id="29"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7CAEC6-2A09-AE1D-7B34-2AF78DC20EFC}"/>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C2F28D25-905F-3DB4-B01B-26D48D7FEFBA}"/>
              </a:ext>
            </a:extLst>
          </p:cNvPr>
          <p:cNvSpPr>
            <a:spLocks noGrp="1"/>
          </p:cNvSpPr>
          <p:nvPr>
            <p:ph type="title"/>
          </p:nvPr>
        </p:nvSpPr>
        <p:spPr>
          <a:xfrm>
            <a:off x="677333" y="184826"/>
            <a:ext cx="10183499" cy="1410510"/>
          </a:xfrm>
        </p:spPr>
        <p:txBody>
          <a:bodyPr>
            <a:noAutofit/>
          </a:bodyPr>
          <a:lstStyle/>
          <a:p>
            <a:r>
              <a:rPr lang="en-US" sz="40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Methods of working in the classroom</a:t>
            </a:r>
            <a:br>
              <a:rPr lang="pl-PL" sz="40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28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forms of support children with APD </a:t>
            </a:r>
            <a:endParaRPr lang="pl-PL" sz="28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Symbol zastępczy zawartości 2">
            <a:extLst>
              <a:ext uri="{FF2B5EF4-FFF2-40B4-BE49-F238E27FC236}">
                <a16:creationId xmlns:a16="http://schemas.microsoft.com/office/drawing/2014/main" id="{3B730939-FDF9-4A9E-8AD4-E7E568A5F667}"/>
              </a:ext>
            </a:extLst>
          </p:cNvPr>
          <p:cNvSpPr>
            <a:spLocks noGrp="1"/>
          </p:cNvSpPr>
          <p:nvPr>
            <p:ph idx="1"/>
          </p:nvPr>
        </p:nvSpPr>
        <p:spPr>
          <a:xfrm>
            <a:off x="371669" y="1730731"/>
            <a:ext cx="10815735" cy="4873557"/>
          </a:xfrm>
        </p:spPr>
        <p:txBody>
          <a:bodyPr>
            <a:noAutofit/>
          </a:bodyPr>
          <a:lstStyle/>
          <a:p>
            <a:pPr>
              <a:spcBef>
                <a:spcPts val="0"/>
              </a:spcBef>
              <a:buClr>
                <a:srgbClr val="002060"/>
              </a:buCl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In a school setting, it is important that a child with APD sits in the first desk. Then the student can capture all visual and auditory signals and concentrate more easily on the lesson. </a:t>
            </a:r>
          </a:p>
          <a:p>
            <a:pPr>
              <a:spcBef>
                <a:spcPts val="0"/>
              </a:spcBef>
              <a:buClr>
                <a:srgbClr val="002060"/>
              </a:buCl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Avoid noise - do not sit the child close to the source of additional auditory stimuli (e.g. door to the corridor, open window). </a:t>
            </a:r>
          </a:p>
          <a:p>
            <a:pPr>
              <a:spcBef>
                <a:spcPts val="0"/>
              </a:spcBef>
              <a:buClr>
                <a:srgbClr val="002060"/>
              </a:buCl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Direct simple and short commands, emphasize the most important elements of your statements. </a:t>
            </a:r>
          </a:p>
          <a:p>
            <a:pPr>
              <a:spcBef>
                <a:spcPts val="0"/>
              </a:spcBef>
              <a:buClr>
                <a:srgbClr val="002060"/>
              </a:buCl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Provide students with short written instructions (e.g. by writing key words on the blackboard). </a:t>
            </a:r>
          </a:p>
          <a:p>
            <a:pPr>
              <a:spcBef>
                <a:spcPts val="0"/>
              </a:spcBef>
              <a:buClr>
                <a:srgbClr val="002060"/>
              </a:buCl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Use multisensory methods of acquiring knowledge, attract the child's attention using visual and auditory stimuli. </a:t>
            </a:r>
          </a:p>
          <a:p>
            <a:pPr>
              <a:spcBef>
                <a:spcPts val="0"/>
              </a:spcBef>
              <a:buClr>
                <a:srgbClr val="002060"/>
              </a:buClr>
              <a:buFont typeface="Wingdings" panose="05000000000000000000" pitchFamily="2" charset="2"/>
              <a:buChar char="Ø"/>
            </a:pPr>
            <a:endParaRPr lang="pl-PL" sz="2000" dirty="0">
              <a:latin typeface="Times New Roman" panose="02020603050405020304" pitchFamily="18" charset="0"/>
              <a:cs typeface="Times New Roman" panose="02020603050405020304" pitchFamily="18" charset="0"/>
            </a:endParaRPr>
          </a:p>
        </p:txBody>
      </p:sp>
      <p:pic>
        <p:nvPicPr>
          <p:cNvPr id="4" name="Obraz 3" descr="Obraz zawierający tekst, Czcionka, zrzut ekranu, logo&#10;&#10;Opis wygenerowany automatycznie">
            <a:extLst>
              <a:ext uri="{FF2B5EF4-FFF2-40B4-BE49-F238E27FC236}">
                <a16:creationId xmlns:a16="http://schemas.microsoft.com/office/drawing/2014/main" id="{E8DCCF32-C29A-555B-7AB8-1AE7DDD6BF80}"/>
              </a:ext>
            </a:extLst>
          </p:cNvPr>
          <p:cNvPicPr>
            <a:picLocks noChangeAspect="1"/>
          </p:cNvPicPr>
          <p:nvPr/>
        </p:nvPicPr>
        <p:blipFill rotWithShape="1">
          <a:blip r:embed="rId2">
            <a:extLst>
              <a:ext uri="{28A0092B-C50C-407E-A947-70E740481C1C}">
                <a14:useLocalDpi xmlns:a14="http://schemas.microsoft.com/office/drawing/2010/main" val="0"/>
              </a:ext>
            </a:extLst>
          </a:blip>
          <a:srcRect l="4025" r="2039"/>
          <a:stretch/>
        </p:blipFill>
        <p:spPr bwMode="auto">
          <a:xfrm>
            <a:off x="652952" y="6118079"/>
            <a:ext cx="3616667" cy="41553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49245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82AEF4C-BAB7-B284-C50C-07331727B9F8}"/>
              </a:ext>
            </a:extLst>
          </p:cNvPr>
          <p:cNvSpPr>
            <a:spLocks noGrp="1"/>
          </p:cNvSpPr>
          <p:nvPr>
            <p:ph type="title"/>
          </p:nvPr>
        </p:nvSpPr>
        <p:spPr>
          <a:xfrm>
            <a:off x="677333" y="184826"/>
            <a:ext cx="10183499" cy="1410510"/>
          </a:xfrm>
        </p:spPr>
        <p:txBody>
          <a:bodyPr>
            <a:noAutofit/>
          </a:bodyPr>
          <a:lstStyle/>
          <a:p>
            <a:r>
              <a:rPr lang="en-US" sz="40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Methods of working in the classroom</a:t>
            </a:r>
            <a:br>
              <a:rPr lang="pl-PL" sz="40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28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forms of support children with APD </a:t>
            </a:r>
            <a:endParaRPr lang="pl-PL" sz="28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Symbol zastępczy zawartości 2">
            <a:extLst>
              <a:ext uri="{FF2B5EF4-FFF2-40B4-BE49-F238E27FC236}">
                <a16:creationId xmlns:a16="http://schemas.microsoft.com/office/drawing/2014/main" id="{3C529DE3-DCA7-1C06-5D56-19E9B463F8B1}"/>
              </a:ext>
            </a:extLst>
          </p:cNvPr>
          <p:cNvSpPr>
            <a:spLocks noGrp="1"/>
          </p:cNvSpPr>
          <p:nvPr>
            <p:ph idx="1"/>
          </p:nvPr>
        </p:nvSpPr>
        <p:spPr>
          <a:xfrm>
            <a:off x="297024" y="2057303"/>
            <a:ext cx="9901335" cy="4873557"/>
          </a:xfrm>
        </p:spPr>
        <p:txBody>
          <a:bodyPr>
            <a:noAutofit/>
          </a:bodyPr>
          <a:lstStyle/>
          <a:p>
            <a:pPr>
              <a:spcBef>
                <a:spcPts val="0"/>
              </a:spcBef>
              <a:buClr>
                <a:srgbClr val="002060"/>
              </a:buCl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Make eye contact with the child while speaking - do not address the child while standing with his back to him. </a:t>
            </a:r>
          </a:p>
          <a:p>
            <a:pPr>
              <a:spcBef>
                <a:spcPts val="0"/>
              </a:spcBef>
              <a:buClr>
                <a:srgbClr val="002060"/>
              </a:buCl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Draw your child's attention to important issues by saying "It's very important", "Remember this", “Note this”. </a:t>
            </a:r>
          </a:p>
          <a:p>
            <a:pPr>
              <a:buClr>
                <a:srgbClr val="002060"/>
              </a:buCl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Strive for a predictable daily schedule based on routine activities (inform the child about any changes, do not make "surprises"). </a:t>
            </a:r>
          </a:p>
          <a:p>
            <a:pPr>
              <a:buClr>
                <a:srgbClr val="002060"/>
              </a:buCl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Avoid requiring simultaneous note-taking and listening. </a:t>
            </a:r>
            <a:endParaRPr lang="pl-PL" sz="2400" dirty="0">
              <a:latin typeface="Times New Roman" panose="02020603050405020304" pitchFamily="18" charset="0"/>
              <a:cs typeface="Times New Roman" panose="02020603050405020304" pitchFamily="18" charset="0"/>
            </a:endParaRPr>
          </a:p>
        </p:txBody>
      </p:sp>
      <p:pic>
        <p:nvPicPr>
          <p:cNvPr id="4" name="Obraz 3" descr="Obraz zawierający tekst, Czcionka, zrzut ekranu, logo&#10;&#10;Opis wygenerowany automatycznie">
            <a:extLst>
              <a:ext uri="{FF2B5EF4-FFF2-40B4-BE49-F238E27FC236}">
                <a16:creationId xmlns:a16="http://schemas.microsoft.com/office/drawing/2014/main" id="{EB530482-D1D0-45FC-15C2-58567FBFDC95}"/>
              </a:ext>
            </a:extLst>
          </p:cNvPr>
          <p:cNvPicPr>
            <a:picLocks noChangeAspect="1"/>
          </p:cNvPicPr>
          <p:nvPr/>
        </p:nvPicPr>
        <p:blipFill rotWithShape="1">
          <a:blip r:embed="rId2">
            <a:extLst>
              <a:ext uri="{28A0092B-C50C-407E-A947-70E740481C1C}">
                <a14:useLocalDpi xmlns:a14="http://schemas.microsoft.com/office/drawing/2010/main" val="0"/>
              </a:ext>
            </a:extLst>
          </a:blip>
          <a:srcRect l="4025" r="2039"/>
          <a:stretch/>
        </p:blipFill>
        <p:spPr bwMode="auto">
          <a:xfrm>
            <a:off x="677333" y="6188754"/>
            <a:ext cx="3616667" cy="41553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438327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3C529DE3-DCA7-1C06-5D56-19E9B463F8B1}"/>
              </a:ext>
            </a:extLst>
          </p:cNvPr>
          <p:cNvSpPr>
            <a:spLocks noGrp="1"/>
          </p:cNvSpPr>
          <p:nvPr>
            <p:ph idx="1"/>
          </p:nvPr>
        </p:nvSpPr>
        <p:spPr>
          <a:xfrm>
            <a:off x="382555" y="886409"/>
            <a:ext cx="11551989" cy="5767310"/>
          </a:xfrm>
        </p:spPr>
        <p:txBody>
          <a:bodyPr>
            <a:normAutofit fontScale="92500"/>
          </a:bodyPr>
          <a:lstStyle/>
          <a:p>
            <a:pPr marL="514350" indent="-514350" algn="l" rtl="0" fontAlgn="base">
              <a:lnSpc>
                <a:spcPct val="120000"/>
              </a:lnSpc>
              <a:buClr>
                <a:srgbClr val="002060"/>
              </a:buClr>
              <a:buFont typeface="+mj-lt"/>
              <a:buAutoNum type="arabicPeriod"/>
            </a:pPr>
            <a:r>
              <a:rPr lang="en-US" sz="3200" b="0" i="0" dirty="0">
                <a:solidFill>
                  <a:srgbClr val="000000"/>
                </a:solidFill>
                <a:effectLst/>
                <a:latin typeface="Times New Roman" panose="02020603050405020304" pitchFamily="18" charset="0"/>
                <a:cs typeface="Times New Roman" panose="02020603050405020304" pitchFamily="18" charset="0"/>
              </a:rPr>
              <a:t>Speak clearly, slowly, maintaining an appropriate volume. </a:t>
            </a:r>
          </a:p>
          <a:p>
            <a:pPr marL="514350" indent="-514350" algn="l" rtl="0" fontAlgn="base">
              <a:lnSpc>
                <a:spcPct val="120000"/>
              </a:lnSpc>
              <a:buClr>
                <a:srgbClr val="002060"/>
              </a:buClr>
              <a:buFont typeface="+mj-lt"/>
              <a:buAutoNum type="arabicPeriod"/>
            </a:pPr>
            <a:r>
              <a:rPr lang="en-US" sz="3200" b="0" i="0" dirty="0">
                <a:solidFill>
                  <a:srgbClr val="000000"/>
                </a:solidFill>
                <a:effectLst/>
                <a:latin typeface="Times New Roman" panose="02020603050405020304" pitchFamily="18" charset="0"/>
                <a:cs typeface="Times New Roman" panose="02020603050405020304" pitchFamily="18" charset="0"/>
              </a:rPr>
              <a:t>Vary the tone of voice and speed of speaking to maintain the child's concentration and highlight the most important information. </a:t>
            </a:r>
          </a:p>
          <a:p>
            <a:pPr marL="514350" indent="-514350" algn="l" rtl="0" fontAlgn="base">
              <a:lnSpc>
                <a:spcPct val="120000"/>
              </a:lnSpc>
              <a:buClr>
                <a:srgbClr val="002060"/>
              </a:buClr>
              <a:buFont typeface="+mj-lt"/>
              <a:buAutoNum type="arabicPeriod"/>
            </a:pPr>
            <a:r>
              <a:rPr lang="en-US" sz="3200" b="0" i="0" dirty="0">
                <a:solidFill>
                  <a:srgbClr val="000000"/>
                </a:solidFill>
                <a:effectLst/>
                <a:latin typeface="Times New Roman" panose="02020603050405020304" pitchFamily="18" charset="0"/>
                <a:cs typeface="Times New Roman" panose="02020603050405020304" pitchFamily="18" charset="0"/>
              </a:rPr>
              <a:t>Use natural gestures to emphasize words, but not so intensely as to distract him. </a:t>
            </a:r>
          </a:p>
          <a:p>
            <a:pPr marL="514350" indent="-514350" algn="l" rtl="0" fontAlgn="base">
              <a:lnSpc>
                <a:spcPct val="120000"/>
              </a:lnSpc>
              <a:buClr>
                <a:srgbClr val="002060"/>
              </a:buClr>
              <a:buFont typeface="+mj-lt"/>
              <a:buAutoNum type="arabicPeriod"/>
            </a:pPr>
            <a:r>
              <a:rPr lang="en-US" sz="3200" b="0" i="0" dirty="0">
                <a:solidFill>
                  <a:srgbClr val="000000"/>
                </a:solidFill>
                <a:effectLst/>
                <a:latin typeface="Times New Roman" panose="02020603050405020304" pitchFamily="18" charset="0"/>
                <a:cs typeface="Times New Roman" panose="02020603050405020304" pitchFamily="18" charset="0"/>
              </a:rPr>
              <a:t>Give direct, uncomplicated commands, in the right order, one after the other and give adequate time to learn each one. </a:t>
            </a:r>
          </a:p>
          <a:p>
            <a:pPr marL="514350" indent="-514350" algn="l" rtl="0" fontAlgn="base">
              <a:lnSpc>
                <a:spcPct val="120000"/>
              </a:lnSpc>
              <a:buClr>
                <a:srgbClr val="002060"/>
              </a:buClr>
              <a:buFont typeface="+mj-lt"/>
              <a:buAutoNum type="arabicPeriod"/>
            </a:pPr>
            <a:r>
              <a:rPr lang="en-US" sz="3200" b="0" i="0" dirty="0">
                <a:solidFill>
                  <a:srgbClr val="000000"/>
                </a:solidFill>
                <a:effectLst/>
                <a:latin typeface="Times New Roman" panose="02020603050405020304" pitchFamily="18" charset="0"/>
                <a:cs typeface="Times New Roman" panose="02020603050405020304" pitchFamily="18" charset="0"/>
              </a:rPr>
              <a:t>If necessary, repeat the command, preferably using simpler language. </a:t>
            </a:r>
          </a:p>
          <a:p>
            <a:pPr marL="0" indent="0">
              <a:buNone/>
            </a:pPr>
            <a:endParaRPr lang="pl-PL" sz="2200" dirty="0">
              <a:latin typeface="Times New Roman" panose="02020603050405020304" pitchFamily="18" charset="0"/>
              <a:cs typeface="Times New Roman" panose="02020603050405020304" pitchFamily="18" charset="0"/>
            </a:endParaRPr>
          </a:p>
        </p:txBody>
      </p:sp>
      <p:sp>
        <p:nvSpPr>
          <p:cNvPr id="5" name="Tytuł 4">
            <a:extLst>
              <a:ext uri="{FF2B5EF4-FFF2-40B4-BE49-F238E27FC236}">
                <a16:creationId xmlns:a16="http://schemas.microsoft.com/office/drawing/2014/main" id="{5FB8DC63-102A-68A7-5AC9-CC2D04C44A6A}"/>
              </a:ext>
            </a:extLst>
          </p:cNvPr>
          <p:cNvSpPr>
            <a:spLocks noGrp="1"/>
          </p:cNvSpPr>
          <p:nvPr>
            <p:ph type="title"/>
          </p:nvPr>
        </p:nvSpPr>
        <p:spPr>
          <a:xfrm>
            <a:off x="257456" y="204282"/>
            <a:ext cx="8596668" cy="791183"/>
          </a:xfrm>
        </p:spPr>
        <p:txBody>
          <a:bodyPr>
            <a:normAutofit fontScale="90000"/>
          </a:bodyPr>
          <a:lstStyle/>
          <a:p>
            <a:r>
              <a:rPr lang="en-US" sz="3600" b="1" dirty="0">
                <a:solidFill>
                  <a:srgbClr val="002060"/>
                </a:solidFill>
                <a:effectLst>
                  <a:outerShdw blurRad="38100" dist="38100" dir="2700000" algn="tl">
                    <a:srgbClr val="000000">
                      <a:alpha val="43137"/>
                    </a:srgbClr>
                  </a:outerShdw>
                </a:effectLst>
                <a:latin typeface="Bookman Old Style" panose="02050604050505020204" pitchFamily="18" charset="0"/>
                <a:cs typeface="Times New Roman" panose="02020603050405020304" pitchFamily="18" charset="0"/>
              </a:rPr>
              <a:t>When you talk to child with APD: </a:t>
            </a:r>
            <a:br>
              <a:rPr lang="pl-PL" sz="3600" b="1" dirty="0">
                <a:solidFill>
                  <a:srgbClr val="002060"/>
                </a:solidFill>
                <a:effectLst>
                  <a:outerShdw blurRad="38100" dist="38100" dir="2700000" algn="tl">
                    <a:srgbClr val="000000">
                      <a:alpha val="43137"/>
                    </a:srgbClr>
                  </a:outerShdw>
                </a:effectLst>
                <a:latin typeface="Bookman Old Style" panose="02050604050505020204" pitchFamily="18" charset="0"/>
                <a:cs typeface="Times New Roman" panose="02020603050405020304" pitchFamily="18" charset="0"/>
              </a:rPr>
            </a:br>
            <a:endParaRPr lang="pl-PL" b="1" dirty="0">
              <a:solidFill>
                <a:srgbClr val="002060"/>
              </a:solidFill>
              <a:effectLst>
                <a:outerShdw blurRad="38100" dist="38100" dir="2700000" algn="tl">
                  <a:srgbClr val="000000">
                    <a:alpha val="43137"/>
                  </a:srgbClr>
                </a:outerShdw>
              </a:effectLst>
              <a:latin typeface="Bookman Old Style" panose="02050604050505020204" pitchFamily="18" charset="0"/>
            </a:endParaRPr>
          </a:p>
        </p:txBody>
      </p:sp>
      <p:pic>
        <p:nvPicPr>
          <p:cNvPr id="2" name="Obraz 1" descr="Obraz zawierający tekst, Czcionka, zrzut ekranu, logo&#10;&#10;Opis wygenerowany automatycznie">
            <a:extLst>
              <a:ext uri="{FF2B5EF4-FFF2-40B4-BE49-F238E27FC236}">
                <a16:creationId xmlns:a16="http://schemas.microsoft.com/office/drawing/2014/main" id="{E80F8E34-45DB-45FD-8EA3-EEE8683C5985}"/>
              </a:ext>
            </a:extLst>
          </p:cNvPr>
          <p:cNvPicPr>
            <a:picLocks noChangeAspect="1"/>
          </p:cNvPicPr>
          <p:nvPr/>
        </p:nvPicPr>
        <p:blipFill rotWithShape="1">
          <a:blip r:embed="rId2">
            <a:extLst>
              <a:ext uri="{28A0092B-C50C-407E-A947-70E740481C1C}">
                <a14:useLocalDpi xmlns:a14="http://schemas.microsoft.com/office/drawing/2010/main" val="0"/>
              </a:ext>
            </a:extLst>
          </a:blip>
          <a:srcRect l="4025" r="2039"/>
          <a:stretch/>
        </p:blipFill>
        <p:spPr bwMode="auto">
          <a:xfrm>
            <a:off x="488803" y="6340285"/>
            <a:ext cx="3616667" cy="41553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411483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48CDED-D5FF-6EF8-6FDD-23623453F04A}"/>
            </a:ext>
          </a:extLst>
        </p:cNvPr>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8EDE7979-0681-7B2D-1A57-C5F55EEDF5CB}"/>
              </a:ext>
            </a:extLst>
          </p:cNvPr>
          <p:cNvSpPr>
            <a:spLocks noGrp="1"/>
          </p:cNvSpPr>
          <p:nvPr>
            <p:ph idx="1"/>
          </p:nvPr>
        </p:nvSpPr>
        <p:spPr>
          <a:xfrm>
            <a:off x="382555" y="886409"/>
            <a:ext cx="11551989" cy="5767310"/>
          </a:xfrm>
        </p:spPr>
        <p:txBody>
          <a:bodyPr>
            <a:normAutofit fontScale="92500" lnSpcReduction="10000"/>
          </a:bodyPr>
          <a:lstStyle/>
          <a:p>
            <a:pPr marL="514350" indent="-514350" algn="l" rtl="0" fontAlgn="base">
              <a:lnSpc>
                <a:spcPct val="120000"/>
              </a:lnSpc>
              <a:buClr>
                <a:srgbClr val="002060"/>
              </a:buClr>
              <a:buFont typeface="+mj-lt"/>
              <a:buAutoNum type="arabicPeriod" startAt="6"/>
            </a:pPr>
            <a:r>
              <a:rPr lang="en-US" sz="3200" b="0" i="0" dirty="0">
                <a:solidFill>
                  <a:srgbClr val="000000"/>
                </a:solidFill>
                <a:effectLst/>
                <a:latin typeface="Times New Roman" panose="02020603050405020304" pitchFamily="18" charset="0"/>
                <a:cs typeface="Times New Roman" panose="02020603050405020304" pitchFamily="18" charset="0"/>
              </a:rPr>
              <a:t>Encourage the student to ask for additional explanations if necessary (we do not comment on such requests with "What, you didn't listen?"). </a:t>
            </a:r>
          </a:p>
          <a:p>
            <a:pPr marL="514350" indent="-514350" algn="l" rtl="0" fontAlgn="base">
              <a:lnSpc>
                <a:spcPct val="120000"/>
              </a:lnSpc>
              <a:buClr>
                <a:srgbClr val="002060"/>
              </a:buClr>
              <a:buFont typeface="+mj-lt"/>
              <a:buAutoNum type="arabicPeriod" startAt="6"/>
            </a:pPr>
            <a:r>
              <a:rPr lang="en-US" sz="3200" b="0" i="0" dirty="0">
                <a:solidFill>
                  <a:srgbClr val="000000"/>
                </a:solidFill>
                <a:effectLst/>
                <a:latin typeface="Times New Roman" panose="02020603050405020304" pitchFamily="18" charset="0"/>
                <a:cs typeface="Times New Roman" panose="02020603050405020304" pitchFamily="18" charset="0"/>
              </a:rPr>
              <a:t>Check whether the child has understood the instructions by asking him to repeat them in his own words. </a:t>
            </a:r>
          </a:p>
          <a:p>
            <a:pPr marL="514350" indent="-514350" algn="l" rtl="0" fontAlgn="base">
              <a:lnSpc>
                <a:spcPct val="120000"/>
              </a:lnSpc>
              <a:buClr>
                <a:srgbClr val="002060"/>
              </a:buClr>
              <a:buFont typeface="+mj-lt"/>
              <a:buAutoNum type="arabicPeriod" startAt="6"/>
            </a:pPr>
            <a:r>
              <a:rPr lang="en-US" sz="3200" b="0" i="0" dirty="0">
                <a:solidFill>
                  <a:srgbClr val="000000"/>
                </a:solidFill>
                <a:effectLst/>
                <a:latin typeface="Times New Roman" panose="02020603050405020304" pitchFamily="18" charset="0"/>
                <a:cs typeface="Times New Roman" panose="02020603050405020304" pitchFamily="18" charset="0"/>
              </a:rPr>
              <a:t>Often check the child's progress to make sure that he is working according to instructions (this will help him avoid doing great, off-topic work). </a:t>
            </a:r>
          </a:p>
          <a:p>
            <a:pPr marL="514350" indent="-514350" algn="l" rtl="0" fontAlgn="base">
              <a:lnSpc>
                <a:spcPct val="120000"/>
              </a:lnSpc>
              <a:buClr>
                <a:srgbClr val="002060"/>
              </a:buClr>
              <a:buFont typeface="+mj-lt"/>
              <a:buAutoNum type="arabicPeriod" startAt="6"/>
            </a:pPr>
            <a:r>
              <a:rPr lang="en-US" sz="3200" b="0" i="0" dirty="0">
                <a:solidFill>
                  <a:srgbClr val="000000"/>
                </a:solidFill>
                <a:effectLst/>
                <a:latin typeface="Times New Roman" panose="02020603050405020304" pitchFamily="18" charset="0"/>
                <a:cs typeface="Times New Roman" panose="02020603050405020304" pitchFamily="18" charset="0"/>
              </a:rPr>
              <a:t>Give more time for writing tests and individual answers  </a:t>
            </a:r>
          </a:p>
          <a:p>
            <a:pPr marL="514350" indent="-514350" algn="l" rtl="0" fontAlgn="base">
              <a:lnSpc>
                <a:spcPct val="120000"/>
              </a:lnSpc>
              <a:buClr>
                <a:srgbClr val="002060"/>
              </a:buClr>
              <a:buFont typeface="+mj-lt"/>
              <a:buAutoNum type="arabicPeriod" startAt="6"/>
            </a:pPr>
            <a:r>
              <a:rPr lang="en-US" sz="3200" b="0" i="0" dirty="0">
                <a:solidFill>
                  <a:srgbClr val="000000"/>
                </a:solidFill>
                <a:effectLst/>
                <a:latin typeface="Times New Roman" panose="02020603050405020304" pitchFamily="18" charset="0"/>
                <a:cs typeface="Times New Roman" panose="02020603050405020304" pitchFamily="18" charset="0"/>
              </a:rPr>
              <a:t>Divide tasks into stages to avoid fatigue. </a:t>
            </a:r>
          </a:p>
          <a:p>
            <a:pPr marL="0" indent="0">
              <a:buNone/>
            </a:pPr>
            <a:endParaRPr lang="pl-PL" sz="2200" dirty="0">
              <a:latin typeface="Times New Roman" panose="02020603050405020304" pitchFamily="18" charset="0"/>
              <a:cs typeface="Times New Roman" panose="02020603050405020304" pitchFamily="18" charset="0"/>
            </a:endParaRPr>
          </a:p>
        </p:txBody>
      </p:sp>
      <p:sp>
        <p:nvSpPr>
          <p:cNvPr id="5" name="Tytuł 4">
            <a:extLst>
              <a:ext uri="{FF2B5EF4-FFF2-40B4-BE49-F238E27FC236}">
                <a16:creationId xmlns:a16="http://schemas.microsoft.com/office/drawing/2014/main" id="{28630C36-AF5E-4A12-9687-296C4EB9A45D}"/>
              </a:ext>
            </a:extLst>
          </p:cNvPr>
          <p:cNvSpPr>
            <a:spLocks noGrp="1"/>
          </p:cNvSpPr>
          <p:nvPr>
            <p:ph type="title"/>
          </p:nvPr>
        </p:nvSpPr>
        <p:spPr>
          <a:xfrm>
            <a:off x="257456" y="204282"/>
            <a:ext cx="8596668" cy="791183"/>
          </a:xfrm>
        </p:spPr>
        <p:txBody>
          <a:bodyPr>
            <a:normAutofit fontScale="90000"/>
          </a:bodyPr>
          <a:lstStyle/>
          <a:p>
            <a:r>
              <a:rPr lang="en-US" sz="3600" b="1" dirty="0">
                <a:solidFill>
                  <a:srgbClr val="002060"/>
                </a:solidFill>
                <a:effectLst>
                  <a:outerShdw blurRad="38100" dist="38100" dir="2700000" algn="tl">
                    <a:srgbClr val="000000">
                      <a:alpha val="43137"/>
                    </a:srgbClr>
                  </a:outerShdw>
                </a:effectLst>
                <a:latin typeface="Bookman Old Style" panose="02050604050505020204" pitchFamily="18" charset="0"/>
                <a:cs typeface="Times New Roman" panose="02020603050405020304" pitchFamily="18" charset="0"/>
              </a:rPr>
              <a:t>When you talk to child with APD: </a:t>
            </a:r>
            <a:br>
              <a:rPr lang="pl-PL" sz="3600" b="1" dirty="0">
                <a:solidFill>
                  <a:srgbClr val="002060"/>
                </a:solidFill>
                <a:effectLst>
                  <a:outerShdw blurRad="38100" dist="38100" dir="2700000" algn="tl">
                    <a:srgbClr val="000000">
                      <a:alpha val="43137"/>
                    </a:srgbClr>
                  </a:outerShdw>
                </a:effectLst>
                <a:latin typeface="Bookman Old Style" panose="02050604050505020204" pitchFamily="18" charset="0"/>
                <a:cs typeface="Times New Roman" panose="02020603050405020304" pitchFamily="18" charset="0"/>
              </a:rPr>
            </a:br>
            <a:endParaRPr lang="pl-PL" b="1" dirty="0">
              <a:solidFill>
                <a:srgbClr val="002060"/>
              </a:solidFill>
              <a:effectLst>
                <a:outerShdw blurRad="38100" dist="38100" dir="2700000" algn="tl">
                  <a:srgbClr val="000000">
                    <a:alpha val="43137"/>
                  </a:srgbClr>
                </a:outerShdw>
              </a:effectLst>
              <a:latin typeface="Bookman Old Style" panose="02050604050505020204" pitchFamily="18" charset="0"/>
            </a:endParaRPr>
          </a:p>
        </p:txBody>
      </p:sp>
      <p:pic>
        <p:nvPicPr>
          <p:cNvPr id="2" name="Obraz 1" descr="Obraz zawierający tekst, Czcionka, zrzut ekranu, logo&#10;&#10;Opis wygenerowany automatycznie">
            <a:extLst>
              <a:ext uri="{FF2B5EF4-FFF2-40B4-BE49-F238E27FC236}">
                <a16:creationId xmlns:a16="http://schemas.microsoft.com/office/drawing/2014/main" id="{3719864A-72CC-584C-7F34-C301105D63EC}"/>
              </a:ext>
            </a:extLst>
          </p:cNvPr>
          <p:cNvPicPr>
            <a:picLocks noChangeAspect="1"/>
          </p:cNvPicPr>
          <p:nvPr/>
        </p:nvPicPr>
        <p:blipFill rotWithShape="1">
          <a:blip r:embed="rId2">
            <a:extLst>
              <a:ext uri="{28A0092B-C50C-407E-A947-70E740481C1C}">
                <a14:useLocalDpi xmlns:a14="http://schemas.microsoft.com/office/drawing/2010/main" val="0"/>
              </a:ext>
            </a:extLst>
          </a:blip>
          <a:srcRect l="4025" r="2039"/>
          <a:stretch/>
        </p:blipFill>
        <p:spPr bwMode="auto">
          <a:xfrm>
            <a:off x="488803" y="6340285"/>
            <a:ext cx="3616667" cy="41553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546623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3C529DE3-DCA7-1C06-5D56-19E9B463F8B1}"/>
              </a:ext>
            </a:extLst>
          </p:cNvPr>
          <p:cNvSpPr>
            <a:spLocks noGrp="1"/>
          </p:cNvSpPr>
          <p:nvPr>
            <p:ph idx="1"/>
          </p:nvPr>
        </p:nvSpPr>
        <p:spPr>
          <a:xfrm>
            <a:off x="488803" y="1745149"/>
            <a:ext cx="10785987" cy="5896621"/>
          </a:xfrm>
        </p:spPr>
        <p:txBody>
          <a:bodyPr>
            <a:noAutofit/>
          </a:bodyPr>
          <a:lstStyle/>
          <a:p>
            <a:pPr algn="l" rtl="0" fontAlgn="base">
              <a:spcBef>
                <a:spcPts val="0"/>
              </a:spcBef>
              <a:spcAft>
                <a:spcPts val="800"/>
              </a:spcAft>
              <a:buNone/>
            </a:pPr>
            <a:r>
              <a:rPr lang="en-US" sz="2400" b="0" i="0" dirty="0">
                <a:solidFill>
                  <a:srgbClr val="000000"/>
                </a:solidFill>
                <a:effectLst/>
                <a:latin typeface="Times New Roman" panose="02020603050405020304" pitchFamily="18" charset="0"/>
                <a:cs typeface="Times New Roman" panose="02020603050405020304" pitchFamily="18" charset="0"/>
              </a:rPr>
              <a:t>In pedagogy and psychology, developmental dyslexia is understood as a set of disorders in learning to</a:t>
            </a:r>
            <a:r>
              <a:rPr lang="pl-PL" sz="2400" dirty="0">
                <a:solidFill>
                  <a:srgbClr val="000000"/>
                </a:solidFill>
                <a:latin typeface="Times New Roman" panose="02020603050405020304" pitchFamily="18" charset="0"/>
                <a:cs typeface="Times New Roman" panose="02020603050405020304" pitchFamily="18" charset="0"/>
              </a:rPr>
              <a:t> </a:t>
            </a:r>
            <a:r>
              <a:rPr lang="en-US" sz="2400" b="0" i="0" dirty="0">
                <a:solidFill>
                  <a:srgbClr val="000000"/>
                </a:solidFill>
                <a:effectLst/>
                <a:latin typeface="Times New Roman" panose="02020603050405020304" pitchFamily="18" charset="0"/>
                <a:cs typeface="Times New Roman" panose="02020603050405020304" pitchFamily="18" charset="0"/>
              </a:rPr>
              <a:t>read and write. These are specific, selective disorders with </a:t>
            </a:r>
            <a:br>
              <a:rPr lang="pl-PL" sz="2400" b="0" i="0" dirty="0">
                <a:solidFill>
                  <a:srgbClr val="000000"/>
                </a:solidFill>
                <a:effectLst/>
                <a:latin typeface="Times New Roman" panose="02020603050405020304" pitchFamily="18" charset="0"/>
                <a:cs typeface="Times New Roman" panose="02020603050405020304" pitchFamily="18" charset="0"/>
              </a:rPr>
            </a:br>
            <a:r>
              <a:rPr lang="en-US" sz="2400" b="0" i="0" dirty="0">
                <a:solidFill>
                  <a:srgbClr val="000000"/>
                </a:solidFill>
                <a:effectLst/>
                <a:latin typeface="Times New Roman" panose="02020603050405020304" pitchFamily="18" charset="0"/>
                <a:cs typeface="Times New Roman" panose="02020603050405020304" pitchFamily="18" charset="0"/>
              </a:rPr>
              <a:t>a limited, very narrow scope. </a:t>
            </a:r>
            <a:endParaRPr lang="pl-PL" sz="2400" b="0" i="0" dirty="0">
              <a:solidFill>
                <a:srgbClr val="000000"/>
              </a:solidFill>
              <a:effectLst/>
              <a:latin typeface="Times New Roman" panose="02020603050405020304" pitchFamily="18" charset="0"/>
              <a:cs typeface="Times New Roman" panose="02020603050405020304" pitchFamily="18" charset="0"/>
            </a:endParaRPr>
          </a:p>
          <a:p>
            <a:pPr algn="l" rtl="0" fontAlgn="base">
              <a:spcBef>
                <a:spcPts val="0"/>
              </a:spcBef>
              <a:spcAft>
                <a:spcPts val="800"/>
              </a:spcAft>
              <a:buNone/>
            </a:pPr>
            <a:r>
              <a:rPr lang="en-US" sz="2400" b="0" i="0" dirty="0">
                <a:solidFill>
                  <a:srgbClr val="000000"/>
                </a:solidFill>
                <a:effectLst/>
                <a:latin typeface="Times New Roman" panose="02020603050405020304" pitchFamily="18" charset="0"/>
                <a:cs typeface="Times New Roman" panose="02020603050405020304" pitchFamily="18" charset="0"/>
              </a:rPr>
              <a:t>They accompany the child throughout the entire development process. They are disproportionate to age, general level of health and mental development, knowledge and school skills of a child who is properly motivated to learn, is in an appropriate educational environment, and is taught using commonly effective teaching methods.  </a:t>
            </a:r>
          </a:p>
          <a:p>
            <a:pPr algn="l" rtl="0" fontAlgn="base">
              <a:spcBef>
                <a:spcPts val="0"/>
              </a:spcBef>
              <a:spcAft>
                <a:spcPts val="600"/>
              </a:spcAft>
              <a:buNone/>
            </a:pPr>
            <a:r>
              <a:rPr lang="en-US" sz="2400" b="0" i="0" dirty="0">
                <a:solidFill>
                  <a:srgbClr val="000000"/>
                </a:solidFill>
                <a:effectLst/>
                <a:latin typeface="Times New Roman" panose="02020603050405020304" pitchFamily="18" charset="0"/>
                <a:cs typeface="Times New Roman" panose="02020603050405020304" pitchFamily="18" charset="0"/>
              </a:rPr>
              <a:t>The main cause is disorders in the functioning of the central nervous system, so developmental dyslexia is a neurological disorder. </a:t>
            </a:r>
            <a:endParaRPr lang="pl-PL" sz="2400" b="0" i="0" dirty="0">
              <a:solidFill>
                <a:srgbClr val="000000"/>
              </a:solidFill>
              <a:effectLst/>
              <a:latin typeface="Times New Roman" panose="02020603050405020304" pitchFamily="18" charset="0"/>
              <a:cs typeface="Times New Roman" panose="02020603050405020304" pitchFamily="18" charset="0"/>
            </a:endParaRPr>
          </a:p>
          <a:p>
            <a:pPr algn="l" rtl="0" fontAlgn="base">
              <a:lnSpc>
                <a:spcPts val="1457"/>
              </a:lnSpc>
              <a:spcBef>
                <a:spcPts val="0"/>
              </a:spcBef>
              <a:buNone/>
            </a:pPr>
            <a:endParaRPr lang="en-US" sz="2400" b="0" i="0" dirty="0">
              <a:solidFill>
                <a:srgbClr val="000000"/>
              </a:solidFill>
              <a:effectLst/>
              <a:latin typeface="Times New Roman" panose="02020603050405020304" pitchFamily="18" charset="0"/>
              <a:cs typeface="Times New Roman" panose="02020603050405020304" pitchFamily="18" charset="0"/>
            </a:endParaRPr>
          </a:p>
        </p:txBody>
      </p:sp>
      <p:sp>
        <p:nvSpPr>
          <p:cNvPr id="5" name="Tytuł 4">
            <a:extLst>
              <a:ext uri="{FF2B5EF4-FFF2-40B4-BE49-F238E27FC236}">
                <a16:creationId xmlns:a16="http://schemas.microsoft.com/office/drawing/2014/main" id="{43177701-BB81-14E0-7F35-03BB479FF729}"/>
              </a:ext>
            </a:extLst>
          </p:cNvPr>
          <p:cNvSpPr>
            <a:spLocks noGrp="1"/>
          </p:cNvSpPr>
          <p:nvPr>
            <p:ph type="title"/>
          </p:nvPr>
        </p:nvSpPr>
        <p:spPr>
          <a:xfrm>
            <a:off x="294778" y="385665"/>
            <a:ext cx="8596668" cy="1320800"/>
          </a:xfrm>
        </p:spPr>
        <p:txBody>
          <a:bodyPr>
            <a:normAutofit/>
          </a:bodyPr>
          <a:lstStyle/>
          <a:p>
            <a:r>
              <a:rPr lang="pl-PL" sz="4000" b="1" dirty="0">
                <a:ln>
                  <a:solidFill>
                    <a:srgbClr val="002060"/>
                  </a:solidFill>
                </a:ln>
                <a:solidFill>
                  <a:srgbClr val="0070C0"/>
                </a:solidFill>
                <a:effectLst>
                  <a:outerShdw blurRad="38100" dist="38100" dir="2700000" algn="tl">
                    <a:srgbClr val="000000">
                      <a:alpha val="43137"/>
                    </a:srgbClr>
                  </a:outerShdw>
                </a:effectLst>
                <a:latin typeface="Bookman Old Style" panose="02050604050505020204" pitchFamily="18" charset="0"/>
              </a:rPr>
              <a:t>DEVELOPMENTAL DYSLEXIA </a:t>
            </a:r>
            <a:br>
              <a:rPr lang="pl-PL" sz="4000" b="1" dirty="0">
                <a:ln>
                  <a:solidFill>
                    <a:srgbClr val="002060"/>
                  </a:solidFill>
                </a:ln>
                <a:solidFill>
                  <a:srgbClr val="00B0F0"/>
                </a:solidFill>
                <a:latin typeface="Bookman Old Style" panose="02050604050505020204" pitchFamily="18" charset="0"/>
              </a:rPr>
            </a:br>
            <a:endParaRPr lang="pl-PL" sz="4000" b="1" dirty="0">
              <a:ln>
                <a:solidFill>
                  <a:srgbClr val="002060"/>
                </a:solidFill>
              </a:ln>
              <a:solidFill>
                <a:srgbClr val="00B0F0"/>
              </a:solidFill>
              <a:latin typeface="Bookman Old Style" panose="02050604050505020204" pitchFamily="18" charset="0"/>
            </a:endParaRPr>
          </a:p>
        </p:txBody>
      </p:sp>
      <p:pic>
        <p:nvPicPr>
          <p:cNvPr id="2" name="Obraz 1" descr="Obraz zawierający tekst, Czcionka, zrzut ekranu, logo&#10;&#10;Opis wygenerowany automatycznie">
            <a:extLst>
              <a:ext uri="{FF2B5EF4-FFF2-40B4-BE49-F238E27FC236}">
                <a16:creationId xmlns:a16="http://schemas.microsoft.com/office/drawing/2014/main" id="{E38A0B69-DF72-5B2E-47FB-48B518810C73}"/>
              </a:ext>
            </a:extLst>
          </p:cNvPr>
          <p:cNvPicPr>
            <a:picLocks noChangeAspect="1"/>
          </p:cNvPicPr>
          <p:nvPr/>
        </p:nvPicPr>
        <p:blipFill rotWithShape="1">
          <a:blip r:embed="rId2">
            <a:extLst>
              <a:ext uri="{28A0092B-C50C-407E-A947-70E740481C1C}">
                <a14:useLocalDpi xmlns:a14="http://schemas.microsoft.com/office/drawing/2010/main" val="0"/>
              </a:ext>
            </a:extLst>
          </a:blip>
          <a:srcRect l="4025" r="2039"/>
          <a:stretch/>
        </p:blipFill>
        <p:spPr bwMode="auto">
          <a:xfrm>
            <a:off x="488803" y="6340285"/>
            <a:ext cx="3616667" cy="41553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631574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79695F7-5107-5527-64BC-17156EAFE86B}"/>
            </a:ext>
          </a:extLst>
        </p:cNvPr>
        <p:cNvGrpSpPr/>
        <p:nvPr/>
      </p:nvGrpSpPr>
      <p:grpSpPr>
        <a:xfrm>
          <a:off x="0" y="0"/>
          <a:ext cx="0" cy="0"/>
          <a:chOff x="0" y="0"/>
          <a:chExt cx="0" cy="0"/>
        </a:xfrm>
      </p:grpSpPr>
      <p:pic>
        <p:nvPicPr>
          <p:cNvPr id="7" name="Obraz 6" descr="Obraz zawierający tekst, Czcionka, zrzut ekranu, logo&#10;&#10;Opis wygenerowany automatycznie">
            <a:extLst>
              <a:ext uri="{FF2B5EF4-FFF2-40B4-BE49-F238E27FC236}">
                <a16:creationId xmlns:a16="http://schemas.microsoft.com/office/drawing/2014/main" id="{8641FD0A-4884-35DD-D801-56C3E183A86A}"/>
              </a:ext>
            </a:extLst>
          </p:cNvPr>
          <p:cNvPicPr>
            <a:picLocks noChangeAspect="1"/>
          </p:cNvPicPr>
          <p:nvPr/>
        </p:nvPicPr>
        <p:blipFill rotWithShape="1">
          <a:blip r:embed="rId2">
            <a:extLst>
              <a:ext uri="{28A0092B-C50C-407E-A947-70E740481C1C}">
                <a14:useLocalDpi xmlns:a14="http://schemas.microsoft.com/office/drawing/2010/main" val="0"/>
              </a:ext>
            </a:extLst>
          </a:blip>
          <a:srcRect l="4025" r="2039"/>
          <a:stretch/>
        </p:blipFill>
        <p:spPr bwMode="auto">
          <a:xfrm>
            <a:off x="1076631" y="189413"/>
            <a:ext cx="8019436" cy="921385"/>
          </a:xfrm>
          <a:prstGeom prst="rect">
            <a:avLst/>
          </a:prstGeom>
          <a:ln>
            <a:noFill/>
          </a:ln>
          <a:extLst>
            <a:ext uri="{53640926-AAD7-44D8-BBD7-CCE9431645EC}">
              <a14:shadowObscured xmlns:a14="http://schemas.microsoft.com/office/drawing/2010/main"/>
            </a:ext>
          </a:extLst>
        </p:spPr>
      </p:pic>
      <p:pic>
        <p:nvPicPr>
          <p:cNvPr id="9" name="Obraz 8" descr="TMP1">
            <a:extLst>
              <a:ext uri="{FF2B5EF4-FFF2-40B4-BE49-F238E27FC236}">
                <a16:creationId xmlns:a16="http://schemas.microsoft.com/office/drawing/2014/main" id="{BA68FAE8-5F19-2D29-6878-AA7D616AE9D0}"/>
              </a:ext>
            </a:extLst>
          </p:cNvPr>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8163" y="4361882"/>
            <a:ext cx="1656935" cy="2211533"/>
          </a:xfrm>
          <a:prstGeom prst="rect">
            <a:avLst/>
          </a:prstGeom>
          <a:noFill/>
        </p:spPr>
      </p:pic>
      <p:sp>
        <p:nvSpPr>
          <p:cNvPr id="3" name="Tytuł 1">
            <a:extLst>
              <a:ext uri="{FF2B5EF4-FFF2-40B4-BE49-F238E27FC236}">
                <a16:creationId xmlns:a16="http://schemas.microsoft.com/office/drawing/2014/main" id="{5BFE77F9-8C87-012C-4AE9-0C45531FC0CB}"/>
              </a:ext>
            </a:extLst>
          </p:cNvPr>
          <p:cNvSpPr txBox="1">
            <a:spLocks/>
          </p:cNvSpPr>
          <p:nvPr/>
        </p:nvSpPr>
        <p:spPr>
          <a:xfrm>
            <a:off x="545624" y="3931298"/>
            <a:ext cx="9604802" cy="1320800"/>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l-PL" sz="6600" b="1" dirty="0">
                <a:solidFill>
                  <a:srgbClr val="002060"/>
                </a:solidFill>
                <a:effectLst>
                  <a:outerShdw blurRad="38100" dist="38100" dir="2700000" algn="tl">
                    <a:srgbClr val="000000">
                      <a:alpha val="43137"/>
                    </a:srgbClr>
                  </a:outerShdw>
                </a:effectLst>
                <a:latin typeface="Bookman Old Style" panose="02050604050505020204" pitchFamily="18" charset="0"/>
                <a:cs typeface="Times New Roman" panose="02020603050405020304" pitchFamily="18" charset="0"/>
              </a:rPr>
              <a:t>SELECTIVE MUTISM </a:t>
            </a:r>
            <a:br>
              <a:rPr lang="pl-PL" sz="4400" b="1" dirty="0">
                <a:solidFill>
                  <a:srgbClr val="002060"/>
                </a:solidFill>
                <a:effectLst>
                  <a:outerShdw blurRad="38100" dist="38100" dir="2700000" algn="tl">
                    <a:srgbClr val="000000">
                      <a:alpha val="43137"/>
                    </a:srgbClr>
                  </a:outerShdw>
                </a:effectLst>
                <a:latin typeface="Bookman Old Style" panose="02050604050505020204" pitchFamily="18" charset="0"/>
                <a:cs typeface="Times New Roman" panose="02020603050405020304" pitchFamily="18" charset="0"/>
              </a:rPr>
            </a:br>
            <a:br>
              <a:rPr lang="pl-PL" sz="44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pl-PL" sz="44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6654574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82AEF4C-BAB7-B284-C50C-07331727B9F8}"/>
              </a:ext>
            </a:extLst>
          </p:cNvPr>
          <p:cNvSpPr>
            <a:spLocks noGrp="1"/>
          </p:cNvSpPr>
          <p:nvPr>
            <p:ph type="title"/>
          </p:nvPr>
        </p:nvSpPr>
        <p:spPr>
          <a:xfrm>
            <a:off x="406746" y="301690"/>
            <a:ext cx="9604802" cy="1320800"/>
          </a:xfrm>
        </p:spPr>
        <p:txBody>
          <a:bodyPr>
            <a:noAutofit/>
          </a:bodyPr>
          <a:lstStyle/>
          <a:p>
            <a:r>
              <a:rPr lang="pl-PL" sz="4400" b="1" dirty="0">
                <a:solidFill>
                  <a:srgbClr val="002060"/>
                </a:solidFill>
                <a:effectLst>
                  <a:outerShdw blurRad="38100" dist="38100" dir="2700000" algn="tl">
                    <a:srgbClr val="000000">
                      <a:alpha val="43137"/>
                    </a:srgbClr>
                  </a:outerShdw>
                </a:effectLst>
                <a:latin typeface="Bookman Old Style" panose="02050604050505020204" pitchFamily="18" charset="0"/>
                <a:cs typeface="Times New Roman" panose="02020603050405020304" pitchFamily="18" charset="0"/>
              </a:rPr>
              <a:t>SELECTIVE MUTISM </a:t>
            </a:r>
            <a:br>
              <a:rPr lang="pl-PL" sz="4400" b="1" dirty="0">
                <a:solidFill>
                  <a:srgbClr val="002060"/>
                </a:solidFill>
                <a:effectLst>
                  <a:outerShdw blurRad="38100" dist="38100" dir="2700000" algn="tl">
                    <a:srgbClr val="000000">
                      <a:alpha val="43137"/>
                    </a:srgbClr>
                  </a:outerShdw>
                </a:effectLst>
                <a:latin typeface="Bookman Old Style" panose="02050604050505020204" pitchFamily="18" charset="0"/>
                <a:cs typeface="Times New Roman" panose="02020603050405020304" pitchFamily="18" charset="0"/>
              </a:rPr>
            </a:br>
            <a:br>
              <a:rPr lang="pl-PL" sz="44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pl-PL" sz="44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p:txBody>
      </p:sp>
      <p:sp>
        <p:nvSpPr>
          <p:cNvPr id="3" name="Symbol zastępczy zawartości 2">
            <a:extLst>
              <a:ext uri="{FF2B5EF4-FFF2-40B4-BE49-F238E27FC236}">
                <a16:creationId xmlns:a16="http://schemas.microsoft.com/office/drawing/2014/main" id="{3C529DE3-DCA7-1C06-5D56-19E9B463F8B1}"/>
              </a:ext>
            </a:extLst>
          </p:cNvPr>
          <p:cNvSpPr>
            <a:spLocks noGrp="1"/>
          </p:cNvSpPr>
          <p:nvPr>
            <p:ph idx="1"/>
          </p:nvPr>
        </p:nvSpPr>
        <p:spPr>
          <a:xfrm>
            <a:off x="285448" y="1270000"/>
            <a:ext cx="11424470" cy="4978400"/>
          </a:xfrm>
        </p:spPr>
        <p:txBody>
          <a:bodyPr>
            <a:noAutofit/>
          </a:bodyPr>
          <a:lstStyle/>
          <a:p>
            <a:pPr marL="0" indent="0">
              <a:buNone/>
            </a:pPr>
            <a:r>
              <a:rPr lang="en-US" sz="2400" dirty="0">
                <a:latin typeface="Times New Roman" panose="02020603050405020304" pitchFamily="18" charset="0"/>
                <a:cs typeface="Times New Roman" panose="02020603050405020304" pitchFamily="18" charset="0"/>
              </a:rPr>
              <a:t>In ICD - 11 selective mutism (6B06) is </a:t>
            </a:r>
            <a:r>
              <a:rPr lang="en-US" sz="2400" dirty="0" err="1">
                <a:latin typeface="Times New Roman" panose="02020603050405020304" pitchFamily="18" charset="0"/>
                <a:cs typeface="Times New Roman" panose="02020603050405020304" pitchFamily="18" charset="0"/>
              </a:rPr>
              <a:t>characterised</a:t>
            </a:r>
            <a:r>
              <a:rPr lang="en-US" sz="2400" dirty="0">
                <a:latin typeface="Times New Roman" panose="02020603050405020304" pitchFamily="18" charset="0"/>
                <a:cs typeface="Times New Roman" panose="02020603050405020304" pitchFamily="18" charset="0"/>
              </a:rPr>
              <a:t> by consistent selectivity in speaking, such that a child demonstrates adequate language competence in specific social situations, typically at home, but consistently fails to speak in others, typically at school. </a:t>
            </a:r>
            <a:endParaRPr lang="pl-PL"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The disturbance lasts for at least one month, is not limited to the first month of school, and is of sufficient severity to interfere with educational achievement or with social communication. Failure to speak is not due to a lack of knowledge, or comfort with, the spoken language required in the social situation (e.g. a different language spoken at school than at home). </a:t>
            </a:r>
            <a:endParaRPr lang="pl-PL" sz="2400" dirty="0">
              <a:latin typeface="Times New Roman" panose="02020603050405020304" pitchFamily="18" charset="0"/>
              <a:cs typeface="Times New Roman" panose="02020603050405020304" pitchFamily="18" charset="0"/>
            </a:endParaRPr>
          </a:p>
          <a:p>
            <a:pPr marL="0" indent="0">
              <a:buNone/>
            </a:pPr>
            <a:endParaRPr lang="pl-PL" sz="2400" dirty="0">
              <a:latin typeface="Times New Roman" panose="02020603050405020304" pitchFamily="18" charset="0"/>
              <a:cs typeface="Times New Roman" panose="02020603050405020304" pitchFamily="18" charset="0"/>
            </a:endParaRPr>
          </a:p>
          <a:p>
            <a:pPr marL="0" indent="0">
              <a:buNone/>
            </a:pPr>
            <a:r>
              <a:rPr lang="en-US" sz="2400" b="1" dirty="0">
                <a:latin typeface="Times New Roman" panose="02020603050405020304" pitchFamily="18" charset="0"/>
                <a:cs typeface="Times New Roman" panose="02020603050405020304" pitchFamily="18" charset="0"/>
              </a:rPr>
              <a:t>Support methods at school </a:t>
            </a:r>
          </a:p>
          <a:p>
            <a:pPr marL="0" indent="0">
              <a:buNone/>
            </a:pPr>
            <a:r>
              <a:rPr lang="en-US" sz="2400" dirty="0">
                <a:latin typeface="Times New Roman" panose="02020603050405020304" pitchFamily="18" charset="0"/>
                <a:cs typeface="Times New Roman" panose="02020603050405020304" pitchFamily="18" charset="0"/>
              </a:rPr>
              <a:t>SM is classified as anxiety disorder, so children are need to be subjected to psychotherapy. </a:t>
            </a:r>
            <a:endParaRPr lang="pl-PL" sz="2400" dirty="0">
              <a:latin typeface="Times New Roman" panose="02020603050405020304" pitchFamily="18" charset="0"/>
              <a:cs typeface="Times New Roman" panose="02020603050405020304" pitchFamily="18" charset="0"/>
            </a:endParaRPr>
          </a:p>
        </p:txBody>
      </p:sp>
      <p:pic>
        <p:nvPicPr>
          <p:cNvPr id="4" name="Obraz 3" descr="Obraz zawierający tekst, Czcionka, zrzut ekranu, logo&#10;&#10;Opis wygenerowany automatycznie">
            <a:extLst>
              <a:ext uri="{FF2B5EF4-FFF2-40B4-BE49-F238E27FC236}">
                <a16:creationId xmlns:a16="http://schemas.microsoft.com/office/drawing/2014/main" id="{AD3DDBB6-D35B-5ADA-7543-B7D8292E38C2}"/>
              </a:ext>
            </a:extLst>
          </p:cNvPr>
          <p:cNvPicPr>
            <a:picLocks noChangeAspect="1"/>
          </p:cNvPicPr>
          <p:nvPr/>
        </p:nvPicPr>
        <p:blipFill rotWithShape="1">
          <a:blip r:embed="rId2">
            <a:extLst>
              <a:ext uri="{28A0092B-C50C-407E-A947-70E740481C1C}">
                <a14:useLocalDpi xmlns:a14="http://schemas.microsoft.com/office/drawing/2010/main" val="0"/>
              </a:ext>
            </a:extLst>
          </a:blip>
          <a:srcRect l="4025" r="2039"/>
          <a:stretch/>
        </p:blipFill>
        <p:spPr bwMode="auto">
          <a:xfrm>
            <a:off x="488803" y="6340285"/>
            <a:ext cx="3616667" cy="41553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076697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ole tekstowe 8">
            <a:extLst>
              <a:ext uri="{FF2B5EF4-FFF2-40B4-BE49-F238E27FC236}">
                <a16:creationId xmlns:a16="http://schemas.microsoft.com/office/drawing/2014/main" id="{B8FF135F-D6A2-CF62-3737-183A8CA47D84}"/>
              </a:ext>
            </a:extLst>
          </p:cNvPr>
          <p:cNvSpPr txBox="1"/>
          <p:nvPr/>
        </p:nvSpPr>
        <p:spPr>
          <a:xfrm>
            <a:off x="382555" y="582067"/>
            <a:ext cx="10860833" cy="4832092"/>
          </a:xfrm>
          <a:prstGeom prst="rect">
            <a:avLst/>
          </a:prstGeom>
          <a:noFill/>
        </p:spPr>
        <p:txBody>
          <a:bodyPr wrap="square">
            <a:spAutoFit/>
          </a:bodyPr>
          <a:lstStyle/>
          <a:p>
            <a:r>
              <a:rPr lang="en-US" sz="3200" b="1" dirty="0">
                <a:solidFill>
                  <a:srgbClr val="0070C0"/>
                </a:solidFill>
                <a:effectLst>
                  <a:outerShdw blurRad="38100" dist="38100" dir="2700000" algn="tl">
                    <a:srgbClr val="000000">
                      <a:alpha val="43137"/>
                    </a:srgbClr>
                  </a:outerShdw>
                </a:effectLst>
                <a:latin typeface="Bookman Old Style" panose="02050604050505020204" pitchFamily="18" charset="0"/>
              </a:rPr>
              <a:t>But what can we do in the classroom? </a:t>
            </a:r>
          </a:p>
          <a:p>
            <a:endParaRPr lang="en-US" dirty="0"/>
          </a:p>
          <a:p>
            <a:endParaRPr lang="en-US" dirty="0"/>
          </a:p>
          <a:p>
            <a:pPr marL="342900" indent="-342900">
              <a:buClr>
                <a:srgbClr val="002060"/>
              </a:buCl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Provide your child with professional but discreet care. </a:t>
            </a:r>
            <a:endParaRPr lang="pl-PL" sz="2400" dirty="0">
              <a:latin typeface="Times New Roman" panose="02020603050405020304" pitchFamily="18" charset="0"/>
              <a:cs typeface="Times New Roman" panose="02020603050405020304" pitchFamily="18" charset="0"/>
            </a:endParaRPr>
          </a:p>
          <a:p>
            <a:pPr marL="342900" indent="-342900">
              <a:buClr>
                <a:srgbClr val="002060"/>
              </a:buCl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Support, but do not corner the child. </a:t>
            </a:r>
            <a:endParaRPr lang="pl-PL" sz="2400" dirty="0">
              <a:latin typeface="Times New Roman" panose="02020603050405020304" pitchFamily="18" charset="0"/>
              <a:cs typeface="Times New Roman" panose="02020603050405020304" pitchFamily="18" charset="0"/>
            </a:endParaRPr>
          </a:p>
          <a:p>
            <a:pPr marL="342900" indent="-342900">
              <a:buClr>
                <a:srgbClr val="002060"/>
              </a:buCl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Help, but don't do it. Have a lot of patience and understanding, especially in the case of difficult behavior. </a:t>
            </a:r>
            <a:endParaRPr lang="pl-PL" sz="2400" dirty="0">
              <a:latin typeface="Times New Roman" panose="02020603050405020304" pitchFamily="18" charset="0"/>
              <a:cs typeface="Times New Roman" panose="02020603050405020304" pitchFamily="18" charset="0"/>
            </a:endParaRPr>
          </a:p>
          <a:p>
            <a:pPr marL="342900" indent="-342900">
              <a:buClr>
                <a:srgbClr val="002060"/>
              </a:buCl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Try to remove stimuli or avoid provoking situations that trigger anger and aggression in your child.</a:t>
            </a:r>
            <a:endParaRPr lang="pl-PL" sz="2400" dirty="0">
              <a:latin typeface="Times New Roman" panose="02020603050405020304" pitchFamily="18" charset="0"/>
              <a:cs typeface="Times New Roman" panose="02020603050405020304" pitchFamily="18" charset="0"/>
            </a:endParaRPr>
          </a:p>
          <a:p>
            <a:pPr marL="342900" indent="-342900">
              <a:buClr>
                <a:srgbClr val="002060"/>
              </a:buCl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 Explain to your child what caused the anger and teach alternative ways to release it. </a:t>
            </a:r>
          </a:p>
          <a:p>
            <a:pPr marL="342900" indent="-342900">
              <a:buClr>
                <a:srgbClr val="002060"/>
              </a:buCl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Cooperate closely with the child's parents, use the ways they have already developed to deal with difficult situations, so that the reactions of the environment are consistent. </a:t>
            </a:r>
          </a:p>
        </p:txBody>
      </p:sp>
      <p:pic>
        <p:nvPicPr>
          <p:cNvPr id="2" name="Obraz 1" descr="Obraz zawierający tekst, Czcionka, zrzut ekranu, logo&#10;&#10;Opis wygenerowany automatycznie">
            <a:extLst>
              <a:ext uri="{FF2B5EF4-FFF2-40B4-BE49-F238E27FC236}">
                <a16:creationId xmlns:a16="http://schemas.microsoft.com/office/drawing/2014/main" id="{9A573E11-B16A-3525-0F71-DC81896E6FA5}"/>
              </a:ext>
            </a:extLst>
          </p:cNvPr>
          <p:cNvPicPr>
            <a:picLocks noChangeAspect="1"/>
          </p:cNvPicPr>
          <p:nvPr/>
        </p:nvPicPr>
        <p:blipFill rotWithShape="1">
          <a:blip r:embed="rId2">
            <a:extLst>
              <a:ext uri="{28A0092B-C50C-407E-A947-70E740481C1C}">
                <a14:useLocalDpi xmlns:a14="http://schemas.microsoft.com/office/drawing/2010/main" val="0"/>
              </a:ext>
            </a:extLst>
          </a:blip>
          <a:srcRect l="4025" r="2039"/>
          <a:stretch/>
        </p:blipFill>
        <p:spPr bwMode="auto">
          <a:xfrm>
            <a:off x="488803" y="6340285"/>
            <a:ext cx="3616667" cy="41553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740069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animEffect transition="in" filter="fade">
                                      <p:cBhvr>
                                        <p:cTn id="7" dur="1000"/>
                                        <p:tgtEl>
                                          <p:spTgt spid="9">
                                            <p:txEl>
                                              <p:pRg st="3" end="3"/>
                                            </p:txEl>
                                          </p:spTgt>
                                        </p:tgtEl>
                                      </p:cBhvr>
                                    </p:animEffect>
                                    <p:anim calcmode="lin" valueType="num">
                                      <p:cBhvr>
                                        <p:cTn id="8"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4" end="4"/>
                                            </p:txEl>
                                          </p:spTgt>
                                        </p:tgtEl>
                                        <p:attrNameLst>
                                          <p:attrName>style.visibility</p:attrName>
                                        </p:attrNameLst>
                                      </p:cBhvr>
                                      <p:to>
                                        <p:strVal val="visible"/>
                                      </p:to>
                                    </p:set>
                                    <p:animEffect transition="in" filter="fade">
                                      <p:cBhvr>
                                        <p:cTn id="14" dur="1000"/>
                                        <p:tgtEl>
                                          <p:spTgt spid="9">
                                            <p:txEl>
                                              <p:pRg st="4" end="4"/>
                                            </p:txEl>
                                          </p:spTgt>
                                        </p:tgtEl>
                                      </p:cBhvr>
                                    </p:animEffect>
                                    <p:anim calcmode="lin" valueType="num">
                                      <p:cBhvr>
                                        <p:cTn id="15"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xEl>
                                              <p:pRg st="5" end="5"/>
                                            </p:txEl>
                                          </p:spTgt>
                                        </p:tgtEl>
                                        <p:attrNameLst>
                                          <p:attrName>style.visibility</p:attrName>
                                        </p:attrNameLst>
                                      </p:cBhvr>
                                      <p:to>
                                        <p:strVal val="visible"/>
                                      </p:to>
                                    </p:set>
                                    <p:animEffect transition="in" filter="fade">
                                      <p:cBhvr>
                                        <p:cTn id="21" dur="1000"/>
                                        <p:tgtEl>
                                          <p:spTgt spid="9">
                                            <p:txEl>
                                              <p:pRg st="5" end="5"/>
                                            </p:txEl>
                                          </p:spTgt>
                                        </p:tgtEl>
                                      </p:cBhvr>
                                    </p:animEffect>
                                    <p:anim calcmode="lin" valueType="num">
                                      <p:cBhvr>
                                        <p:cTn id="22" dur="10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xEl>
                                              <p:pRg st="6" end="6"/>
                                            </p:txEl>
                                          </p:spTgt>
                                        </p:tgtEl>
                                        <p:attrNameLst>
                                          <p:attrName>style.visibility</p:attrName>
                                        </p:attrNameLst>
                                      </p:cBhvr>
                                      <p:to>
                                        <p:strVal val="visible"/>
                                      </p:to>
                                    </p:set>
                                    <p:animEffect transition="in" filter="fade">
                                      <p:cBhvr>
                                        <p:cTn id="28" dur="1000"/>
                                        <p:tgtEl>
                                          <p:spTgt spid="9">
                                            <p:txEl>
                                              <p:pRg st="6" end="6"/>
                                            </p:txEl>
                                          </p:spTgt>
                                        </p:tgtEl>
                                      </p:cBhvr>
                                    </p:animEffect>
                                    <p:anim calcmode="lin" valueType="num">
                                      <p:cBhvr>
                                        <p:cTn id="29" dur="1000" fill="hold"/>
                                        <p:tgtEl>
                                          <p:spTgt spid="9">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
                                            <p:txEl>
                                              <p:pRg st="7" end="7"/>
                                            </p:txEl>
                                          </p:spTgt>
                                        </p:tgtEl>
                                        <p:attrNameLst>
                                          <p:attrName>style.visibility</p:attrName>
                                        </p:attrNameLst>
                                      </p:cBhvr>
                                      <p:to>
                                        <p:strVal val="visible"/>
                                      </p:to>
                                    </p:set>
                                    <p:animEffect transition="in" filter="fade">
                                      <p:cBhvr>
                                        <p:cTn id="35" dur="1000"/>
                                        <p:tgtEl>
                                          <p:spTgt spid="9">
                                            <p:txEl>
                                              <p:pRg st="7" end="7"/>
                                            </p:txEl>
                                          </p:spTgt>
                                        </p:tgtEl>
                                      </p:cBhvr>
                                    </p:animEffect>
                                    <p:anim calcmode="lin" valueType="num">
                                      <p:cBhvr>
                                        <p:cTn id="36" dur="10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9">
                                            <p:txEl>
                                              <p:pRg st="8" end="8"/>
                                            </p:txEl>
                                          </p:spTgt>
                                        </p:tgtEl>
                                        <p:attrNameLst>
                                          <p:attrName>style.visibility</p:attrName>
                                        </p:attrNameLst>
                                      </p:cBhvr>
                                      <p:to>
                                        <p:strVal val="visible"/>
                                      </p:to>
                                    </p:set>
                                    <p:animEffect transition="in" filter="fade">
                                      <p:cBhvr>
                                        <p:cTn id="42" dur="1000"/>
                                        <p:tgtEl>
                                          <p:spTgt spid="9">
                                            <p:txEl>
                                              <p:pRg st="8" end="8"/>
                                            </p:txEl>
                                          </p:spTgt>
                                        </p:tgtEl>
                                      </p:cBhvr>
                                    </p:animEffect>
                                    <p:anim calcmode="lin" valueType="num">
                                      <p:cBhvr>
                                        <p:cTn id="43" dur="1000" fill="hold"/>
                                        <p:tgtEl>
                                          <p:spTgt spid="9">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9">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5CABED-7A5B-C188-0B1C-74F322E4A719}"/>
            </a:ext>
          </a:extLst>
        </p:cNvPr>
        <p:cNvGrpSpPr/>
        <p:nvPr/>
      </p:nvGrpSpPr>
      <p:grpSpPr>
        <a:xfrm>
          <a:off x="0" y="0"/>
          <a:ext cx="0" cy="0"/>
          <a:chOff x="0" y="0"/>
          <a:chExt cx="0" cy="0"/>
        </a:xfrm>
      </p:grpSpPr>
      <p:sp>
        <p:nvSpPr>
          <p:cNvPr id="9" name="pole tekstowe 8">
            <a:extLst>
              <a:ext uri="{FF2B5EF4-FFF2-40B4-BE49-F238E27FC236}">
                <a16:creationId xmlns:a16="http://schemas.microsoft.com/office/drawing/2014/main" id="{17B39FF6-B9A9-8CA4-9373-4DC3B0F41B37}"/>
              </a:ext>
            </a:extLst>
          </p:cNvPr>
          <p:cNvSpPr txBox="1"/>
          <p:nvPr/>
        </p:nvSpPr>
        <p:spPr>
          <a:xfrm>
            <a:off x="261258" y="498092"/>
            <a:ext cx="10021078" cy="4093428"/>
          </a:xfrm>
          <a:prstGeom prst="rect">
            <a:avLst/>
          </a:prstGeom>
          <a:noFill/>
        </p:spPr>
        <p:txBody>
          <a:bodyPr wrap="square">
            <a:spAutoFit/>
          </a:bodyPr>
          <a:lstStyle/>
          <a:p>
            <a:r>
              <a:rPr lang="en-US" sz="3200" b="1" dirty="0">
                <a:solidFill>
                  <a:srgbClr val="0070C0"/>
                </a:solidFill>
                <a:effectLst>
                  <a:outerShdw blurRad="38100" dist="38100" dir="2700000" algn="tl">
                    <a:srgbClr val="000000">
                      <a:alpha val="43137"/>
                    </a:srgbClr>
                  </a:outerShdw>
                </a:effectLst>
                <a:latin typeface="Bookman Old Style" panose="02050604050505020204" pitchFamily="18" charset="0"/>
              </a:rPr>
              <a:t>But what can we do in the classroom? </a:t>
            </a:r>
          </a:p>
          <a:p>
            <a:endParaRPr lang="en-US" dirty="0"/>
          </a:p>
          <a:p>
            <a:endParaRPr lang="en-US" dirty="0"/>
          </a:p>
          <a:p>
            <a:pPr marL="342900" indent="-342900">
              <a:buClr>
                <a:srgbClr val="002060"/>
              </a:buCl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Name and recognize emotions. </a:t>
            </a:r>
            <a:endParaRPr lang="pl-PL" sz="2400" dirty="0">
              <a:latin typeface="Times New Roman" panose="02020603050405020304" pitchFamily="18" charset="0"/>
              <a:cs typeface="Times New Roman" panose="02020603050405020304" pitchFamily="18" charset="0"/>
            </a:endParaRPr>
          </a:p>
          <a:p>
            <a:pPr marL="342900" indent="-342900">
              <a:buClr>
                <a:srgbClr val="002060"/>
              </a:buCl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Teach the recognition of non-verbal speech. </a:t>
            </a:r>
            <a:endParaRPr lang="pl-PL" sz="2400" dirty="0">
              <a:latin typeface="Times New Roman" panose="02020603050405020304" pitchFamily="18" charset="0"/>
              <a:cs typeface="Times New Roman" panose="02020603050405020304" pitchFamily="18" charset="0"/>
            </a:endParaRPr>
          </a:p>
          <a:p>
            <a:pPr marL="342900" indent="-342900">
              <a:buClr>
                <a:srgbClr val="002060"/>
              </a:buCl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Explain undesirable behavior, skillfully notice positive and empathetic displays of feelings towards people around you (colleagues, teachers); </a:t>
            </a:r>
          </a:p>
          <a:p>
            <a:pPr marL="342900" indent="-342900">
              <a:buClr>
                <a:srgbClr val="002060"/>
              </a:buCl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When working with a group, make sure that the child has a pair and can complete the task with a peer. </a:t>
            </a:r>
            <a:endParaRPr lang="pl-PL" sz="2400" dirty="0">
              <a:latin typeface="Times New Roman" panose="02020603050405020304" pitchFamily="18" charset="0"/>
              <a:cs typeface="Times New Roman" panose="02020603050405020304" pitchFamily="18" charset="0"/>
            </a:endParaRPr>
          </a:p>
          <a:p>
            <a:pPr marL="342900" indent="-342900">
              <a:buClr>
                <a:srgbClr val="002060"/>
              </a:buCl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Building a child's social contacts is a very important element of educational influence. </a:t>
            </a:r>
            <a:endParaRPr lang="pl-PL" sz="2400" dirty="0">
              <a:latin typeface="Times New Roman" panose="02020603050405020304" pitchFamily="18" charset="0"/>
              <a:cs typeface="Times New Roman" panose="02020603050405020304" pitchFamily="18" charset="0"/>
            </a:endParaRPr>
          </a:p>
        </p:txBody>
      </p:sp>
      <p:pic>
        <p:nvPicPr>
          <p:cNvPr id="2" name="Obraz 1" descr="Obraz zawierający tekst, Czcionka, zrzut ekranu, logo&#10;&#10;Opis wygenerowany automatycznie">
            <a:extLst>
              <a:ext uri="{FF2B5EF4-FFF2-40B4-BE49-F238E27FC236}">
                <a16:creationId xmlns:a16="http://schemas.microsoft.com/office/drawing/2014/main" id="{8E7BB5E1-871A-9F75-7BE1-54D098CDDD79}"/>
              </a:ext>
            </a:extLst>
          </p:cNvPr>
          <p:cNvPicPr>
            <a:picLocks noChangeAspect="1"/>
          </p:cNvPicPr>
          <p:nvPr/>
        </p:nvPicPr>
        <p:blipFill rotWithShape="1">
          <a:blip r:embed="rId2">
            <a:extLst>
              <a:ext uri="{28A0092B-C50C-407E-A947-70E740481C1C}">
                <a14:useLocalDpi xmlns:a14="http://schemas.microsoft.com/office/drawing/2010/main" val="0"/>
              </a:ext>
            </a:extLst>
          </a:blip>
          <a:srcRect l="4025" r="2039"/>
          <a:stretch/>
        </p:blipFill>
        <p:spPr bwMode="auto">
          <a:xfrm>
            <a:off x="488803" y="6340285"/>
            <a:ext cx="3616667" cy="415534"/>
          </a:xfrm>
          <a:prstGeom prst="rect">
            <a:avLst/>
          </a:prstGeom>
          <a:ln>
            <a:noFill/>
          </a:ln>
          <a:extLst>
            <a:ext uri="{53640926-AAD7-44D8-BBD7-CCE9431645EC}">
              <a14:shadowObscured xmlns:a14="http://schemas.microsoft.com/office/drawing/2010/main"/>
            </a:ext>
          </a:extLst>
        </p:spPr>
      </p:pic>
      <p:pic>
        <p:nvPicPr>
          <p:cNvPr id="5122" name="Picture 2" descr="Matematyka się liczy ... (4) - Szkolne Blogi">
            <a:extLst>
              <a:ext uri="{FF2B5EF4-FFF2-40B4-BE49-F238E27FC236}">
                <a16:creationId xmlns:a16="http://schemas.microsoft.com/office/drawing/2014/main" id="{DCAC396E-8591-ECB2-A437-E5837421CF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7488" y="4503975"/>
            <a:ext cx="1869509" cy="1923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0079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animEffect transition="in" filter="fade">
                                      <p:cBhvr>
                                        <p:cTn id="7" dur="1000"/>
                                        <p:tgtEl>
                                          <p:spTgt spid="9">
                                            <p:txEl>
                                              <p:pRg st="3" end="3"/>
                                            </p:txEl>
                                          </p:spTgt>
                                        </p:tgtEl>
                                      </p:cBhvr>
                                    </p:animEffect>
                                    <p:anim calcmode="lin" valueType="num">
                                      <p:cBhvr>
                                        <p:cTn id="8"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4" end="4"/>
                                            </p:txEl>
                                          </p:spTgt>
                                        </p:tgtEl>
                                        <p:attrNameLst>
                                          <p:attrName>style.visibility</p:attrName>
                                        </p:attrNameLst>
                                      </p:cBhvr>
                                      <p:to>
                                        <p:strVal val="visible"/>
                                      </p:to>
                                    </p:set>
                                    <p:animEffect transition="in" filter="fade">
                                      <p:cBhvr>
                                        <p:cTn id="14" dur="1000"/>
                                        <p:tgtEl>
                                          <p:spTgt spid="9">
                                            <p:txEl>
                                              <p:pRg st="4" end="4"/>
                                            </p:txEl>
                                          </p:spTgt>
                                        </p:tgtEl>
                                      </p:cBhvr>
                                    </p:animEffect>
                                    <p:anim calcmode="lin" valueType="num">
                                      <p:cBhvr>
                                        <p:cTn id="15"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xEl>
                                              <p:pRg st="5" end="5"/>
                                            </p:txEl>
                                          </p:spTgt>
                                        </p:tgtEl>
                                        <p:attrNameLst>
                                          <p:attrName>style.visibility</p:attrName>
                                        </p:attrNameLst>
                                      </p:cBhvr>
                                      <p:to>
                                        <p:strVal val="visible"/>
                                      </p:to>
                                    </p:set>
                                    <p:animEffect transition="in" filter="fade">
                                      <p:cBhvr>
                                        <p:cTn id="21" dur="1000"/>
                                        <p:tgtEl>
                                          <p:spTgt spid="9">
                                            <p:txEl>
                                              <p:pRg st="5" end="5"/>
                                            </p:txEl>
                                          </p:spTgt>
                                        </p:tgtEl>
                                      </p:cBhvr>
                                    </p:animEffect>
                                    <p:anim calcmode="lin" valueType="num">
                                      <p:cBhvr>
                                        <p:cTn id="22" dur="10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xEl>
                                              <p:pRg st="6" end="6"/>
                                            </p:txEl>
                                          </p:spTgt>
                                        </p:tgtEl>
                                        <p:attrNameLst>
                                          <p:attrName>style.visibility</p:attrName>
                                        </p:attrNameLst>
                                      </p:cBhvr>
                                      <p:to>
                                        <p:strVal val="visible"/>
                                      </p:to>
                                    </p:set>
                                    <p:animEffect transition="in" filter="fade">
                                      <p:cBhvr>
                                        <p:cTn id="28" dur="1000"/>
                                        <p:tgtEl>
                                          <p:spTgt spid="9">
                                            <p:txEl>
                                              <p:pRg st="6" end="6"/>
                                            </p:txEl>
                                          </p:spTgt>
                                        </p:tgtEl>
                                      </p:cBhvr>
                                    </p:animEffect>
                                    <p:anim calcmode="lin" valueType="num">
                                      <p:cBhvr>
                                        <p:cTn id="29" dur="1000" fill="hold"/>
                                        <p:tgtEl>
                                          <p:spTgt spid="9">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
                                            <p:txEl>
                                              <p:pRg st="7" end="7"/>
                                            </p:txEl>
                                          </p:spTgt>
                                        </p:tgtEl>
                                        <p:attrNameLst>
                                          <p:attrName>style.visibility</p:attrName>
                                        </p:attrNameLst>
                                      </p:cBhvr>
                                      <p:to>
                                        <p:strVal val="visible"/>
                                      </p:to>
                                    </p:set>
                                    <p:animEffect transition="in" filter="fade">
                                      <p:cBhvr>
                                        <p:cTn id="35" dur="1000"/>
                                        <p:tgtEl>
                                          <p:spTgt spid="9">
                                            <p:txEl>
                                              <p:pRg st="7" end="7"/>
                                            </p:txEl>
                                          </p:spTgt>
                                        </p:tgtEl>
                                      </p:cBhvr>
                                    </p:animEffect>
                                    <p:anim calcmode="lin" valueType="num">
                                      <p:cBhvr>
                                        <p:cTn id="36" dur="10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e tekstowe 5">
            <a:extLst>
              <a:ext uri="{FF2B5EF4-FFF2-40B4-BE49-F238E27FC236}">
                <a16:creationId xmlns:a16="http://schemas.microsoft.com/office/drawing/2014/main" id="{C93E7A54-0B60-B685-07F6-997DC4689599}"/>
              </a:ext>
            </a:extLst>
          </p:cNvPr>
          <p:cNvSpPr txBox="1"/>
          <p:nvPr/>
        </p:nvSpPr>
        <p:spPr>
          <a:xfrm>
            <a:off x="578498" y="656580"/>
            <a:ext cx="9433250" cy="5052665"/>
          </a:xfrm>
          <a:prstGeom prst="rect">
            <a:avLst/>
          </a:prstGeom>
          <a:noFill/>
        </p:spPr>
        <p:txBody>
          <a:bodyPr wrap="square">
            <a:spAutoFit/>
          </a:bodyPr>
          <a:lstStyle/>
          <a:p>
            <a:pPr algn="l" rtl="0" fontAlgn="base">
              <a:lnSpc>
                <a:spcPts val="1425"/>
              </a:lnSpc>
              <a:buNone/>
            </a:pPr>
            <a:r>
              <a:rPr lang="en-US" sz="4400" b="1" i="0" dirty="0">
                <a:solidFill>
                  <a:srgbClr val="002060"/>
                </a:solidFill>
                <a:effectLst>
                  <a:outerShdw blurRad="38100" dist="38100" dir="2700000" algn="tl">
                    <a:srgbClr val="000000">
                      <a:alpha val="43137"/>
                    </a:srgbClr>
                  </a:outerShdw>
                </a:effectLst>
                <a:latin typeface="Bookman Old Style" panose="02050604050505020204" pitchFamily="18" charset="0"/>
              </a:rPr>
              <a:t>Important </a:t>
            </a:r>
            <a:endParaRPr lang="pl-PL" sz="4400" b="1" i="0" dirty="0">
              <a:solidFill>
                <a:srgbClr val="002060"/>
              </a:solidFill>
              <a:effectLst>
                <a:outerShdw blurRad="38100" dist="38100" dir="2700000" algn="tl">
                  <a:srgbClr val="000000">
                    <a:alpha val="43137"/>
                  </a:srgbClr>
                </a:outerShdw>
              </a:effectLst>
              <a:latin typeface="Bookman Old Style" panose="02050604050505020204" pitchFamily="18" charset="0"/>
            </a:endParaRPr>
          </a:p>
          <a:p>
            <a:pPr algn="l" rtl="0" fontAlgn="base">
              <a:lnSpc>
                <a:spcPts val="1425"/>
              </a:lnSpc>
              <a:buNone/>
            </a:pPr>
            <a:endParaRPr lang="pl-PL" sz="2000" b="1" dirty="0">
              <a:solidFill>
                <a:srgbClr val="000000"/>
              </a:solidFill>
              <a:latin typeface="Calibri Light" panose="020F0302020204030204" pitchFamily="34" charset="0"/>
            </a:endParaRPr>
          </a:p>
          <a:p>
            <a:pPr algn="l" rtl="0" fontAlgn="base">
              <a:lnSpc>
                <a:spcPts val="1425"/>
              </a:lnSpc>
              <a:buNone/>
            </a:pPr>
            <a:endParaRPr lang="pl-PL" sz="2000" b="1" dirty="0">
              <a:solidFill>
                <a:srgbClr val="000000"/>
              </a:solidFill>
              <a:latin typeface="Calibri Light" panose="020F0302020204030204" pitchFamily="34" charset="0"/>
            </a:endParaRPr>
          </a:p>
          <a:p>
            <a:pPr algn="l" rtl="0" fontAlgn="base">
              <a:lnSpc>
                <a:spcPts val="1425"/>
              </a:lnSpc>
              <a:buNone/>
            </a:pPr>
            <a:endParaRPr lang="pl-PL" sz="2000" b="1" dirty="0">
              <a:solidFill>
                <a:srgbClr val="000000"/>
              </a:solidFill>
              <a:latin typeface="Calibri Light" panose="020F0302020204030204" pitchFamily="34" charset="0"/>
            </a:endParaRPr>
          </a:p>
          <a:p>
            <a:pPr algn="l" rtl="0" fontAlgn="base">
              <a:lnSpc>
                <a:spcPts val="1425"/>
              </a:lnSpc>
              <a:buNone/>
            </a:pPr>
            <a:r>
              <a:rPr lang="en-US" sz="2000" b="0" i="0" dirty="0">
                <a:solidFill>
                  <a:srgbClr val="000000"/>
                </a:solidFill>
                <a:effectLst/>
                <a:latin typeface="Calibri Light" panose="020F0302020204030204" pitchFamily="34" charset="0"/>
              </a:rPr>
              <a:t> </a:t>
            </a:r>
            <a:endParaRPr lang="en-US" b="0" i="0" dirty="0">
              <a:solidFill>
                <a:srgbClr val="000000"/>
              </a:solidFill>
              <a:effectLst/>
              <a:latin typeface="Calibri Light" panose="020F0302020204030204" pitchFamily="34" charset="0"/>
            </a:endParaRPr>
          </a:p>
          <a:p>
            <a:pPr marL="457200" indent="-457200" algn="l" rtl="0" fontAlgn="base">
              <a:buClr>
                <a:srgbClr val="0070C0"/>
              </a:buClr>
              <a:buFont typeface="+mj-lt"/>
              <a:buAutoNum type="arabicPeriod"/>
            </a:pPr>
            <a:r>
              <a:rPr lang="en-US" sz="2400" b="0" i="0" dirty="0">
                <a:solidFill>
                  <a:srgbClr val="000000"/>
                </a:solidFill>
                <a:effectLst/>
                <a:latin typeface="Times New Roman" panose="02020603050405020304" pitchFamily="18" charset="0"/>
                <a:cs typeface="Times New Roman" panose="02020603050405020304" pitchFamily="18" charset="0"/>
              </a:rPr>
              <a:t>Do not force child to speak if you know that he cannot say anything at the moment - when he is ready, he will answer the question loudly.  </a:t>
            </a:r>
          </a:p>
          <a:p>
            <a:pPr marL="457200" indent="-457200" algn="l" rtl="0" fontAlgn="base">
              <a:buClr>
                <a:srgbClr val="0070C0"/>
              </a:buClr>
              <a:buFont typeface="+mj-lt"/>
              <a:buAutoNum type="arabicPeriod"/>
            </a:pPr>
            <a:r>
              <a:rPr lang="en-US" sz="2400" b="0" i="0" dirty="0">
                <a:solidFill>
                  <a:srgbClr val="000000"/>
                </a:solidFill>
                <a:effectLst/>
                <a:latin typeface="Times New Roman" panose="02020603050405020304" pitchFamily="18" charset="0"/>
                <a:cs typeface="Times New Roman" panose="02020603050405020304" pitchFamily="18" charset="0"/>
              </a:rPr>
              <a:t>You shouldn't ask him every day, "Will you say something at school today?" </a:t>
            </a:r>
          </a:p>
          <a:p>
            <a:pPr marL="457200" indent="-457200" algn="l" rtl="0" fontAlgn="base">
              <a:buClr>
                <a:srgbClr val="0070C0"/>
              </a:buClr>
              <a:buFont typeface="+mj-lt"/>
              <a:buAutoNum type="arabicPeriod"/>
            </a:pPr>
            <a:r>
              <a:rPr lang="en-US" sz="2400" b="0" i="0" dirty="0">
                <a:solidFill>
                  <a:srgbClr val="000000"/>
                </a:solidFill>
                <a:effectLst/>
                <a:latin typeface="Times New Roman" panose="02020603050405020304" pitchFamily="18" charset="0"/>
                <a:cs typeface="Times New Roman" panose="02020603050405020304" pitchFamily="18" charset="0"/>
              </a:rPr>
              <a:t>At the </a:t>
            </a:r>
            <a:r>
              <a:rPr lang="en-US" sz="2400" b="0" i="0" dirty="0" err="1">
                <a:solidFill>
                  <a:srgbClr val="000000"/>
                </a:solidFill>
                <a:effectLst/>
                <a:latin typeface="Times New Roman" panose="02020603050405020304" pitchFamily="18" charset="0"/>
                <a:cs typeface="Times New Roman" panose="02020603050405020304" pitchFamily="18" charset="0"/>
              </a:rPr>
              <a:t>biginning</a:t>
            </a:r>
            <a:r>
              <a:rPr lang="en-US" sz="2400" b="0" i="0" dirty="0">
                <a:solidFill>
                  <a:srgbClr val="000000"/>
                </a:solidFill>
                <a:effectLst/>
                <a:latin typeface="Times New Roman" panose="02020603050405020304" pitchFamily="18" charset="0"/>
                <a:cs typeface="Times New Roman" panose="02020603050405020304" pitchFamily="18" charset="0"/>
              </a:rPr>
              <a:t> do not ask open questions, replace them with closed questions with the option of yes, no or a non-verbal answer. </a:t>
            </a:r>
          </a:p>
          <a:p>
            <a:pPr marL="457200" indent="-457200" algn="l" rtl="0" fontAlgn="base">
              <a:buClr>
                <a:srgbClr val="0070C0"/>
              </a:buClr>
              <a:buFont typeface="+mj-lt"/>
              <a:buAutoNum type="arabicPeriod"/>
            </a:pPr>
            <a:r>
              <a:rPr lang="en-US" sz="2400" b="0" i="0" dirty="0">
                <a:solidFill>
                  <a:srgbClr val="000000"/>
                </a:solidFill>
                <a:effectLst/>
                <a:latin typeface="Times New Roman" panose="02020603050405020304" pitchFamily="18" charset="0"/>
                <a:cs typeface="Times New Roman" panose="02020603050405020304" pitchFamily="18" charset="0"/>
              </a:rPr>
              <a:t>If a student speaks up, respond naturally. Hide your surprise and act as if he had been talking forever.  </a:t>
            </a:r>
          </a:p>
          <a:p>
            <a:pPr marL="457200" indent="-457200" algn="l" rtl="0" fontAlgn="base">
              <a:buClr>
                <a:srgbClr val="0070C0"/>
              </a:buClr>
              <a:buFont typeface="+mj-lt"/>
              <a:buAutoNum type="arabicPeriod"/>
            </a:pPr>
            <a:r>
              <a:rPr lang="en-US" sz="2400" b="0" i="0" dirty="0">
                <a:solidFill>
                  <a:srgbClr val="000000"/>
                </a:solidFill>
                <a:effectLst/>
                <a:latin typeface="Times New Roman" panose="02020603050405020304" pitchFamily="18" charset="0"/>
                <a:cs typeface="Times New Roman" panose="02020603050405020304" pitchFamily="18" charset="0"/>
              </a:rPr>
              <a:t>Remember that children with selective mutism achieve change at different rates. So accept his individual pace of development. Let go of expectations. </a:t>
            </a:r>
          </a:p>
        </p:txBody>
      </p:sp>
      <p:pic>
        <p:nvPicPr>
          <p:cNvPr id="2" name="Obraz 1" descr="Obraz zawierający tekst, Czcionka, zrzut ekranu, logo&#10;&#10;Opis wygenerowany automatycznie">
            <a:extLst>
              <a:ext uri="{FF2B5EF4-FFF2-40B4-BE49-F238E27FC236}">
                <a16:creationId xmlns:a16="http://schemas.microsoft.com/office/drawing/2014/main" id="{14721932-5EA1-27EF-A7A9-3F91ED068BC9}"/>
              </a:ext>
            </a:extLst>
          </p:cNvPr>
          <p:cNvPicPr>
            <a:picLocks noChangeAspect="1"/>
          </p:cNvPicPr>
          <p:nvPr/>
        </p:nvPicPr>
        <p:blipFill rotWithShape="1">
          <a:blip r:embed="rId2">
            <a:extLst>
              <a:ext uri="{28A0092B-C50C-407E-A947-70E740481C1C}">
                <a14:useLocalDpi xmlns:a14="http://schemas.microsoft.com/office/drawing/2010/main" val="0"/>
              </a:ext>
            </a:extLst>
          </a:blip>
          <a:srcRect l="4025" r="2039"/>
          <a:stretch/>
        </p:blipFill>
        <p:spPr bwMode="auto">
          <a:xfrm>
            <a:off x="488803" y="6340285"/>
            <a:ext cx="3616667" cy="41553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878931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animEffect transition="in" filter="fade">
                                      <p:cBhvr>
                                        <p:cTn id="7" dur="1000"/>
                                        <p:tgtEl>
                                          <p:spTgt spid="6">
                                            <p:txEl>
                                              <p:pRg st="5" end="5"/>
                                            </p:txEl>
                                          </p:spTgt>
                                        </p:tgtEl>
                                      </p:cBhvr>
                                    </p:animEffect>
                                    <p:anim calcmode="lin" valueType="num">
                                      <p:cBhvr>
                                        <p:cTn id="8"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6" end="6"/>
                                            </p:txEl>
                                          </p:spTgt>
                                        </p:tgtEl>
                                        <p:attrNameLst>
                                          <p:attrName>style.visibility</p:attrName>
                                        </p:attrNameLst>
                                      </p:cBhvr>
                                      <p:to>
                                        <p:strVal val="visible"/>
                                      </p:to>
                                    </p:set>
                                    <p:animEffect transition="in" filter="fade">
                                      <p:cBhvr>
                                        <p:cTn id="14" dur="1000"/>
                                        <p:tgtEl>
                                          <p:spTgt spid="6">
                                            <p:txEl>
                                              <p:pRg st="6" end="6"/>
                                            </p:txEl>
                                          </p:spTgt>
                                        </p:tgtEl>
                                      </p:cBhvr>
                                    </p:animEffect>
                                    <p:anim calcmode="lin" valueType="num">
                                      <p:cBhvr>
                                        <p:cTn id="15"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animEffect transition="in" filter="fade">
                                      <p:cBhvr>
                                        <p:cTn id="21" dur="1000"/>
                                        <p:tgtEl>
                                          <p:spTgt spid="6">
                                            <p:txEl>
                                              <p:pRg st="7" end="7"/>
                                            </p:txEl>
                                          </p:spTgt>
                                        </p:tgtEl>
                                      </p:cBhvr>
                                    </p:animEffect>
                                    <p:anim calcmode="lin" valueType="num">
                                      <p:cBhvr>
                                        <p:cTn id="22"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8" end="8"/>
                                            </p:txEl>
                                          </p:spTgt>
                                        </p:tgtEl>
                                        <p:attrNameLst>
                                          <p:attrName>style.visibility</p:attrName>
                                        </p:attrNameLst>
                                      </p:cBhvr>
                                      <p:to>
                                        <p:strVal val="visible"/>
                                      </p:to>
                                    </p:set>
                                    <p:animEffect transition="in" filter="fade">
                                      <p:cBhvr>
                                        <p:cTn id="28" dur="1000"/>
                                        <p:tgtEl>
                                          <p:spTgt spid="6">
                                            <p:txEl>
                                              <p:pRg st="8" end="8"/>
                                            </p:txEl>
                                          </p:spTgt>
                                        </p:tgtEl>
                                      </p:cBhvr>
                                    </p:animEffect>
                                    <p:anim calcmode="lin" valueType="num">
                                      <p:cBhvr>
                                        <p:cTn id="29"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9" end="9"/>
                                            </p:txEl>
                                          </p:spTgt>
                                        </p:tgtEl>
                                        <p:attrNameLst>
                                          <p:attrName>style.visibility</p:attrName>
                                        </p:attrNameLst>
                                      </p:cBhvr>
                                      <p:to>
                                        <p:strVal val="visible"/>
                                      </p:to>
                                    </p:set>
                                    <p:animEffect transition="in" filter="fade">
                                      <p:cBhvr>
                                        <p:cTn id="35" dur="1000"/>
                                        <p:tgtEl>
                                          <p:spTgt spid="6">
                                            <p:txEl>
                                              <p:pRg st="9" end="9"/>
                                            </p:txEl>
                                          </p:spTgt>
                                        </p:tgtEl>
                                      </p:cBhvr>
                                    </p:animEffect>
                                    <p:anim calcmode="lin" valueType="num">
                                      <p:cBhvr>
                                        <p:cTn id="36" dur="1000" fill="hold"/>
                                        <p:tgtEl>
                                          <p:spTgt spid="6">
                                            <p:txEl>
                                              <p:pRg st="9" end="9"/>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BF130356-7381-E545-2AF1-94017208D741}"/>
              </a:ext>
            </a:extLst>
          </p:cNvPr>
          <p:cNvSpPr>
            <a:spLocks noGrp="1"/>
          </p:cNvSpPr>
          <p:nvPr>
            <p:ph type="title"/>
          </p:nvPr>
        </p:nvSpPr>
        <p:spPr/>
        <p:txBody>
          <a:bodyPr>
            <a:normAutofit fontScale="90000"/>
          </a:bodyPr>
          <a:lstStyle/>
          <a:p>
            <a:r>
              <a:rPr lang="pl-PL" sz="4400" b="1" dirty="0">
                <a:solidFill>
                  <a:srgbClr val="002060"/>
                </a:solidFill>
                <a:effectLst>
                  <a:outerShdw blurRad="38100" dist="38100" dir="2700000" algn="tl">
                    <a:srgbClr val="000000">
                      <a:alpha val="43137"/>
                    </a:srgbClr>
                  </a:outerShdw>
                </a:effectLst>
                <a:latin typeface="Bookman Old Style" panose="02050604050505020204" pitchFamily="18" charset="0"/>
              </a:rPr>
              <a:t>STUDENT HARD OF HEARING </a:t>
            </a:r>
            <a:br>
              <a:rPr lang="pl-PL" dirty="0"/>
            </a:br>
            <a:endParaRPr lang="pl-PL" dirty="0"/>
          </a:p>
        </p:txBody>
      </p:sp>
      <p:sp>
        <p:nvSpPr>
          <p:cNvPr id="7" name="pole tekstowe 6">
            <a:extLst>
              <a:ext uri="{FF2B5EF4-FFF2-40B4-BE49-F238E27FC236}">
                <a16:creationId xmlns:a16="http://schemas.microsoft.com/office/drawing/2014/main" id="{0DF38965-15A2-1AAE-1D4B-EF191B600318}"/>
              </a:ext>
            </a:extLst>
          </p:cNvPr>
          <p:cNvSpPr txBox="1"/>
          <p:nvPr/>
        </p:nvSpPr>
        <p:spPr>
          <a:xfrm>
            <a:off x="317931" y="1930400"/>
            <a:ext cx="10748175" cy="4262705"/>
          </a:xfrm>
          <a:prstGeom prst="rect">
            <a:avLst/>
          </a:prstGeom>
          <a:noFill/>
        </p:spPr>
        <p:txBody>
          <a:bodyPr wrap="square">
            <a:spAutoFit/>
          </a:bodyPr>
          <a:lstStyle/>
          <a:p>
            <a:pPr algn="l" rtl="0" fontAlgn="base">
              <a:lnSpc>
                <a:spcPts val="1350"/>
              </a:lnSpc>
              <a:buNone/>
            </a:pPr>
            <a:r>
              <a:rPr lang="en-US" sz="2800" i="0" dirty="0">
                <a:solidFill>
                  <a:srgbClr val="0070C0"/>
                </a:solidFill>
                <a:effectLst>
                  <a:outerShdw blurRad="38100" dist="38100" dir="2700000" algn="tl">
                    <a:srgbClr val="000000">
                      <a:alpha val="43137"/>
                    </a:srgbClr>
                  </a:outerShdw>
                </a:effectLst>
                <a:latin typeface="Bookman Old Style" panose="02050604050505020204" pitchFamily="18" charset="0"/>
              </a:rPr>
              <a:t>How to speak to hard of hearing students?</a:t>
            </a:r>
            <a:endParaRPr lang="pl-PL" sz="2800" i="0" dirty="0">
              <a:solidFill>
                <a:srgbClr val="0070C0"/>
              </a:solidFill>
              <a:effectLst>
                <a:outerShdw blurRad="38100" dist="38100" dir="2700000" algn="tl">
                  <a:srgbClr val="000000">
                    <a:alpha val="43137"/>
                  </a:srgbClr>
                </a:outerShdw>
              </a:effectLst>
              <a:latin typeface="Bookman Old Style" panose="02050604050505020204" pitchFamily="18" charset="0"/>
            </a:endParaRPr>
          </a:p>
          <a:p>
            <a:pPr algn="l" rtl="0" fontAlgn="base">
              <a:lnSpc>
                <a:spcPts val="1350"/>
              </a:lnSpc>
              <a:buNone/>
            </a:pPr>
            <a:endParaRPr lang="pl-PL" sz="2800" dirty="0">
              <a:solidFill>
                <a:srgbClr val="0070C0"/>
              </a:solidFill>
              <a:effectLst>
                <a:outerShdw blurRad="38100" dist="38100" dir="2700000" algn="tl">
                  <a:srgbClr val="000000">
                    <a:alpha val="43137"/>
                  </a:srgbClr>
                </a:outerShdw>
              </a:effectLst>
              <a:latin typeface="Bookman Old Style" panose="02050604050505020204" pitchFamily="18" charset="0"/>
            </a:endParaRPr>
          </a:p>
          <a:p>
            <a:pPr algn="l" rtl="0" fontAlgn="base">
              <a:lnSpc>
                <a:spcPts val="1350"/>
              </a:lnSpc>
              <a:buNone/>
            </a:pPr>
            <a:r>
              <a:rPr lang="en-US" sz="2800" i="0" dirty="0">
                <a:solidFill>
                  <a:srgbClr val="0070C0"/>
                </a:solidFill>
                <a:effectLst>
                  <a:outerShdw blurRad="38100" dist="38100" dir="2700000" algn="tl">
                    <a:srgbClr val="000000">
                      <a:alpha val="43137"/>
                    </a:srgbClr>
                  </a:outerShdw>
                </a:effectLst>
                <a:latin typeface="Bookman Old Style" panose="02050604050505020204" pitchFamily="18" charset="0"/>
              </a:rPr>
              <a:t> </a:t>
            </a:r>
          </a:p>
          <a:p>
            <a:pPr marL="342900" indent="-342900" algn="l" rtl="0" fontAlgn="base">
              <a:buClr>
                <a:srgbClr val="002060"/>
              </a:buClr>
              <a:buFont typeface="Wingdings" panose="05000000000000000000" pitchFamily="2" charset="2"/>
              <a:buChar char="Ø"/>
            </a:pPr>
            <a:r>
              <a:rPr lang="en-US" sz="2400" b="0" i="0" dirty="0">
                <a:solidFill>
                  <a:srgbClr val="000000"/>
                </a:solidFill>
                <a:effectLst/>
                <a:latin typeface="Times New Roman" panose="02020603050405020304" pitchFamily="18" charset="0"/>
                <a:cs typeface="Times New Roman" panose="02020603050405020304" pitchFamily="18" charset="0"/>
              </a:rPr>
              <a:t>Don’t shout! </a:t>
            </a:r>
          </a:p>
          <a:p>
            <a:pPr marL="342900" indent="-342900" algn="l" rtl="0" fontAlgn="base">
              <a:buClr>
                <a:srgbClr val="002060"/>
              </a:buClr>
              <a:buFont typeface="Wingdings" panose="05000000000000000000" pitchFamily="2" charset="2"/>
              <a:buChar char="Ø"/>
            </a:pPr>
            <a:r>
              <a:rPr lang="en-US" sz="2400" b="0" i="0" dirty="0">
                <a:solidFill>
                  <a:srgbClr val="000000"/>
                </a:solidFill>
                <a:effectLst/>
                <a:latin typeface="Times New Roman" panose="02020603050405020304" pitchFamily="18" charset="0"/>
                <a:cs typeface="Times New Roman" panose="02020603050405020304" pitchFamily="18" charset="0"/>
              </a:rPr>
              <a:t>Stand facing forward so that the face is clearly visible (push the hair away from the face, remove sunglasses, </a:t>
            </a:r>
            <a:r>
              <a:rPr lang="en-US" sz="2400" b="0" i="0" dirty="0" err="1">
                <a:solidFill>
                  <a:srgbClr val="000000"/>
                </a:solidFill>
                <a:effectLst/>
                <a:latin typeface="Times New Roman" panose="02020603050405020304" pitchFamily="18" charset="0"/>
                <a:cs typeface="Times New Roman" panose="02020603050405020304" pitchFamily="18" charset="0"/>
              </a:rPr>
              <a:t>dont</a:t>
            </a:r>
            <a:r>
              <a:rPr lang="en-US" sz="2400" b="0" i="0" dirty="0">
                <a:solidFill>
                  <a:srgbClr val="000000"/>
                </a:solidFill>
                <a:effectLst/>
                <a:latin typeface="Times New Roman" panose="02020603050405020304" pitchFamily="18" charset="0"/>
                <a:cs typeface="Times New Roman" panose="02020603050405020304" pitchFamily="18" charset="0"/>
              </a:rPr>
              <a:t> speak standing with our back to the child) </a:t>
            </a:r>
          </a:p>
          <a:p>
            <a:pPr marL="342900" indent="-342900" algn="l" rtl="0" fontAlgn="base">
              <a:buClr>
                <a:srgbClr val="002060"/>
              </a:buClr>
              <a:buFont typeface="Wingdings" panose="05000000000000000000" pitchFamily="2" charset="2"/>
              <a:buChar char="Ø"/>
            </a:pPr>
            <a:r>
              <a:rPr lang="en-US" sz="2400" b="0" i="0" dirty="0">
                <a:solidFill>
                  <a:srgbClr val="000000"/>
                </a:solidFill>
                <a:effectLst/>
                <a:latin typeface="Times New Roman" panose="02020603050405020304" pitchFamily="18" charset="0"/>
                <a:cs typeface="Times New Roman" panose="02020603050405020304" pitchFamily="18" charset="0"/>
              </a:rPr>
              <a:t>Naturally, fluently, maintaining the correct accent and intonation, in a natural way (no need to speak in CAPITAL LETTERS). </a:t>
            </a:r>
          </a:p>
          <a:p>
            <a:pPr marL="342900" indent="-342900" algn="l" rtl="0" fontAlgn="base">
              <a:buClr>
                <a:srgbClr val="002060"/>
              </a:buClr>
              <a:buFont typeface="Wingdings" panose="05000000000000000000" pitchFamily="2" charset="2"/>
              <a:buChar char="Ø"/>
            </a:pPr>
            <a:r>
              <a:rPr lang="en-US" sz="2400" b="0" i="0" dirty="0">
                <a:solidFill>
                  <a:srgbClr val="000000"/>
                </a:solidFill>
                <a:effectLst/>
                <a:latin typeface="Times New Roman" panose="02020603050405020304" pitchFamily="18" charset="0"/>
                <a:cs typeface="Times New Roman" panose="02020603050405020304" pitchFamily="18" charset="0"/>
              </a:rPr>
              <a:t>Commands should be short and specific and checked to make sure the child knows what he has to do. </a:t>
            </a:r>
          </a:p>
          <a:p>
            <a:pPr marL="342900" indent="-342900" algn="l" rtl="0" fontAlgn="base">
              <a:buClr>
                <a:srgbClr val="002060"/>
              </a:buClr>
              <a:buFont typeface="Wingdings" panose="05000000000000000000" pitchFamily="2" charset="2"/>
              <a:buChar char="Ø"/>
            </a:pPr>
            <a:r>
              <a:rPr lang="en-US" sz="2400" b="0" i="0" dirty="0">
                <a:solidFill>
                  <a:srgbClr val="000000"/>
                </a:solidFill>
                <a:effectLst/>
                <a:latin typeface="Times New Roman" panose="02020603050405020304" pitchFamily="18" charset="0"/>
                <a:cs typeface="Times New Roman" panose="02020603050405020304" pitchFamily="18" charset="0"/>
              </a:rPr>
              <a:t>We clearly define the topic of the statement, signal every change of topic ( avoid digression and "drift" from the topic). </a:t>
            </a:r>
          </a:p>
          <a:p>
            <a:pPr algn="l" rtl="0" fontAlgn="base">
              <a:buClr>
                <a:srgbClr val="002060"/>
              </a:buClr>
            </a:pPr>
            <a:endParaRPr lang="en-US" sz="2000" b="0" i="0" dirty="0">
              <a:solidFill>
                <a:srgbClr val="000000"/>
              </a:solidFill>
              <a:effectLst/>
              <a:latin typeface="Times New Roman" panose="02020603050405020304" pitchFamily="18" charset="0"/>
              <a:cs typeface="Times New Roman" panose="02020603050405020304" pitchFamily="18" charset="0"/>
            </a:endParaRPr>
          </a:p>
        </p:txBody>
      </p:sp>
      <p:pic>
        <p:nvPicPr>
          <p:cNvPr id="2" name="Obraz 1" descr="Obraz zawierający tekst, Czcionka, zrzut ekranu, logo&#10;&#10;Opis wygenerowany automatycznie">
            <a:extLst>
              <a:ext uri="{FF2B5EF4-FFF2-40B4-BE49-F238E27FC236}">
                <a16:creationId xmlns:a16="http://schemas.microsoft.com/office/drawing/2014/main" id="{C7A7DE0E-B061-7A58-04B9-6C6AC3F31E0C}"/>
              </a:ext>
            </a:extLst>
          </p:cNvPr>
          <p:cNvPicPr>
            <a:picLocks noChangeAspect="1"/>
          </p:cNvPicPr>
          <p:nvPr/>
        </p:nvPicPr>
        <p:blipFill rotWithShape="1">
          <a:blip r:embed="rId2">
            <a:extLst>
              <a:ext uri="{28A0092B-C50C-407E-A947-70E740481C1C}">
                <a14:useLocalDpi xmlns:a14="http://schemas.microsoft.com/office/drawing/2010/main" val="0"/>
              </a:ext>
            </a:extLst>
          </a:blip>
          <a:srcRect l="4025" r="2039"/>
          <a:stretch/>
        </p:blipFill>
        <p:spPr bwMode="auto">
          <a:xfrm>
            <a:off x="488803" y="6340285"/>
            <a:ext cx="3616667" cy="41553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660802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Effect transition="in" filter="fade">
                                      <p:cBhvr>
                                        <p:cTn id="7" dur="1000"/>
                                        <p:tgtEl>
                                          <p:spTgt spid="7">
                                            <p:txEl>
                                              <p:pRg st="3" end="3"/>
                                            </p:txEl>
                                          </p:spTgt>
                                        </p:tgtEl>
                                      </p:cBhvr>
                                    </p:animEffect>
                                    <p:anim calcmode="lin" valueType="num">
                                      <p:cBhvr>
                                        <p:cTn id="8"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4" end="4"/>
                                            </p:txEl>
                                          </p:spTgt>
                                        </p:tgtEl>
                                        <p:attrNameLst>
                                          <p:attrName>style.visibility</p:attrName>
                                        </p:attrNameLst>
                                      </p:cBhvr>
                                      <p:to>
                                        <p:strVal val="visible"/>
                                      </p:to>
                                    </p:set>
                                    <p:animEffect transition="in" filter="fade">
                                      <p:cBhvr>
                                        <p:cTn id="14" dur="1000"/>
                                        <p:tgtEl>
                                          <p:spTgt spid="7">
                                            <p:txEl>
                                              <p:pRg st="4" end="4"/>
                                            </p:txEl>
                                          </p:spTgt>
                                        </p:tgtEl>
                                      </p:cBhvr>
                                    </p:animEffect>
                                    <p:anim calcmode="lin" valueType="num">
                                      <p:cBhvr>
                                        <p:cTn id="15"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animEffect transition="in" filter="fade">
                                      <p:cBhvr>
                                        <p:cTn id="21" dur="1000"/>
                                        <p:tgtEl>
                                          <p:spTgt spid="7">
                                            <p:txEl>
                                              <p:pRg st="5" end="5"/>
                                            </p:txEl>
                                          </p:spTgt>
                                        </p:tgtEl>
                                      </p:cBhvr>
                                    </p:animEffect>
                                    <p:anim calcmode="lin" valueType="num">
                                      <p:cBhvr>
                                        <p:cTn id="22"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xEl>
                                              <p:pRg st="6" end="6"/>
                                            </p:txEl>
                                          </p:spTgt>
                                        </p:tgtEl>
                                        <p:attrNameLst>
                                          <p:attrName>style.visibility</p:attrName>
                                        </p:attrNameLst>
                                      </p:cBhvr>
                                      <p:to>
                                        <p:strVal val="visible"/>
                                      </p:to>
                                    </p:set>
                                    <p:animEffect transition="in" filter="fade">
                                      <p:cBhvr>
                                        <p:cTn id="28" dur="1000"/>
                                        <p:tgtEl>
                                          <p:spTgt spid="7">
                                            <p:txEl>
                                              <p:pRg st="6" end="6"/>
                                            </p:txEl>
                                          </p:spTgt>
                                        </p:tgtEl>
                                      </p:cBhvr>
                                    </p:animEffect>
                                    <p:anim calcmode="lin" valueType="num">
                                      <p:cBhvr>
                                        <p:cTn id="29"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animEffect transition="in" filter="fade">
                                      <p:cBhvr>
                                        <p:cTn id="35" dur="1000"/>
                                        <p:tgtEl>
                                          <p:spTgt spid="7">
                                            <p:txEl>
                                              <p:pRg st="7" end="7"/>
                                            </p:txEl>
                                          </p:spTgt>
                                        </p:tgtEl>
                                      </p:cBhvr>
                                    </p:animEffect>
                                    <p:anim calcmode="lin" valueType="num">
                                      <p:cBhvr>
                                        <p:cTn id="36" dur="1000" fill="hold"/>
                                        <p:tgtEl>
                                          <p:spTgt spid="7">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0533AD-01D0-4C4B-8679-836085560D10}"/>
            </a:ext>
          </a:extLst>
        </p:cNvPr>
        <p:cNvGrpSpPr/>
        <p:nvPr/>
      </p:nvGrpSpPr>
      <p:grpSpPr>
        <a:xfrm>
          <a:off x="0" y="0"/>
          <a:ext cx="0" cy="0"/>
          <a:chOff x="0" y="0"/>
          <a:chExt cx="0" cy="0"/>
        </a:xfrm>
      </p:grpSpPr>
      <p:sp>
        <p:nvSpPr>
          <p:cNvPr id="7" name="pole tekstowe 6">
            <a:extLst>
              <a:ext uri="{FF2B5EF4-FFF2-40B4-BE49-F238E27FC236}">
                <a16:creationId xmlns:a16="http://schemas.microsoft.com/office/drawing/2014/main" id="{BF888AF2-234A-A767-CF81-2B90B31AB4C4}"/>
              </a:ext>
            </a:extLst>
          </p:cNvPr>
          <p:cNvSpPr txBox="1"/>
          <p:nvPr/>
        </p:nvSpPr>
        <p:spPr>
          <a:xfrm>
            <a:off x="317931" y="1082203"/>
            <a:ext cx="9917751" cy="4693593"/>
          </a:xfrm>
          <a:prstGeom prst="rect">
            <a:avLst/>
          </a:prstGeom>
          <a:noFill/>
        </p:spPr>
        <p:txBody>
          <a:bodyPr wrap="square">
            <a:spAutoFit/>
          </a:bodyPr>
          <a:lstStyle/>
          <a:p>
            <a:pPr algn="l" rtl="0" fontAlgn="base">
              <a:buClr>
                <a:srgbClr val="002060"/>
              </a:buClr>
            </a:pPr>
            <a:endParaRPr lang="en-US" sz="2800" b="1" i="0" dirty="0">
              <a:solidFill>
                <a:srgbClr val="0070C0"/>
              </a:solidFill>
              <a:effectLst>
                <a:outerShdw blurRad="38100" dist="38100" dir="2700000" algn="tl">
                  <a:srgbClr val="000000">
                    <a:alpha val="43137"/>
                  </a:srgbClr>
                </a:outerShdw>
              </a:effectLst>
              <a:latin typeface="Bookman Old Style" panose="02050604050505020204" pitchFamily="18" charset="0"/>
              <a:cs typeface="Times New Roman" panose="02020603050405020304" pitchFamily="18" charset="0"/>
            </a:endParaRPr>
          </a:p>
          <a:p>
            <a:pPr algn="l" rtl="0" fontAlgn="base">
              <a:lnSpc>
                <a:spcPts val="1350"/>
              </a:lnSpc>
              <a:buNone/>
            </a:pPr>
            <a:r>
              <a:rPr lang="en-US" sz="3200" b="1" i="0" dirty="0">
                <a:solidFill>
                  <a:srgbClr val="0070C0"/>
                </a:solidFill>
                <a:effectLst>
                  <a:outerShdw blurRad="38100" dist="38100" dir="2700000" algn="tl">
                    <a:srgbClr val="000000">
                      <a:alpha val="43137"/>
                    </a:srgbClr>
                  </a:outerShdw>
                </a:effectLst>
                <a:latin typeface="Bookman Old Style" panose="02050604050505020204" pitchFamily="18" charset="0"/>
              </a:rPr>
              <a:t>How to hear hard of hearing students? </a:t>
            </a:r>
            <a:endParaRPr lang="pl-PL" sz="3200" b="1" i="0" dirty="0">
              <a:solidFill>
                <a:srgbClr val="0070C0"/>
              </a:solidFill>
              <a:effectLst>
                <a:outerShdw blurRad="38100" dist="38100" dir="2700000" algn="tl">
                  <a:srgbClr val="000000">
                    <a:alpha val="43137"/>
                  </a:srgbClr>
                </a:outerShdw>
              </a:effectLst>
              <a:latin typeface="Bookman Old Style" panose="02050604050505020204" pitchFamily="18" charset="0"/>
            </a:endParaRPr>
          </a:p>
          <a:p>
            <a:pPr algn="l" rtl="0" fontAlgn="base">
              <a:lnSpc>
                <a:spcPts val="1350"/>
              </a:lnSpc>
              <a:buNone/>
            </a:pPr>
            <a:endParaRPr lang="pl-PL" sz="2800" b="1" i="0" dirty="0">
              <a:solidFill>
                <a:srgbClr val="0070C0"/>
              </a:solidFill>
              <a:effectLst>
                <a:outerShdw blurRad="38100" dist="38100" dir="2700000" algn="tl">
                  <a:srgbClr val="000000">
                    <a:alpha val="43137"/>
                  </a:srgbClr>
                </a:outerShdw>
              </a:effectLst>
              <a:latin typeface="Bookman Old Style" panose="02050604050505020204" pitchFamily="18" charset="0"/>
            </a:endParaRPr>
          </a:p>
          <a:p>
            <a:pPr algn="l" rtl="0" fontAlgn="base">
              <a:lnSpc>
                <a:spcPts val="1350"/>
              </a:lnSpc>
              <a:buNone/>
            </a:pPr>
            <a:endParaRPr lang="en-US" b="0" i="0" dirty="0">
              <a:solidFill>
                <a:srgbClr val="000000"/>
              </a:solidFill>
              <a:effectLst/>
              <a:latin typeface="Segoe UI" panose="020B0502040204020203" pitchFamily="34" charset="0"/>
            </a:endParaRPr>
          </a:p>
          <a:p>
            <a:pPr marL="342900" indent="-342900" algn="l" rtl="0" fontAlgn="base">
              <a:buClr>
                <a:srgbClr val="002060"/>
              </a:buClr>
              <a:buFont typeface="Wingdings" panose="05000000000000000000" pitchFamily="2" charset="2"/>
              <a:buChar char="Ø"/>
            </a:pPr>
            <a:r>
              <a:rPr lang="en-US" sz="2400" b="0" i="0" dirty="0">
                <a:solidFill>
                  <a:srgbClr val="000000"/>
                </a:solidFill>
                <a:effectLst/>
                <a:latin typeface="Times New Roman" panose="02020603050405020304" pitchFamily="18" charset="0"/>
                <a:cs typeface="Times New Roman" panose="02020603050405020304" pitchFamily="18" charset="0"/>
              </a:rPr>
              <a:t>Carefully and focused, not being discouraged by the fact that not everything is understandable to us. </a:t>
            </a:r>
          </a:p>
          <a:p>
            <a:pPr marL="342900" indent="-342900" algn="l" rtl="0" fontAlgn="base">
              <a:buClr>
                <a:srgbClr val="002060"/>
              </a:buClr>
              <a:buFont typeface="Wingdings" panose="05000000000000000000" pitchFamily="2" charset="2"/>
              <a:buChar char="Ø"/>
            </a:pPr>
            <a:r>
              <a:rPr lang="en-US" sz="2400" b="0" i="0" dirty="0">
                <a:solidFill>
                  <a:srgbClr val="000000"/>
                </a:solidFill>
                <a:effectLst/>
                <a:latin typeface="Times New Roman" panose="02020603050405020304" pitchFamily="18" charset="0"/>
                <a:cs typeface="Times New Roman" panose="02020603050405020304" pitchFamily="18" charset="0"/>
              </a:rPr>
              <a:t>Request for repeat the incomprehensible part of the statement. We can use additional picture or an illustration. </a:t>
            </a:r>
          </a:p>
          <a:p>
            <a:pPr marL="342900" indent="-342900" algn="l" rtl="0" fontAlgn="base">
              <a:buClr>
                <a:srgbClr val="002060"/>
              </a:buClr>
              <a:buFont typeface="Wingdings" panose="05000000000000000000" pitchFamily="2" charset="2"/>
              <a:buChar char="Ø"/>
            </a:pPr>
            <a:r>
              <a:rPr lang="en-US" sz="2400" b="0" i="0" dirty="0">
                <a:solidFill>
                  <a:srgbClr val="000000"/>
                </a:solidFill>
                <a:effectLst/>
                <a:latin typeface="Times New Roman" panose="02020603050405020304" pitchFamily="18" charset="0"/>
                <a:cs typeface="Times New Roman" panose="02020603050405020304" pitchFamily="18" charset="0"/>
              </a:rPr>
              <a:t>If a child wears a hearing aid, take care of its hygiene (regular </a:t>
            </a:r>
            <a:r>
              <a:rPr lang="en-US" sz="2400" b="0" i="0" dirty="0" err="1">
                <a:solidFill>
                  <a:srgbClr val="000000"/>
                </a:solidFill>
                <a:effectLst/>
                <a:latin typeface="Times New Roman" panose="02020603050405020304" pitchFamily="18" charset="0"/>
                <a:cs typeface="Times New Roman" panose="02020603050405020304" pitchFamily="18" charset="0"/>
              </a:rPr>
              <a:t>cleaninginserts</a:t>
            </a:r>
            <a:r>
              <a:rPr lang="en-US" sz="2400" b="0" i="0" dirty="0">
                <a:solidFill>
                  <a:srgbClr val="000000"/>
                </a:solidFill>
                <a:effectLst/>
                <a:latin typeface="Times New Roman" panose="02020603050405020304" pitchFamily="18" charset="0"/>
                <a:cs typeface="Times New Roman" panose="02020603050405020304" pitchFamily="18" charset="0"/>
              </a:rPr>
              <a:t>) and charged batteries (you can ask parents for equip the child with a spare set of batteries to school to avoid a situation in which the child cannot fully benefit from the lessons due to ineffective hearing aid. </a:t>
            </a:r>
          </a:p>
          <a:p>
            <a:pPr marL="342900" indent="-342900" algn="l" rtl="0" fontAlgn="base">
              <a:buClr>
                <a:srgbClr val="002060"/>
              </a:buClr>
              <a:buFont typeface="Wingdings" panose="05000000000000000000" pitchFamily="2" charset="2"/>
              <a:buChar char="Ø"/>
            </a:pPr>
            <a:r>
              <a:rPr lang="en-US" sz="2400" b="0" i="0" dirty="0">
                <a:solidFill>
                  <a:srgbClr val="000000"/>
                </a:solidFill>
                <a:effectLst/>
                <a:latin typeface="Times New Roman" panose="02020603050405020304" pitchFamily="18" charset="0"/>
                <a:cs typeface="Times New Roman" panose="02020603050405020304" pitchFamily="18" charset="0"/>
              </a:rPr>
              <a:t>Other procedures are the same like with students with APD. </a:t>
            </a:r>
          </a:p>
          <a:p>
            <a:pPr algn="l" rtl="0" fontAlgn="base"/>
            <a:r>
              <a:rPr lang="en-US" sz="2000" b="0" i="0" dirty="0">
                <a:solidFill>
                  <a:srgbClr val="000000"/>
                </a:solidFill>
                <a:effectLst/>
                <a:latin typeface="Times New Roman" panose="02020603050405020304" pitchFamily="18" charset="0"/>
                <a:cs typeface="Times New Roman" panose="02020603050405020304" pitchFamily="18" charset="0"/>
              </a:rPr>
              <a:t>  </a:t>
            </a:r>
          </a:p>
        </p:txBody>
      </p:sp>
      <p:pic>
        <p:nvPicPr>
          <p:cNvPr id="2" name="Obraz 1" descr="Obraz zawierający tekst, Czcionka, zrzut ekranu, logo&#10;&#10;Opis wygenerowany automatycznie">
            <a:extLst>
              <a:ext uri="{FF2B5EF4-FFF2-40B4-BE49-F238E27FC236}">
                <a16:creationId xmlns:a16="http://schemas.microsoft.com/office/drawing/2014/main" id="{DD042069-134A-2CAA-9AFF-179068E65990}"/>
              </a:ext>
            </a:extLst>
          </p:cNvPr>
          <p:cNvPicPr>
            <a:picLocks noChangeAspect="1"/>
          </p:cNvPicPr>
          <p:nvPr/>
        </p:nvPicPr>
        <p:blipFill rotWithShape="1">
          <a:blip r:embed="rId2">
            <a:extLst>
              <a:ext uri="{28A0092B-C50C-407E-A947-70E740481C1C}">
                <a14:useLocalDpi xmlns:a14="http://schemas.microsoft.com/office/drawing/2010/main" val="0"/>
              </a:ext>
            </a:extLst>
          </a:blip>
          <a:srcRect l="4025" r="2039"/>
          <a:stretch/>
        </p:blipFill>
        <p:spPr bwMode="auto">
          <a:xfrm>
            <a:off x="488803" y="6340285"/>
            <a:ext cx="3616667" cy="41553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26254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animEffect transition="in" filter="fade">
                                      <p:cBhvr>
                                        <p:cTn id="7" dur="1000"/>
                                        <p:tgtEl>
                                          <p:spTgt spid="7">
                                            <p:txEl>
                                              <p:pRg st="4" end="4"/>
                                            </p:txEl>
                                          </p:spTgt>
                                        </p:tgtEl>
                                      </p:cBhvr>
                                    </p:animEffect>
                                    <p:anim calcmode="lin" valueType="num">
                                      <p:cBhvr>
                                        <p:cTn id="8"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5" end="5"/>
                                            </p:txEl>
                                          </p:spTgt>
                                        </p:tgtEl>
                                        <p:attrNameLst>
                                          <p:attrName>style.visibility</p:attrName>
                                        </p:attrNameLst>
                                      </p:cBhvr>
                                      <p:to>
                                        <p:strVal val="visible"/>
                                      </p:to>
                                    </p:set>
                                    <p:animEffect transition="in" filter="fade">
                                      <p:cBhvr>
                                        <p:cTn id="14" dur="1000"/>
                                        <p:tgtEl>
                                          <p:spTgt spid="7">
                                            <p:txEl>
                                              <p:pRg st="5" end="5"/>
                                            </p:txEl>
                                          </p:spTgt>
                                        </p:tgtEl>
                                      </p:cBhvr>
                                    </p:animEffect>
                                    <p:anim calcmode="lin" valueType="num">
                                      <p:cBhvr>
                                        <p:cTn id="15"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animEffect transition="in" filter="fade">
                                      <p:cBhvr>
                                        <p:cTn id="21" dur="1000"/>
                                        <p:tgtEl>
                                          <p:spTgt spid="7">
                                            <p:txEl>
                                              <p:pRg st="6" end="6"/>
                                            </p:txEl>
                                          </p:spTgt>
                                        </p:tgtEl>
                                      </p:cBhvr>
                                    </p:animEffect>
                                    <p:anim calcmode="lin" valueType="num">
                                      <p:cBhvr>
                                        <p:cTn id="22"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xEl>
                                              <p:pRg st="7" end="7"/>
                                            </p:txEl>
                                          </p:spTgt>
                                        </p:tgtEl>
                                        <p:attrNameLst>
                                          <p:attrName>style.visibility</p:attrName>
                                        </p:attrNameLst>
                                      </p:cBhvr>
                                      <p:to>
                                        <p:strVal val="visible"/>
                                      </p:to>
                                    </p:set>
                                    <p:animEffect transition="in" filter="fade">
                                      <p:cBhvr>
                                        <p:cTn id="28" dur="1000"/>
                                        <p:tgtEl>
                                          <p:spTgt spid="7">
                                            <p:txEl>
                                              <p:pRg st="7" end="7"/>
                                            </p:txEl>
                                          </p:spTgt>
                                        </p:tgtEl>
                                      </p:cBhvr>
                                    </p:animEffect>
                                    <p:anim calcmode="lin" valueType="num">
                                      <p:cBhvr>
                                        <p:cTn id="29" dur="1000" fill="hold"/>
                                        <p:tgtEl>
                                          <p:spTgt spid="7">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e tekstowe 5">
            <a:extLst>
              <a:ext uri="{FF2B5EF4-FFF2-40B4-BE49-F238E27FC236}">
                <a16:creationId xmlns:a16="http://schemas.microsoft.com/office/drawing/2014/main" id="{047EFDAD-4C64-F921-5A63-498FC5D0C807}"/>
              </a:ext>
            </a:extLst>
          </p:cNvPr>
          <p:cNvSpPr txBox="1"/>
          <p:nvPr/>
        </p:nvSpPr>
        <p:spPr>
          <a:xfrm>
            <a:off x="419877" y="628233"/>
            <a:ext cx="9657185" cy="5293757"/>
          </a:xfrm>
          <a:prstGeom prst="rect">
            <a:avLst/>
          </a:prstGeom>
          <a:noFill/>
        </p:spPr>
        <p:txBody>
          <a:bodyPr wrap="square">
            <a:spAutoFit/>
          </a:bodyPr>
          <a:lstStyle/>
          <a:p>
            <a:r>
              <a:rPr lang="en-US" sz="4000" b="1" dirty="0">
                <a:solidFill>
                  <a:srgbClr val="0070C0"/>
                </a:solidFill>
                <a:effectLst>
                  <a:outerShdw blurRad="38100" dist="38100" dir="2700000" algn="tl">
                    <a:srgbClr val="000000">
                      <a:alpha val="43137"/>
                    </a:srgbClr>
                  </a:outerShdw>
                </a:effectLst>
                <a:latin typeface="Bookman Old Style" panose="02050604050505020204" pitchFamily="18" charset="0"/>
              </a:rPr>
              <a:t>How to organize work in the classroom? </a:t>
            </a:r>
          </a:p>
          <a:p>
            <a:endParaRPr lang="en-US" dirty="0"/>
          </a:p>
          <a:p>
            <a:pPr marL="457200" indent="-457200">
              <a:buClr>
                <a:srgbClr val="002060"/>
              </a:buClr>
              <a:buFont typeface="+mj-lt"/>
              <a:buAutoNum type="arabicPeriod"/>
            </a:pPr>
            <a:r>
              <a:rPr lang="en-US" sz="2400" dirty="0">
                <a:latin typeface="Times New Roman" panose="02020603050405020304" pitchFamily="18" charset="0"/>
                <a:cs typeface="Times New Roman" panose="02020603050405020304" pitchFamily="18" charset="0"/>
              </a:rPr>
              <a:t>It is best to seat the child in the first desk, facing the teacher, but do not isolate him from the class. </a:t>
            </a:r>
          </a:p>
          <a:p>
            <a:pPr marL="457200" indent="-457200">
              <a:buClr>
                <a:srgbClr val="002060"/>
              </a:buClr>
              <a:buFont typeface="+mj-lt"/>
              <a:buAutoNum type="arabicPeriod"/>
            </a:pPr>
            <a:r>
              <a:rPr lang="en-US" sz="2400" dirty="0">
                <a:latin typeface="Times New Roman" panose="02020603050405020304" pitchFamily="18" charset="0"/>
                <a:cs typeface="Times New Roman" panose="02020603050405020304" pitchFamily="18" charset="0"/>
              </a:rPr>
              <a:t>We try to limit writing by ear (dictations are best in the form of text with gaps). </a:t>
            </a:r>
          </a:p>
          <a:p>
            <a:pPr marL="457200" indent="-457200">
              <a:buClr>
                <a:srgbClr val="002060"/>
              </a:buClr>
              <a:buFont typeface="+mj-lt"/>
              <a:buAutoNum type="arabicPeriod"/>
            </a:pPr>
            <a:r>
              <a:rPr lang="en-US" sz="2400" dirty="0">
                <a:latin typeface="Times New Roman" panose="02020603050405020304" pitchFamily="18" charset="0"/>
                <a:cs typeface="Times New Roman" panose="02020603050405020304" pitchFamily="18" charset="0"/>
              </a:rPr>
              <a:t>If a child uses the FM system: wear the microphone around the neck, do not place it on the desk (the noise and rustle of sheets of paper absorbed from the desk is very disturbing) </a:t>
            </a:r>
          </a:p>
          <a:p>
            <a:pPr marL="457200" indent="-457200">
              <a:buClr>
                <a:srgbClr val="002060"/>
              </a:buClr>
              <a:buFont typeface="+mj-lt"/>
              <a:buAutoNum type="arabicPeriod"/>
            </a:pPr>
            <a:r>
              <a:rPr lang="en-US" sz="2400" dirty="0">
                <a:latin typeface="Times New Roman" panose="02020603050405020304" pitchFamily="18" charset="0"/>
                <a:cs typeface="Times New Roman" panose="02020603050405020304" pitchFamily="18" charset="0"/>
              </a:rPr>
              <a:t>When explaining mathematical, biological and geographical concepts, use graphic material (drawings, photos, models). </a:t>
            </a:r>
          </a:p>
          <a:p>
            <a:pPr marL="457200" indent="-457200">
              <a:buClr>
                <a:srgbClr val="002060"/>
              </a:buClr>
              <a:buFont typeface="+mj-lt"/>
              <a:buAutoNum type="arabicPeriod"/>
            </a:pPr>
            <a:r>
              <a:rPr lang="en-US" sz="2400" dirty="0">
                <a:latin typeface="Times New Roman" panose="02020603050405020304" pitchFamily="18" charset="0"/>
                <a:cs typeface="Times New Roman" panose="02020603050405020304" pitchFamily="18" charset="0"/>
              </a:rPr>
              <a:t>We discuss and explain abstract concepts with examples. </a:t>
            </a:r>
            <a:endParaRPr lang="pl-PL" sz="2400" dirty="0">
              <a:latin typeface="Times New Roman" panose="02020603050405020304" pitchFamily="18" charset="0"/>
              <a:cs typeface="Times New Roman" panose="02020603050405020304" pitchFamily="18" charset="0"/>
            </a:endParaRPr>
          </a:p>
        </p:txBody>
      </p:sp>
      <p:pic>
        <p:nvPicPr>
          <p:cNvPr id="2" name="Obraz 1" descr="Obraz zawierający tekst, Czcionka, zrzut ekranu, logo&#10;&#10;Opis wygenerowany automatycznie">
            <a:extLst>
              <a:ext uri="{FF2B5EF4-FFF2-40B4-BE49-F238E27FC236}">
                <a16:creationId xmlns:a16="http://schemas.microsoft.com/office/drawing/2014/main" id="{8650AE91-A0EF-3FB2-C9CA-D41B5B370E7B}"/>
              </a:ext>
            </a:extLst>
          </p:cNvPr>
          <p:cNvPicPr>
            <a:picLocks noChangeAspect="1"/>
          </p:cNvPicPr>
          <p:nvPr/>
        </p:nvPicPr>
        <p:blipFill rotWithShape="1">
          <a:blip r:embed="rId2">
            <a:extLst>
              <a:ext uri="{28A0092B-C50C-407E-A947-70E740481C1C}">
                <a14:useLocalDpi xmlns:a14="http://schemas.microsoft.com/office/drawing/2010/main" val="0"/>
              </a:ext>
            </a:extLst>
          </a:blip>
          <a:srcRect l="4025" r="2039"/>
          <a:stretch/>
        </p:blipFill>
        <p:spPr bwMode="auto">
          <a:xfrm>
            <a:off x="488803" y="6340285"/>
            <a:ext cx="3616667" cy="41553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275683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1000"/>
                                        <p:tgtEl>
                                          <p:spTgt spid="6">
                                            <p:txEl>
                                              <p:pRg st="2" end="2"/>
                                            </p:txEl>
                                          </p:spTgt>
                                        </p:tgtEl>
                                      </p:cBhvr>
                                    </p:animEffect>
                                    <p:anim calcmode="lin" valueType="num">
                                      <p:cBhvr>
                                        <p:cTn id="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3" end="3"/>
                                            </p:txEl>
                                          </p:spTgt>
                                        </p:tgtEl>
                                        <p:attrNameLst>
                                          <p:attrName>style.visibility</p:attrName>
                                        </p:attrNameLst>
                                      </p:cBhvr>
                                      <p:to>
                                        <p:strVal val="visible"/>
                                      </p:to>
                                    </p:set>
                                    <p:animEffect transition="in" filter="fade">
                                      <p:cBhvr>
                                        <p:cTn id="14" dur="1000"/>
                                        <p:tgtEl>
                                          <p:spTgt spid="6">
                                            <p:txEl>
                                              <p:pRg st="3" end="3"/>
                                            </p:txEl>
                                          </p:spTgt>
                                        </p:tgtEl>
                                      </p:cBhvr>
                                    </p:animEffect>
                                    <p:anim calcmode="lin" valueType="num">
                                      <p:cBhvr>
                                        <p:cTn id="15"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1000"/>
                                        <p:tgtEl>
                                          <p:spTgt spid="6">
                                            <p:txEl>
                                              <p:pRg st="4" end="4"/>
                                            </p:txEl>
                                          </p:spTgt>
                                        </p:tgtEl>
                                      </p:cBhvr>
                                    </p:animEffect>
                                    <p:anim calcmode="lin" valueType="num">
                                      <p:cBhvr>
                                        <p:cTn id="22"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5" end="5"/>
                                            </p:txEl>
                                          </p:spTgt>
                                        </p:tgtEl>
                                        <p:attrNameLst>
                                          <p:attrName>style.visibility</p:attrName>
                                        </p:attrNameLst>
                                      </p:cBhvr>
                                      <p:to>
                                        <p:strVal val="visible"/>
                                      </p:to>
                                    </p:set>
                                    <p:animEffect transition="in" filter="fade">
                                      <p:cBhvr>
                                        <p:cTn id="28" dur="1000"/>
                                        <p:tgtEl>
                                          <p:spTgt spid="6">
                                            <p:txEl>
                                              <p:pRg st="5" end="5"/>
                                            </p:txEl>
                                          </p:spTgt>
                                        </p:tgtEl>
                                      </p:cBhvr>
                                    </p:animEffect>
                                    <p:anim calcmode="lin" valueType="num">
                                      <p:cBhvr>
                                        <p:cTn id="29"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animEffect transition="in" filter="fade">
                                      <p:cBhvr>
                                        <p:cTn id="35" dur="1000"/>
                                        <p:tgtEl>
                                          <p:spTgt spid="6">
                                            <p:txEl>
                                              <p:pRg st="6" end="6"/>
                                            </p:txEl>
                                          </p:spTgt>
                                        </p:tgtEl>
                                      </p:cBhvr>
                                    </p:animEffect>
                                    <p:anim calcmode="lin" valueType="num">
                                      <p:cBhvr>
                                        <p:cTn id="36"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02C41CF-1EDF-3F0C-039C-5667A9218CC2}"/>
            </a:ext>
          </a:extLst>
        </p:cNvPr>
        <p:cNvGrpSpPr/>
        <p:nvPr/>
      </p:nvGrpSpPr>
      <p:grpSpPr>
        <a:xfrm>
          <a:off x="0" y="0"/>
          <a:ext cx="0" cy="0"/>
          <a:chOff x="0" y="0"/>
          <a:chExt cx="0" cy="0"/>
        </a:xfrm>
      </p:grpSpPr>
      <p:pic>
        <p:nvPicPr>
          <p:cNvPr id="7" name="Obraz 6" descr="Obraz zawierający tekst, Czcionka, zrzut ekranu, logo&#10;&#10;Opis wygenerowany automatycznie">
            <a:extLst>
              <a:ext uri="{FF2B5EF4-FFF2-40B4-BE49-F238E27FC236}">
                <a16:creationId xmlns:a16="http://schemas.microsoft.com/office/drawing/2014/main" id="{D3DF1687-6875-097D-67AF-8A22E7BAC684}"/>
              </a:ext>
            </a:extLst>
          </p:cNvPr>
          <p:cNvPicPr>
            <a:picLocks noChangeAspect="1"/>
          </p:cNvPicPr>
          <p:nvPr/>
        </p:nvPicPr>
        <p:blipFill rotWithShape="1">
          <a:blip r:embed="rId2">
            <a:extLst>
              <a:ext uri="{28A0092B-C50C-407E-A947-70E740481C1C}">
                <a14:useLocalDpi xmlns:a14="http://schemas.microsoft.com/office/drawing/2010/main" val="0"/>
              </a:ext>
            </a:extLst>
          </a:blip>
          <a:srcRect l="4025" r="2039"/>
          <a:stretch/>
        </p:blipFill>
        <p:spPr bwMode="auto">
          <a:xfrm>
            <a:off x="1076631" y="189413"/>
            <a:ext cx="8019436" cy="921385"/>
          </a:xfrm>
          <a:prstGeom prst="rect">
            <a:avLst/>
          </a:prstGeom>
          <a:ln>
            <a:noFill/>
          </a:ln>
          <a:extLst>
            <a:ext uri="{53640926-AAD7-44D8-BBD7-CCE9431645EC}">
              <a14:shadowObscured xmlns:a14="http://schemas.microsoft.com/office/drawing/2010/main"/>
            </a:ext>
          </a:extLst>
        </p:spPr>
      </p:pic>
      <p:pic>
        <p:nvPicPr>
          <p:cNvPr id="9" name="Obraz 8" descr="TMP1">
            <a:extLst>
              <a:ext uri="{FF2B5EF4-FFF2-40B4-BE49-F238E27FC236}">
                <a16:creationId xmlns:a16="http://schemas.microsoft.com/office/drawing/2014/main" id="{C49F3C33-888C-A8AE-B11A-AB0DC14ECE8B}"/>
              </a:ext>
            </a:extLst>
          </p:cNvPr>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8163" y="4361882"/>
            <a:ext cx="1656935" cy="2211533"/>
          </a:xfrm>
          <a:prstGeom prst="rect">
            <a:avLst/>
          </a:prstGeom>
          <a:noFill/>
        </p:spPr>
      </p:pic>
      <p:sp>
        <p:nvSpPr>
          <p:cNvPr id="3" name="Tytuł 1">
            <a:extLst>
              <a:ext uri="{FF2B5EF4-FFF2-40B4-BE49-F238E27FC236}">
                <a16:creationId xmlns:a16="http://schemas.microsoft.com/office/drawing/2014/main" id="{5B142683-178E-4A00-7146-462BD198F702}"/>
              </a:ext>
            </a:extLst>
          </p:cNvPr>
          <p:cNvSpPr txBox="1">
            <a:spLocks/>
          </p:cNvSpPr>
          <p:nvPr/>
        </p:nvSpPr>
        <p:spPr>
          <a:xfrm>
            <a:off x="545624" y="3931298"/>
            <a:ext cx="9604802" cy="1320800"/>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br>
              <a:rPr lang="pl-PL" sz="4400" b="1" dirty="0">
                <a:solidFill>
                  <a:srgbClr val="002060"/>
                </a:solidFill>
                <a:effectLst>
                  <a:outerShdw blurRad="38100" dist="38100" dir="2700000" algn="tl">
                    <a:srgbClr val="000000">
                      <a:alpha val="43137"/>
                    </a:srgbClr>
                  </a:outerShdw>
                </a:effectLst>
                <a:latin typeface="Bookman Old Style" panose="02050604050505020204" pitchFamily="18" charset="0"/>
                <a:cs typeface="Times New Roman" panose="02020603050405020304" pitchFamily="18" charset="0"/>
              </a:rPr>
            </a:br>
            <a:br>
              <a:rPr lang="pl-PL" sz="44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pl-PL" sz="44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p:txBody>
      </p:sp>
      <p:sp>
        <p:nvSpPr>
          <p:cNvPr id="6" name="pole tekstowe 5">
            <a:extLst>
              <a:ext uri="{FF2B5EF4-FFF2-40B4-BE49-F238E27FC236}">
                <a16:creationId xmlns:a16="http://schemas.microsoft.com/office/drawing/2014/main" id="{EF17A042-38A2-1E73-B3E2-6133F6B36583}"/>
              </a:ext>
            </a:extLst>
          </p:cNvPr>
          <p:cNvSpPr txBox="1"/>
          <p:nvPr/>
        </p:nvSpPr>
        <p:spPr>
          <a:xfrm>
            <a:off x="-223935" y="2468040"/>
            <a:ext cx="11952514" cy="2123658"/>
          </a:xfrm>
          <a:prstGeom prst="rect">
            <a:avLst/>
          </a:prstGeom>
          <a:noFill/>
        </p:spPr>
        <p:txBody>
          <a:bodyPr wrap="square">
            <a:spAutoFit/>
          </a:bodyPr>
          <a:lstStyle/>
          <a:p>
            <a:pPr algn="ctr" rtl="0" fontAlgn="base">
              <a:buNone/>
            </a:pPr>
            <a:r>
              <a:rPr lang="en-US" sz="6600" b="1" i="0" dirty="0">
                <a:solidFill>
                  <a:srgbClr val="002060"/>
                </a:solidFill>
                <a:effectLst>
                  <a:outerShdw blurRad="38100" dist="38100" dir="2700000" algn="tl">
                    <a:srgbClr val="000000">
                      <a:alpha val="43137"/>
                    </a:srgbClr>
                  </a:outerShdw>
                </a:effectLst>
                <a:latin typeface="Bookman Old Style" panose="02050604050505020204" pitchFamily="18" charset="0"/>
              </a:rPr>
              <a:t>SENSORY PROCESSING DISORDER </a:t>
            </a:r>
            <a:endParaRPr lang="pl-PL" sz="6600" b="1" i="0" dirty="0">
              <a:solidFill>
                <a:srgbClr val="002060"/>
              </a:solidFill>
              <a:effectLst>
                <a:outerShdw blurRad="38100" dist="38100" dir="2700000" algn="tl">
                  <a:srgbClr val="000000">
                    <a:alpha val="43137"/>
                  </a:srgbClr>
                </a:outerShdw>
              </a:effectLst>
              <a:latin typeface="Bookman Old Style" panose="02050604050505020204" pitchFamily="18" charset="0"/>
            </a:endParaRPr>
          </a:p>
        </p:txBody>
      </p:sp>
    </p:spTree>
    <p:extLst>
      <p:ext uri="{BB962C8B-B14F-4D97-AF65-F5344CB8AC3E}">
        <p14:creationId xmlns:p14="http://schemas.microsoft.com/office/powerpoint/2010/main" val="7094090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e tekstowe 5">
            <a:extLst>
              <a:ext uri="{FF2B5EF4-FFF2-40B4-BE49-F238E27FC236}">
                <a16:creationId xmlns:a16="http://schemas.microsoft.com/office/drawing/2014/main" id="{6664293F-B8F7-30ED-B03F-C1394EAA61BC}"/>
              </a:ext>
            </a:extLst>
          </p:cNvPr>
          <p:cNvSpPr txBox="1"/>
          <p:nvPr/>
        </p:nvSpPr>
        <p:spPr>
          <a:xfrm>
            <a:off x="466531" y="395865"/>
            <a:ext cx="9526555" cy="4888518"/>
          </a:xfrm>
          <a:prstGeom prst="rect">
            <a:avLst/>
          </a:prstGeom>
          <a:noFill/>
        </p:spPr>
        <p:txBody>
          <a:bodyPr wrap="square">
            <a:spAutoFit/>
          </a:bodyPr>
          <a:lstStyle/>
          <a:p>
            <a:pPr algn="l" rtl="0" fontAlgn="base">
              <a:buNone/>
            </a:pPr>
            <a:r>
              <a:rPr lang="en-US" sz="4400" b="1" i="0" dirty="0">
                <a:solidFill>
                  <a:srgbClr val="002060"/>
                </a:solidFill>
                <a:effectLst>
                  <a:outerShdw blurRad="38100" dist="38100" dir="2700000" algn="tl">
                    <a:srgbClr val="000000">
                      <a:alpha val="43137"/>
                    </a:srgbClr>
                  </a:outerShdw>
                </a:effectLst>
                <a:latin typeface="Bookman Old Style" panose="02050604050505020204" pitchFamily="18" charset="0"/>
              </a:rPr>
              <a:t>SENSORY PROCESSING DISORDER </a:t>
            </a:r>
            <a:endParaRPr lang="pl-PL" sz="4400" b="1" i="0" dirty="0">
              <a:solidFill>
                <a:srgbClr val="002060"/>
              </a:solidFill>
              <a:effectLst>
                <a:outerShdw blurRad="38100" dist="38100" dir="2700000" algn="tl">
                  <a:srgbClr val="000000">
                    <a:alpha val="43137"/>
                  </a:srgbClr>
                </a:outerShdw>
              </a:effectLst>
              <a:latin typeface="Bookman Old Style" panose="02050604050505020204" pitchFamily="18" charset="0"/>
            </a:endParaRPr>
          </a:p>
          <a:p>
            <a:pPr algn="l" rtl="0" fontAlgn="base">
              <a:buNone/>
            </a:pPr>
            <a:endParaRPr lang="en-US" sz="4400" b="1" i="0" dirty="0">
              <a:solidFill>
                <a:srgbClr val="002060"/>
              </a:solidFill>
              <a:effectLst>
                <a:outerShdw blurRad="38100" dist="38100" dir="2700000" algn="tl">
                  <a:srgbClr val="000000">
                    <a:alpha val="43137"/>
                  </a:srgbClr>
                </a:outerShdw>
              </a:effectLst>
              <a:latin typeface="Bookman Old Style" panose="02050604050505020204" pitchFamily="18" charset="0"/>
            </a:endParaRPr>
          </a:p>
          <a:p>
            <a:pPr algn="l" rtl="0" fontAlgn="base">
              <a:lnSpc>
                <a:spcPts val="1350"/>
              </a:lnSpc>
              <a:buNone/>
            </a:pPr>
            <a:r>
              <a:rPr lang="en-US" sz="1800" b="0" i="0" dirty="0">
                <a:solidFill>
                  <a:srgbClr val="000000"/>
                </a:solidFill>
                <a:effectLst/>
                <a:latin typeface="Calibri Light" panose="020F0302020204030204" pitchFamily="34" charset="0"/>
              </a:rPr>
              <a:t> </a:t>
            </a:r>
            <a:endParaRPr lang="en-US" b="0" i="0" dirty="0">
              <a:solidFill>
                <a:srgbClr val="000000"/>
              </a:solidFill>
              <a:effectLst/>
              <a:latin typeface="Segoe UI" panose="020B0502040204020203" pitchFamily="34" charset="0"/>
            </a:endParaRPr>
          </a:p>
          <a:p>
            <a:pPr algn="l" rtl="0" fontAlgn="base">
              <a:buNone/>
            </a:pPr>
            <a:r>
              <a:rPr lang="en-US" sz="2400" b="0" i="0" dirty="0">
                <a:solidFill>
                  <a:srgbClr val="000000"/>
                </a:solidFill>
                <a:effectLst/>
                <a:latin typeface="Times New Roman" panose="02020603050405020304" pitchFamily="18" charset="0"/>
                <a:cs typeface="Times New Roman" panose="02020603050405020304" pitchFamily="18" charset="0"/>
              </a:rPr>
              <a:t>The Sensory Integration Theory is based on the neuroplasticity of the brain. </a:t>
            </a:r>
            <a:br>
              <a:rPr lang="pl-PL" sz="2400" b="0" i="0" dirty="0">
                <a:solidFill>
                  <a:srgbClr val="000000"/>
                </a:solidFill>
                <a:effectLst/>
                <a:latin typeface="Times New Roman" panose="02020603050405020304" pitchFamily="18" charset="0"/>
                <a:cs typeface="Times New Roman" panose="02020603050405020304" pitchFamily="18" charset="0"/>
              </a:rPr>
            </a:br>
            <a:r>
              <a:rPr lang="en-US" sz="2400" b="0" i="0" dirty="0">
                <a:solidFill>
                  <a:srgbClr val="000000"/>
                </a:solidFill>
                <a:effectLst/>
                <a:latin typeface="Times New Roman" panose="02020603050405020304" pitchFamily="18" charset="0"/>
                <a:cs typeface="Times New Roman" panose="02020603050405020304" pitchFamily="18" charset="0"/>
              </a:rPr>
              <a:t>The nervous tissue that makes up the brain has the ability to create new connections, change, self-repair and learn. To put it simply, thanks to neuroplasticity, with appropriate stimulation of the nervous system, we are able to develop new, adequate to the situation, adaptive reactions, i.e. teach the brain to properly manage the stimuli that reach our body and respond appropriately to these stimuli. </a:t>
            </a:r>
          </a:p>
        </p:txBody>
      </p:sp>
      <p:pic>
        <p:nvPicPr>
          <p:cNvPr id="2" name="Obraz 1" descr="Obraz zawierający tekst, Czcionka, zrzut ekranu, logo&#10;&#10;Opis wygenerowany automatycznie">
            <a:extLst>
              <a:ext uri="{FF2B5EF4-FFF2-40B4-BE49-F238E27FC236}">
                <a16:creationId xmlns:a16="http://schemas.microsoft.com/office/drawing/2014/main" id="{D188FD10-41AE-E749-B89C-39A9E9F0AB17}"/>
              </a:ext>
            </a:extLst>
          </p:cNvPr>
          <p:cNvPicPr>
            <a:picLocks noChangeAspect="1"/>
          </p:cNvPicPr>
          <p:nvPr/>
        </p:nvPicPr>
        <p:blipFill rotWithShape="1">
          <a:blip r:embed="rId2">
            <a:extLst>
              <a:ext uri="{28A0092B-C50C-407E-A947-70E740481C1C}">
                <a14:useLocalDpi xmlns:a14="http://schemas.microsoft.com/office/drawing/2010/main" val="0"/>
              </a:ext>
            </a:extLst>
          </a:blip>
          <a:srcRect l="4025" r="2039"/>
          <a:stretch/>
        </p:blipFill>
        <p:spPr bwMode="auto">
          <a:xfrm>
            <a:off x="488803" y="6340285"/>
            <a:ext cx="3616667" cy="41553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57096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fade">
                                      <p:cBhvr>
                                        <p:cTn id="7" dur="1000"/>
                                        <p:tgtEl>
                                          <p:spTgt spid="6">
                                            <p:txEl>
                                              <p:pRg st="3" end="3"/>
                                            </p:txEl>
                                          </p:spTgt>
                                        </p:tgtEl>
                                      </p:cBhvr>
                                    </p:animEffect>
                                    <p:anim calcmode="lin" valueType="num">
                                      <p:cBhvr>
                                        <p:cTn id="8"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91FF19-1883-7FB4-3BB1-2CBF4C80DD07}"/>
            </a:ext>
          </a:extLst>
        </p:cNvPr>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D708B4E2-F372-6CCF-D00D-1C7B57C311A7}"/>
              </a:ext>
            </a:extLst>
          </p:cNvPr>
          <p:cNvSpPr>
            <a:spLocks noGrp="1"/>
          </p:cNvSpPr>
          <p:nvPr>
            <p:ph idx="1"/>
          </p:nvPr>
        </p:nvSpPr>
        <p:spPr>
          <a:xfrm>
            <a:off x="276364" y="722604"/>
            <a:ext cx="10785987" cy="5412792"/>
          </a:xfrm>
        </p:spPr>
        <p:txBody>
          <a:bodyPr>
            <a:noAutofit/>
          </a:bodyPr>
          <a:lstStyle/>
          <a:p>
            <a:pPr algn="l" rtl="0" fontAlgn="base">
              <a:lnSpc>
                <a:spcPts val="1457"/>
              </a:lnSpc>
              <a:spcBef>
                <a:spcPts val="0"/>
              </a:spcBef>
              <a:buNone/>
            </a:pPr>
            <a:r>
              <a:rPr lang="en-US" sz="2000" b="0" i="0" dirty="0">
                <a:solidFill>
                  <a:srgbClr val="000000"/>
                </a:solidFill>
                <a:effectLst/>
                <a:latin typeface="Times New Roman" panose="02020603050405020304" pitchFamily="18" charset="0"/>
                <a:cs typeface="Times New Roman" panose="02020603050405020304" pitchFamily="18" charset="0"/>
              </a:rPr>
              <a:t> </a:t>
            </a:r>
          </a:p>
          <a:p>
            <a:pPr algn="l" rtl="0" fontAlgn="base">
              <a:spcAft>
                <a:spcPts val="800"/>
              </a:spcAft>
              <a:buNone/>
            </a:pPr>
            <a:r>
              <a:rPr lang="en-US" sz="2400" b="0" i="1" dirty="0">
                <a:solidFill>
                  <a:srgbClr val="0070C0"/>
                </a:solidFill>
                <a:effectLst/>
                <a:latin typeface="Times New Roman" panose="02020603050405020304" pitchFamily="18" charset="0"/>
                <a:cs typeface="Times New Roman" panose="02020603050405020304" pitchFamily="18" charset="0"/>
              </a:rPr>
              <a:t>There is no cure for it because it is a disorder, not a disease.</a:t>
            </a:r>
            <a:r>
              <a:rPr lang="en-US" sz="2400" b="0" i="0" dirty="0">
                <a:solidFill>
                  <a:srgbClr val="0070C0"/>
                </a:solidFill>
                <a:effectLst/>
                <a:latin typeface="Times New Roman" panose="02020603050405020304" pitchFamily="18" charset="0"/>
                <a:cs typeface="Times New Roman" panose="02020603050405020304" pitchFamily="18" charset="0"/>
              </a:rPr>
              <a:t> </a:t>
            </a:r>
          </a:p>
          <a:p>
            <a:pPr algn="l" rtl="0" fontAlgn="base">
              <a:spcBef>
                <a:spcPts val="0"/>
              </a:spcBef>
              <a:spcAft>
                <a:spcPts val="600"/>
              </a:spcAft>
              <a:buNone/>
            </a:pPr>
            <a:r>
              <a:rPr lang="en-US" sz="2400" b="0" i="0" dirty="0">
                <a:solidFill>
                  <a:srgbClr val="000000"/>
                </a:solidFill>
                <a:effectLst/>
                <a:latin typeface="Times New Roman" panose="02020603050405020304" pitchFamily="18" charset="0"/>
                <a:cs typeface="Times New Roman" panose="02020603050405020304" pitchFamily="18" charset="0"/>
              </a:rPr>
              <a:t>Genetic factors are also considered to be one of the causes of the development of dyslexia (it may </a:t>
            </a:r>
            <a:r>
              <a:rPr lang="en-US" sz="2400" b="0" i="0" dirty="0" err="1">
                <a:solidFill>
                  <a:srgbClr val="000000"/>
                </a:solidFill>
                <a:effectLst/>
                <a:latin typeface="Times New Roman" panose="02020603050405020304" pitchFamily="18" charset="0"/>
                <a:cs typeface="Times New Roman" panose="02020603050405020304" pitchFamily="18" charset="0"/>
              </a:rPr>
              <a:t>behereditary</a:t>
            </a:r>
            <a:r>
              <a:rPr lang="en-US" sz="2400" b="0" i="0" dirty="0">
                <a:solidFill>
                  <a:srgbClr val="000000"/>
                </a:solidFill>
                <a:effectLst/>
                <a:latin typeface="Times New Roman" panose="02020603050405020304" pitchFamily="18" charset="0"/>
                <a:cs typeface="Times New Roman" panose="02020603050405020304" pitchFamily="18" charset="0"/>
              </a:rPr>
              <a:t>, especially in the male line). </a:t>
            </a:r>
          </a:p>
          <a:p>
            <a:pPr marL="0" indent="0" algn="l" rtl="0" fontAlgn="base">
              <a:spcBef>
                <a:spcPts val="0"/>
              </a:spcBef>
              <a:buNone/>
            </a:pPr>
            <a:br>
              <a:rPr lang="pl-PL" sz="2400" b="0" i="1" dirty="0">
                <a:solidFill>
                  <a:srgbClr val="000000"/>
                </a:solidFill>
                <a:effectLst/>
                <a:latin typeface="Times New Roman" panose="02020603050405020304" pitchFamily="18" charset="0"/>
                <a:cs typeface="Times New Roman" panose="02020603050405020304" pitchFamily="18" charset="0"/>
              </a:rPr>
            </a:br>
            <a:r>
              <a:rPr lang="en-US" sz="2400" b="0" i="1" dirty="0">
                <a:solidFill>
                  <a:srgbClr val="000000"/>
                </a:solidFill>
                <a:effectLst/>
                <a:latin typeface="Times New Roman" panose="02020603050405020304" pitchFamily="18" charset="0"/>
                <a:cs typeface="Times New Roman" panose="02020603050405020304" pitchFamily="18" charset="0"/>
              </a:rPr>
              <a:t>Children don't grow out of dyslexia, it has the same effects in adult life. This does not only affect difficulties with reading and writing, but in adult life it affects difficulties in making decisions, dealing with official matters, and lack of self-confidence.</a:t>
            </a:r>
            <a:r>
              <a:rPr lang="en-US" sz="2400" b="0" i="0" dirty="0">
                <a:solidFill>
                  <a:srgbClr val="000000"/>
                </a:solidFill>
                <a:effectLst/>
                <a:latin typeface="Times New Roman" panose="02020603050405020304" pitchFamily="18" charset="0"/>
                <a:cs typeface="Times New Roman" panose="02020603050405020304" pitchFamily="18" charset="0"/>
              </a:rPr>
              <a:t> </a:t>
            </a:r>
          </a:p>
          <a:p>
            <a:pPr marL="0" indent="0">
              <a:buNone/>
            </a:pPr>
            <a:endParaRPr lang="pl-PL" sz="2200" dirty="0">
              <a:solidFill>
                <a:schemeClr val="tx1"/>
              </a:solidFill>
              <a:latin typeface="Times New Roman" panose="02020603050405020304" pitchFamily="18" charset="0"/>
              <a:cs typeface="Times New Roman" panose="02020603050405020304" pitchFamily="18" charset="0"/>
            </a:endParaRPr>
          </a:p>
        </p:txBody>
      </p:sp>
      <p:pic>
        <p:nvPicPr>
          <p:cNvPr id="2" name="Obraz 1" descr="Obraz zawierający tekst, Czcionka, zrzut ekranu, logo&#10;&#10;Opis wygenerowany automatycznie">
            <a:extLst>
              <a:ext uri="{FF2B5EF4-FFF2-40B4-BE49-F238E27FC236}">
                <a16:creationId xmlns:a16="http://schemas.microsoft.com/office/drawing/2014/main" id="{1D336EED-0A8F-3329-94AE-25AEA2FCE19B}"/>
              </a:ext>
            </a:extLst>
          </p:cNvPr>
          <p:cNvPicPr>
            <a:picLocks noChangeAspect="1"/>
          </p:cNvPicPr>
          <p:nvPr/>
        </p:nvPicPr>
        <p:blipFill rotWithShape="1">
          <a:blip r:embed="rId2">
            <a:extLst>
              <a:ext uri="{28A0092B-C50C-407E-A947-70E740481C1C}">
                <a14:useLocalDpi xmlns:a14="http://schemas.microsoft.com/office/drawing/2010/main" val="0"/>
              </a:ext>
            </a:extLst>
          </a:blip>
          <a:srcRect l="4025" r="2039"/>
          <a:stretch/>
        </p:blipFill>
        <p:spPr bwMode="auto">
          <a:xfrm>
            <a:off x="488803" y="6340285"/>
            <a:ext cx="3616667" cy="415534"/>
          </a:xfrm>
          <a:prstGeom prst="rect">
            <a:avLst/>
          </a:prstGeom>
          <a:ln>
            <a:noFill/>
          </a:ln>
          <a:extLst>
            <a:ext uri="{53640926-AAD7-44D8-BBD7-CCE9431645EC}">
              <a14:shadowObscured xmlns:a14="http://schemas.microsoft.com/office/drawing/2010/main"/>
            </a:ext>
          </a:extLst>
        </p:spPr>
      </p:pic>
      <p:pic>
        <p:nvPicPr>
          <p:cNvPr id="1026" name="Picture 2" descr="GIMNAZJALISTO - JUTRO EGZAMIN ! - Szkolne Blogi">
            <a:extLst>
              <a:ext uri="{FF2B5EF4-FFF2-40B4-BE49-F238E27FC236}">
                <a16:creationId xmlns:a16="http://schemas.microsoft.com/office/drawing/2014/main" id="{7B1A9D7D-C1EC-E9D8-A444-6CC1B7ACA4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3574" y="4228523"/>
            <a:ext cx="1914285" cy="2211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03830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245F57-F1D1-034C-BD69-47222B248D06}"/>
            </a:ext>
          </a:extLst>
        </p:cNvPr>
        <p:cNvGrpSpPr/>
        <p:nvPr/>
      </p:nvGrpSpPr>
      <p:grpSpPr>
        <a:xfrm>
          <a:off x="0" y="0"/>
          <a:ext cx="0" cy="0"/>
          <a:chOff x="0" y="0"/>
          <a:chExt cx="0" cy="0"/>
        </a:xfrm>
      </p:grpSpPr>
      <p:sp>
        <p:nvSpPr>
          <p:cNvPr id="6" name="pole tekstowe 5">
            <a:extLst>
              <a:ext uri="{FF2B5EF4-FFF2-40B4-BE49-F238E27FC236}">
                <a16:creationId xmlns:a16="http://schemas.microsoft.com/office/drawing/2014/main" id="{792AAE47-BFA7-698C-4A45-A830E3A788FD}"/>
              </a:ext>
            </a:extLst>
          </p:cNvPr>
          <p:cNvSpPr txBox="1"/>
          <p:nvPr/>
        </p:nvSpPr>
        <p:spPr>
          <a:xfrm>
            <a:off x="488803" y="102181"/>
            <a:ext cx="9703836" cy="5996513"/>
          </a:xfrm>
          <a:prstGeom prst="rect">
            <a:avLst/>
          </a:prstGeom>
          <a:noFill/>
        </p:spPr>
        <p:txBody>
          <a:bodyPr wrap="square">
            <a:spAutoFit/>
          </a:bodyPr>
          <a:lstStyle/>
          <a:p>
            <a:pPr algn="l" rtl="0" fontAlgn="base">
              <a:buNone/>
            </a:pPr>
            <a:r>
              <a:rPr lang="en-US" sz="4400" b="1" i="0" dirty="0">
                <a:solidFill>
                  <a:srgbClr val="002060"/>
                </a:solidFill>
                <a:effectLst>
                  <a:outerShdw blurRad="38100" dist="38100" dir="2700000" algn="tl">
                    <a:srgbClr val="000000">
                      <a:alpha val="43137"/>
                    </a:srgbClr>
                  </a:outerShdw>
                </a:effectLst>
                <a:latin typeface="Bookman Old Style" panose="02050604050505020204" pitchFamily="18" charset="0"/>
              </a:rPr>
              <a:t>SENSORY PROCESSING DISORDER </a:t>
            </a:r>
            <a:br>
              <a:rPr lang="pl-PL" sz="4400" b="1" i="0" dirty="0">
                <a:solidFill>
                  <a:srgbClr val="002060"/>
                </a:solidFill>
                <a:effectLst>
                  <a:outerShdw blurRad="38100" dist="38100" dir="2700000" algn="tl">
                    <a:srgbClr val="000000">
                      <a:alpha val="43137"/>
                    </a:srgbClr>
                  </a:outerShdw>
                </a:effectLst>
                <a:latin typeface="Bookman Old Style" panose="02050604050505020204" pitchFamily="18" charset="0"/>
              </a:rPr>
            </a:br>
            <a:endParaRPr lang="en-US" sz="4400" b="1" i="0" dirty="0">
              <a:solidFill>
                <a:srgbClr val="002060"/>
              </a:solidFill>
              <a:effectLst>
                <a:outerShdw blurRad="38100" dist="38100" dir="2700000" algn="tl">
                  <a:srgbClr val="000000">
                    <a:alpha val="43137"/>
                  </a:srgbClr>
                </a:outerShdw>
              </a:effectLst>
              <a:latin typeface="Bookman Old Style" panose="02050604050505020204" pitchFamily="18" charset="0"/>
            </a:endParaRPr>
          </a:p>
          <a:p>
            <a:pPr algn="l" rtl="0" fontAlgn="base">
              <a:lnSpc>
                <a:spcPts val="1350"/>
              </a:lnSpc>
              <a:buNone/>
            </a:pPr>
            <a:r>
              <a:rPr lang="en-US" sz="1800" b="0" i="0" dirty="0">
                <a:solidFill>
                  <a:srgbClr val="000000"/>
                </a:solidFill>
                <a:effectLst/>
                <a:latin typeface="Calibri Light" panose="020F0302020204030204" pitchFamily="34" charset="0"/>
              </a:rPr>
              <a:t> </a:t>
            </a:r>
            <a:endParaRPr lang="en-US" b="0" i="0" dirty="0">
              <a:solidFill>
                <a:srgbClr val="000000"/>
              </a:solidFill>
              <a:effectLst/>
              <a:latin typeface="Segoe UI" panose="020B0502040204020203" pitchFamily="34" charset="0"/>
            </a:endParaRPr>
          </a:p>
          <a:p>
            <a:pPr algn="l" rtl="0" fontAlgn="base">
              <a:buNone/>
            </a:pPr>
            <a:r>
              <a:rPr lang="en-US" sz="2400" b="0" i="0" dirty="0">
                <a:solidFill>
                  <a:srgbClr val="000000"/>
                </a:solidFill>
                <a:effectLst/>
                <a:latin typeface="Times New Roman" panose="02020603050405020304" pitchFamily="18" charset="0"/>
                <a:cs typeface="Times New Roman" panose="02020603050405020304" pitchFamily="18" charset="0"/>
              </a:rPr>
              <a:t>SPD known as sensory integration dysfunction is not in the ICD-11 or the DSM - rather, sensory issues are included as a possible symptom of autism but it can also appear separately, without ASD. Sensory processing disorder, on the other hand, describes a sensory dysfunction in which the senses cannot appropriately process environmental input. SPD is thought to have a genetic basis. It has also been theorized to be related to prenatal alcohol or drug exposure, early childhood trauma or neglect, or a lack of stimulation early in development. </a:t>
            </a:r>
          </a:p>
          <a:p>
            <a:pPr algn="l" rtl="0" fontAlgn="base">
              <a:buNone/>
            </a:pPr>
            <a:r>
              <a:rPr lang="en-US" sz="2400" b="0" i="0" dirty="0">
                <a:solidFill>
                  <a:srgbClr val="000000"/>
                </a:solidFill>
                <a:effectLst/>
                <a:latin typeface="Times New Roman" panose="02020603050405020304" pitchFamily="18" charset="0"/>
                <a:cs typeface="Times New Roman" panose="02020603050405020304" pitchFamily="18" charset="0"/>
              </a:rPr>
              <a:t>In the case of SPD, stimuli reaching the nervous system are not properly processed and organized, and adaptive reactions are erroneous and disturbed. </a:t>
            </a:r>
          </a:p>
        </p:txBody>
      </p:sp>
      <p:pic>
        <p:nvPicPr>
          <p:cNvPr id="2" name="Obraz 1" descr="Obraz zawierający tekst, Czcionka, zrzut ekranu, logo&#10;&#10;Opis wygenerowany automatycznie">
            <a:extLst>
              <a:ext uri="{FF2B5EF4-FFF2-40B4-BE49-F238E27FC236}">
                <a16:creationId xmlns:a16="http://schemas.microsoft.com/office/drawing/2014/main" id="{86795B69-3F0A-1639-8C8C-90C9E0A31603}"/>
              </a:ext>
            </a:extLst>
          </p:cNvPr>
          <p:cNvPicPr>
            <a:picLocks noChangeAspect="1"/>
          </p:cNvPicPr>
          <p:nvPr/>
        </p:nvPicPr>
        <p:blipFill rotWithShape="1">
          <a:blip r:embed="rId2">
            <a:extLst>
              <a:ext uri="{28A0092B-C50C-407E-A947-70E740481C1C}">
                <a14:useLocalDpi xmlns:a14="http://schemas.microsoft.com/office/drawing/2010/main" val="0"/>
              </a:ext>
            </a:extLst>
          </a:blip>
          <a:srcRect l="4025" r="2039"/>
          <a:stretch/>
        </p:blipFill>
        <p:spPr bwMode="auto">
          <a:xfrm>
            <a:off x="488803" y="6340285"/>
            <a:ext cx="3616667" cy="41553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228358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1000"/>
                                        <p:tgtEl>
                                          <p:spTgt spid="6">
                                            <p:txEl>
                                              <p:pRg st="2" end="2"/>
                                            </p:txEl>
                                          </p:spTgt>
                                        </p:tgtEl>
                                      </p:cBhvr>
                                    </p:animEffect>
                                    <p:anim calcmode="lin" valueType="num">
                                      <p:cBhvr>
                                        <p:cTn id="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3" end="3"/>
                                            </p:txEl>
                                          </p:spTgt>
                                        </p:tgtEl>
                                        <p:attrNameLst>
                                          <p:attrName>style.visibility</p:attrName>
                                        </p:attrNameLst>
                                      </p:cBhvr>
                                      <p:to>
                                        <p:strVal val="visible"/>
                                      </p:to>
                                    </p:set>
                                    <p:animEffect transition="in" filter="fade">
                                      <p:cBhvr>
                                        <p:cTn id="14" dur="1000"/>
                                        <p:tgtEl>
                                          <p:spTgt spid="6">
                                            <p:txEl>
                                              <p:pRg st="3" end="3"/>
                                            </p:txEl>
                                          </p:spTgt>
                                        </p:tgtEl>
                                      </p:cBhvr>
                                    </p:animEffect>
                                    <p:anim calcmode="lin" valueType="num">
                                      <p:cBhvr>
                                        <p:cTn id="15"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291890-1862-A372-54BF-EF00C0A3929B}"/>
            </a:ext>
          </a:extLst>
        </p:cNvPr>
        <p:cNvGrpSpPr/>
        <p:nvPr/>
      </p:nvGrpSpPr>
      <p:grpSpPr>
        <a:xfrm>
          <a:off x="0" y="0"/>
          <a:ext cx="0" cy="0"/>
          <a:chOff x="0" y="0"/>
          <a:chExt cx="0" cy="0"/>
        </a:xfrm>
      </p:grpSpPr>
      <p:sp>
        <p:nvSpPr>
          <p:cNvPr id="6" name="pole tekstowe 5">
            <a:extLst>
              <a:ext uri="{FF2B5EF4-FFF2-40B4-BE49-F238E27FC236}">
                <a16:creationId xmlns:a16="http://schemas.microsoft.com/office/drawing/2014/main" id="{2740115F-127C-2932-07D7-1CFD0F3F9AE4}"/>
              </a:ext>
            </a:extLst>
          </p:cNvPr>
          <p:cNvSpPr txBox="1"/>
          <p:nvPr/>
        </p:nvSpPr>
        <p:spPr>
          <a:xfrm>
            <a:off x="466531" y="507832"/>
            <a:ext cx="10468947" cy="1640257"/>
          </a:xfrm>
          <a:prstGeom prst="rect">
            <a:avLst/>
          </a:prstGeom>
          <a:noFill/>
        </p:spPr>
        <p:txBody>
          <a:bodyPr wrap="square">
            <a:spAutoFit/>
          </a:bodyPr>
          <a:lstStyle/>
          <a:p>
            <a:pPr algn="l" rtl="0" fontAlgn="base">
              <a:buNone/>
            </a:pPr>
            <a:r>
              <a:rPr lang="en-US" sz="4400" b="1" i="0" dirty="0">
                <a:solidFill>
                  <a:srgbClr val="002060"/>
                </a:solidFill>
                <a:effectLst>
                  <a:outerShdw blurRad="38100" dist="38100" dir="2700000" algn="tl">
                    <a:srgbClr val="000000">
                      <a:alpha val="43137"/>
                    </a:srgbClr>
                  </a:outerShdw>
                </a:effectLst>
                <a:latin typeface="Bookman Old Style" panose="02050604050505020204" pitchFamily="18" charset="0"/>
              </a:rPr>
              <a:t>SENSORY PROCESSING DISORDER </a:t>
            </a:r>
          </a:p>
          <a:p>
            <a:pPr algn="l" rtl="0" fontAlgn="base">
              <a:lnSpc>
                <a:spcPts val="1350"/>
              </a:lnSpc>
              <a:buNone/>
            </a:pPr>
            <a:r>
              <a:rPr lang="en-US" sz="1800" b="0" i="0" dirty="0">
                <a:solidFill>
                  <a:srgbClr val="000000"/>
                </a:solidFill>
                <a:effectLst/>
                <a:latin typeface="Calibri Light" panose="020F0302020204030204" pitchFamily="34" charset="0"/>
              </a:rPr>
              <a:t> </a:t>
            </a:r>
            <a:endParaRPr lang="en-US" b="0" i="0" dirty="0">
              <a:solidFill>
                <a:srgbClr val="000000"/>
              </a:solidFill>
              <a:effectLst/>
              <a:latin typeface="Segoe UI" panose="020B0502040204020203" pitchFamily="34" charset="0"/>
            </a:endParaRPr>
          </a:p>
        </p:txBody>
      </p:sp>
      <p:sp>
        <p:nvSpPr>
          <p:cNvPr id="3" name="pole tekstowe 2">
            <a:extLst>
              <a:ext uri="{FF2B5EF4-FFF2-40B4-BE49-F238E27FC236}">
                <a16:creationId xmlns:a16="http://schemas.microsoft.com/office/drawing/2014/main" id="{774E6F18-CA48-F458-527F-7790FCB9890C}"/>
              </a:ext>
            </a:extLst>
          </p:cNvPr>
          <p:cNvSpPr txBox="1"/>
          <p:nvPr/>
        </p:nvSpPr>
        <p:spPr>
          <a:xfrm>
            <a:off x="488803" y="2148089"/>
            <a:ext cx="9153330" cy="3785652"/>
          </a:xfrm>
          <a:prstGeom prst="rect">
            <a:avLst/>
          </a:prstGeom>
          <a:noFill/>
        </p:spPr>
        <p:txBody>
          <a:bodyPr wrap="square">
            <a:spAutoFit/>
          </a:bodyPr>
          <a:lstStyle/>
          <a:p>
            <a:pPr algn="l" rtl="0" fontAlgn="base">
              <a:buNone/>
            </a:pPr>
            <a:r>
              <a:rPr lang="en-US" sz="2400" b="0" i="0" dirty="0">
                <a:solidFill>
                  <a:srgbClr val="000000"/>
                </a:solidFill>
                <a:effectLst/>
                <a:latin typeface="Times New Roman" panose="02020603050405020304" pitchFamily="18" charset="0"/>
                <a:cs typeface="Times New Roman" panose="02020603050405020304" pitchFamily="18" charset="0"/>
              </a:rPr>
              <a:t>Children tend to struggle more noticeably with sensory issues than adults do, and many children with SPD do find that their symptoms lessen or even disappear over time. But sensory issues can continue to exist into adulthood - though often to a lesser degree - especially for those with comorbid autism. </a:t>
            </a:r>
          </a:p>
          <a:p>
            <a:pPr algn="l" rtl="0" fontAlgn="base"/>
            <a:r>
              <a:rPr lang="en-US" sz="2400" b="0" i="0" dirty="0">
                <a:solidFill>
                  <a:srgbClr val="000000"/>
                </a:solidFill>
                <a:effectLst/>
                <a:latin typeface="Times New Roman" panose="02020603050405020304" pitchFamily="18" charset="0"/>
                <a:cs typeface="Times New Roman" panose="02020603050405020304" pitchFamily="18" charset="0"/>
              </a:rPr>
              <a:t>The most common form is over-responsivity to sensations. </a:t>
            </a:r>
            <a:endParaRPr lang="pl-PL" sz="2400" b="0" i="0" dirty="0">
              <a:solidFill>
                <a:srgbClr val="000000"/>
              </a:solidFill>
              <a:effectLst/>
              <a:latin typeface="Times New Roman" panose="02020603050405020304" pitchFamily="18" charset="0"/>
              <a:cs typeface="Times New Roman" panose="02020603050405020304" pitchFamily="18" charset="0"/>
            </a:endParaRPr>
          </a:p>
          <a:p>
            <a:pPr algn="l" rtl="0" fontAlgn="base"/>
            <a:r>
              <a:rPr lang="en-US" sz="2400" b="0" i="0" dirty="0">
                <a:solidFill>
                  <a:srgbClr val="000000"/>
                </a:solidFill>
                <a:effectLst/>
                <a:latin typeface="Times New Roman" panose="02020603050405020304" pitchFamily="18" charset="0"/>
                <a:cs typeface="Times New Roman" panose="02020603050405020304" pitchFamily="18" charset="0"/>
              </a:rPr>
              <a:t>Over-responsive children may feel overwhelmed when experiencing multiple sensations at once, or they may be made extremely upset by unpleasant sensations (like an itchy tag or a loud police siren) that most people would take in stride. </a:t>
            </a:r>
          </a:p>
        </p:txBody>
      </p:sp>
      <p:pic>
        <p:nvPicPr>
          <p:cNvPr id="2" name="Obraz 1" descr="Obraz zawierający tekst, Czcionka, zrzut ekranu, logo&#10;&#10;Opis wygenerowany automatycznie">
            <a:extLst>
              <a:ext uri="{FF2B5EF4-FFF2-40B4-BE49-F238E27FC236}">
                <a16:creationId xmlns:a16="http://schemas.microsoft.com/office/drawing/2014/main" id="{9F174515-6704-6781-5B9E-D5B5EDA718C3}"/>
              </a:ext>
            </a:extLst>
          </p:cNvPr>
          <p:cNvPicPr>
            <a:picLocks noChangeAspect="1"/>
          </p:cNvPicPr>
          <p:nvPr/>
        </p:nvPicPr>
        <p:blipFill rotWithShape="1">
          <a:blip r:embed="rId2">
            <a:extLst>
              <a:ext uri="{28A0092B-C50C-407E-A947-70E740481C1C}">
                <a14:useLocalDpi xmlns:a14="http://schemas.microsoft.com/office/drawing/2010/main" val="0"/>
              </a:ext>
            </a:extLst>
          </a:blip>
          <a:srcRect l="4025" r="2039"/>
          <a:stretch/>
        </p:blipFill>
        <p:spPr bwMode="auto">
          <a:xfrm>
            <a:off x="488803" y="6340285"/>
            <a:ext cx="3616667" cy="41553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116090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zawartości 3">
            <a:extLst>
              <a:ext uri="{FF2B5EF4-FFF2-40B4-BE49-F238E27FC236}">
                <a16:creationId xmlns:a16="http://schemas.microsoft.com/office/drawing/2014/main" id="{F7A2A82F-1736-048A-31CC-C2FBEFE9E3C1}"/>
              </a:ext>
            </a:extLst>
          </p:cNvPr>
          <p:cNvSpPr>
            <a:spLocks noGrp="1"/>
          </p:cNvSpPr>
          <p:nvPr>
            <p:ph idx="1"/>
          </p:nvPr>
        </p:nvSpPr>
        <p:spPr>
          <a:xfrm>
            <a:off x="488803" y="102181"/>
            <a:ext cx="10950528" cy="6102676"/>
          </a:xfrm>
        </p:spPr>
        <p:txBody>
          <a:bodyPr>
            <a:normAutofit fontScale="92500" lnSpcReduction="20000"/>
          </a:bodyPr>
          <a:lstStyle/>
          <a:p>
            <a:pPr marL="0" indent="0">
              <a:buNone/>
            </a:pPr>
            <a:r>
              <a:rPr lang="en-US" sz="4000" b="1" dirty="0">
                <a:solidFill>
                  <a:srgbClr val="0070C0"/>
                </a:solidFill>
                <a:effectLst>
                  <a:outerShdw blurRad="38100" dist="38100" dir="2700000" algn="tl">
                    <a:srgbClr val="000000">
                      <a:alpha val="43137"/>
                    </a:srgbClr>
                  </a:outerShdw>
                </a:effectLst>
                <a:latin typeface="Bookman Old Style" panose="02050604050505020204" pitchFamily="18" charset="0"/>
              </a:rPr>
              <a:t>SPD symptoms</a:t>
            </a:r>
            <a:br>
              <a:rPr lang="pl-PL" sz="4000" b="1" dirty="0">
                <a:solidFill>
                  <a:srgbClr val="0070C0"/>
                </a:solidFill>
                <a:effectLst>
                  <a:outerShdw blurRad="38100" dist="38100" dir="2700000" algn="tl">
                    <a:srgbClr val="000000">
                      <a:alpha val="43137"/>
                    </a:srgbClr>
                  </a:outerShdw>
                </a:effectLst>
                <a:latin typeface="Bookman Old Style" panose="02050604050505020204" pitchFamily="18" charset="0"/>
              </a:rPr>
            </a:br>
            <a:r>
              <a:rPr lang="en-US" sz="4000" b="1" dirty="0">
                <a:solidFill>
                  <a:srgbClr val="0070C0"/>
                </a:solidFill>
                <a:effectLst>
                  <a:outerShdw blurRad="38100" dist="38100" dir="2700000" algn="tl">
                    <a:srgbClr val="000000">
                      <a:alpha val="43137"/>
                    </a:srgbClr>
                  </a:outerShdw>
                </a:effectLst>
                <a:latin typeface="Bookman Old Style" panose="02050604050505020204" pitchFamily="18" charset="0"/>
              </a:rPr>
              <a:t> </a:t>
            </a:r>
          </a:p>
          <a:p>
            <a:pPr marL="0" indent="0">
              <a:buNone/>
            </a:pPr>
            <a:endParaRPr lang="en-US" dirty="0"/>
          </a:p>
          <a:p>
            <a:pPr>
              <a:buClr>
                <a:srgbClr val="002060"/>
              </a:buClr>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Signs of over-responsivity, including, for example, dislike of textures such as those found in fabrics, foods, grooming products or other materials found in daily living, to which most people would not react, and serious discomfort, sickness or threat induced by normal sounds, lights, ambient temperature, movements, smells, tastes, or even inner sensations such as heartbeat.  </a:t>
            </a:r>
          </a:p>
          <a:p>
            <a:pPr>
              <a:buClr>
                <a:srgbClr val="002060"/>
              </a:buClr>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Signs of under-responsivity, including sluggishness and lack of responsiveness.  </a:t>
            </a:r>
          </a:p>
          <a:p>
            <a:pPr>
              <a:buClr>
                <a:srgbClr val="002060"/>
              </a:buClr>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Sensory cravings, including, for example, fidgeting, impulsiveness, and/or seeking or making loud, disturbing noises; and sensorimotor-based problems, including slow and uncoordinated movements or poor handwriting.  </a:t>
            </a:r>
          </a:p>
          <a:p>
            <a:pPr>
              <a:buClr>
                <a:srgbClr val="002060"/>
              </a:buClr>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Sensory discrimination problems, which might manifest themselves in behaviors such as things constantly dropped.  </a:t>
            </a:r>
          </a:p>
          <a:p>
            <a:pPr>
              <a:buClr>
                <a:srgbClr val="002060"/>
              </a:buClr>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Symptoms may vary according to the disorder's type and subtype present. </a:t>
            </a:r>
            <a:endParaRPr lang="pl-PL" sz="2800" dirty="0">
              <a:latin typeface="Times New Roman" panose="02020603050405020304" pitchFamily="18" charset="0"/>
              <a:cs typeface="Times New Roman" panose="02020603050405020304" pitchFamily="18" charset="0"/>
            </a:endParaRPr>
          </a:p>
        </p:txBody>
      </p:sp>
      <p:pic>
        <p:nvPicPr>
          <p:cNvPr id="2" name="Obraz 1" descr="Obraz zawierający tekst, Czcionka, zrzut ekranu, logo&#10;&#10;Opis wygenerowany automatycznie">
            <a:extLst>
              <a:ext uri="{FF2B5EF4-FFF2-40B4-BE49-F238E27FC236}">
                <a16:creationId xmlns:a16="http://schemas.microsoft.com/office/drawing/2014/main" id="{C182A05B-E822-8789-710E-8B65D34F7582}"/>
              </a:ext>
            </a:extLst>
          </p:cNvPr>
          <p:cNvPicPr>
            <a:picLocks noChangeAspect="1"/>
          </p:cNvPicPr>
          <p:nvPr/>
        </p:nvPicPr>
        <p:blipFill rotWithShape="1">
          <a:blip r:embed="rId2">
            <a:extLst>
              <a:ext uri="{28A0092B-C50C-407E-A947-70E740481C1C}">
                <a14:useLocalDpi xmlns:a14="http://schemas.microsoft.com/office/drawing/2010/main" val="0"/>
              </a:ext>
            </a:extLst>
          </a:blip>
          <a:srcRect l="4025" r="2039"/>
          <a:stretch/>
        </p:blipFill>
        <p:spPr bwMode="auto">
          <a:xfrm>
            <a:off x="488803" y="6340285"/>
            <a:ext cx="3616667" cy="41553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717848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animEffect transition="in" filter="fade">
                                      <p:cBhvr>
                                        <p:cTn id="14" dur="1000"/>
                                        <p:tgtEl>
                                          <p:spTgt spid="4">
                                            <p:txEl>
                                              <p:pRg st="3" end="3"/>
                                            </p:txEl>
                                          </p:spTgt>
                                        </p:tgtEl>
                                      </p:cBhvr>
                                    </p:animEffect>
                                    <p:anim calcmode="lin" valueType="num">
                                      <p:cBhvr>
                                        <p:cTn id="1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1000"/>
                                        <p:tgtEl>
                                          <p:spTgt spid="4">
                                            <p:txEl>
                                              <p:pRg st="4" end="4"/>
                                            </p:txEl>
                                          </p:spTgt>
                                        </p:tgtEl>
                                      </p:cBhvr>
                                    </p:animEffect>
                                    <p:anim calcmode="lin" valueType="num">
                                      <p:cBhvr>
                                        <p:cTn id="2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fade">
                                      <p:cBhvr>
                                        <p:cTn id="28" dur="1000"/>
                                        <p:tgtEl>
                                          <p:spTgt spid="4">
                                            <p:txEl>
                                              <p:pRg st="5" end="5"/>
                                            </p:txEl>
                                          </p:spTgt>
                                        </p:tgtEl>
                                      </p:cBhvr>
                                    </p:animEffect>
                                    <p:anim calcmode="lin" valueType="num">
                                      <p:cBhvr>
                                        <p:cTn id="29"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Effect transition="in" filter="fade">
                                      <p:cBhvr>
                                        <p:cTn id="35" dur="1000"/>
                                        <p:tgtEl>
                                          <p:spTgt spid="4">
                                            <p:txEl>
                                              <p:pRg st="6" end="6"/>
                                            </p:txEl>
                                          </p:spTgt>
                                        </p:tgtEl>
                                      </p:cBhvr>
                                    </p:animEffect>
                                    <p:anim calcmode="lin" valueType="num">
                                      <p:cBhvr>
                                        <p:cTn id="36"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ole tekstowe 8">
            <a:extLst>
              <a:ext uri="{FF2B5EF4-FFF2-40B4-BE49-F238E27FC236}">
                <a16:creationId xmlns:a16="http://schemas.microsoft.com/office/drawing/2014/main" id="{BD8478F0-EAF3-68CB-D89E-487F5D707285}"/>
              </a:ext>
            </a:extLst>
          </p:cNvPr>
          <p:cNvSpPr txBox="1"/>
          <p:nvPr/>
        </p:nvSpPr>
        <p:spPr>
          <a:xfrm>
            <a:off x="382555" y="517793"/>
            <a:ext cx="9302621" cy="5109091"/>
          </a:xfrm>
          <a:prstGeom prst="rect">
            <a:avLst/>
          </a:prstGeom>
          <a:noFill/>
        </p:spPr>
        <p:txBody>
          <a:bodyPr wrap="square">
            <a:spAutoFit/>
          </a:bodyPr>
          <a:lstStyle/>
          <a:p>
            <a:r>
              <a:rPr lang="en-US" sz="3600" b="1" dirty="0">
                <a:solidFill>
                  <a:srgbClr val="0070C0"/>
                </a:solidFill>
                <a:effectLst>
                  <a:outerShdw blurRad="38100" dist="38100" dir="2700000" algn="tl">
                    <a:srgbClr val="000000">
                      <a:alpha val="43137"/>
                    </a:srgbClr>
                  </a:outerShdw>
                </a:effectLst>
                <a:latin typeface="Bookman Old Style" panose="02050604050505020204" pitchFamily="18" charset="0"/>
              </a:rPr>
              <a:t>How to Treat Sensory Processing Disorder </a:t>
            </a:r>
          </a:p>
          <a:p>
            <a:endParaRPr lang="en-US" dirty="0"/>
          </a:p>
          <a:p>
            <a:r>
              <a:rPr lang="en-US" sz="2400" dirty="0">
                <a:latin typeface="Times New Roman" panose="02020603050405020304" pitchFamily="18" charset="0"/>
                <a:cs typeface="Times New Roman" panose="02020603050405020304" pitchFamily="18" charset="0"/>
              </a:rPr>
              <a:t>Since sensory mismatches can lead to difficulties at school or work, particularly for children, addressing such challenges may help individuals cope more successfully with day-to-day life. Sensory processing challenges are usually treated with occupational therapy or at-home programs known as “sensory diets.” Though parents and adults can create sensory diets on their own, working with an occupational therapist may result in a more targeted treatment plan; a child who can’t discern tactile sensations, for instance, would likely require a different intervention than a child who finds bright lights to be overstimulating.  </a:t>
            </a:r>
          </a:p>
          <a:p>
            <a:endParaRPr lang="en-US" sz="2000" dirty="0">
              <a:latin typeface="Times New Roman" panose="02020603050405020304" pitchFamily="18" charset="0"/>
              <a:cs typeface="Times New Roman" panose="02020603050405020304" pitchFamily="18" charset="0"/>
            </a:endParaRPr>
          </a:p>
        </p:txBody>
      </p:sp>
      <p:pic>
        <p:nvPicPr>
          <p:cNvPr id="2" name="Obraz 1" descr="Obraz zawierający tekst, Czcionka, zrzut ekranu, logo&#10;&#10;Opis wygenerowany automatycznie">
            <a:extLst>
              <a:ext uri="{FF2B5EF4-FFF2-40B4-BE49-F238E27FC236}">
                <a16:creationId xmlns:a16="http://schemas.microsoft.com/office/drawing/2014/main" id="{80E703CC-9935-9993-36E5-DA6AF0196DAE}"/>
              </a:ext>
            </a:extLst>
          </p:cNvPr>
          <p:cNvPicPr>
            <a:picLocks noChangeAspect="1"/>
          </p:cNvPicPr>
          <p:nvPr/>
        </p:nvPicPr>
        <p:blipFill rotWithShape="1">
          <a:blip r:embed="rId2">
            <a:extLst>
              <a:ext uri="{28A0092B-C50C-407E-A947-70E740481C1C}">
                <a14:useLocalDpi xmlns:a14="http://schemas.microsoft.com/office/drawing/2010/main" val="0"/>
              </a:ext>
            </a:extLst>
          </a:blip>
          <a:srcRect l="4025" r="2039"/>
          <a:stretch/>
        </p:blipFill>
        <p:spPr bwMode="auto">
          <a:xfrm>
            <a:off x="488803" y="6340285"/>
            <a:ext cx="3616667" cy="41553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372486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 calcmode="lin" valueType="num">
                                      <p:cBhvr additive="base">
                                        <p:cTn id="7"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74A1D8-CD9F-55F3-26CA-AB0EA83DCBC4}"/>
            </a:ext>
          </a:extLst>
        </p:cNvPr>
        <p:cNvGrpSpPr/>
        <p:nvPr/>
      </p:nvGrpSpPr>
      <p:grpSpPr>
        <a:xfrm>
          <a:off x="0" y="0"/>
          <a:ext cx="0" cy="0"/>
          <a:chOff x="0" y="0"/>
          <a:chExt cx="0" cy="0"/>
        </a:xfrm>
      </p:grpSpPr>
      <p:sp>
        <p:nvSpPr>
          <p:cNvPr id="9" name="pole tekstowe 8">
            <a:extLst>
              <a:ext uri="{FF2B5EF4-FFF2-40B4-BE49-F238E27FC236}">
                <a16:creationId xmlns:a16="http://schemas.microsoft.com/office/drawing/2014/main" id="{7868C8B9-8C9B-AECD-F65C-583D2188F04E}"/>
              </a:ext>
            </a:extLst>
          </p:cNvPr>
          <p:cNvSpPr txBox="1"/>
          <p:nvPr/>
        </p:nvSpPr>
        <p:spPr>
          <a:xfrm>
            <a:off x="302190" y="368502"/>
            <a:ext cx="8780106" cy="4001095"/>
          </a:xfrm>
          <a:prstGeom prst="rect">
            <a:avLst/>
          </a:prstGeom>
          <a:noFill/>
        </p:spPr>
        <p:txBody>
          <a:bodyPr wrap="square">
            <a:spAutoFit/>
          </a:bodyPr>
          <a:lstStyle/>
          <a:p>
            <a:r>
              <a:rPr lang="en-US" sz="3600" b="1" dirty="0">
                <a:solidFill>
                  <a:srgbClr val="0070C0"/>
                </a:solidFill>
                <a:effectLst>
                  <a:outerShdw blurRad="38100" dist="38100" dir="2700000" algn="tl">
                    <a:srgbClr val="000000">
                      <a:alpha val="43137"/>
                    </a:srgbClr>
                  </a:outerShdw>
                </a:effectLst>
                <a:latin typeface="Bookman Old Style" panose="02050604050505020204" pitchFamily="18" charset="0"/>
              </a:rPr>
              <a:t>How to Treat Sensory Processing Disorder </a:t>
            </a:r>
          </a:p>
          <a:p>
            <a:endParaRPr lang="en-US" dirty="0"/>
          </a:p>
          <a:p>
            <a:endParaRPr lang="en-US" sz="20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Severe sensory processing issues are usually treated with a combination of occupational therapy and a “sensory diet,” which typically consists of at-home activities that supplement OT. Self-help strategies, such as wearing noise-canceling headphones when exposed to loud noises, can provide immediate help to those with sensory challenges. </a:t>
            </a:r>
            <a:endParaRPr lang="pl-PL" sz="2400" dirty="0">
              <a:latin typeface="Times New Roman" panose="02020603050405020304" pitchFamily="18" charset="0"/>
              <a:cs typeface="Times New Roman" panose="02020603050405020304" pitchFamily="18" charset="0"/>
            </a:endParaRPr>
          </a:p>
        </p:txBody>
      </p:sp>
      <p:pic>
        <p:nvPicPr>
          <p:cNvPr id="2" name="Obraz 1" descr="Obraz zawierający tekst, Czcionka, zrzut ekranu, logo&#10;&#10;Opis wygenerowany automatycznie">
            <a:extLst>
              <a:ext uri="{FF2B5EF4-FFF2-40B4-BE49-F238E27FC236}">
                <a16:creationId xmlns:a16="http://schemas.microsoft.com/office/drawing/2014/main" id="{05208727-72A3-6703-1A46-486C04BA511C}"/>
              </a:ext>
            </a:extLst>
          </p:cNvPr>
          <p:cNvPicPr>
            <a:picLocks noChangeAspect="1"/>
          </p:cNvPicPr>
          <p:nvPr/>
        </p:nvPicPr>
        <p:blipFill rotWithShape="1">
          <a:blip r:embed="rId2">
            <a:extLst>
              <a:ext uri="{28A0092B-C50C-407E-A947-70E740481C1C}">
                <a14:useLocalDpi xmlns:a14="http://schemas.microsoft.com/office/drawing/2010/main" val="0"/>
              </a:ext>
            </a:extLst>
          </a:blip>
          <a:srcRect l="4025" r="2039"/>
          <a:stretch/>
        </p:blipFill>
        <p:spPr bwMode="auto">
          <a:xfrm>
            <a:off x="488803" y="6340285"/>
            <a:ext cx="3616667" cy="415534"/>
          </a:xfrm>
          <a:prstGeom prst="rect">
            <a:avLst/>
          </a:prstGeom>
          <a:ln>
            <a:noFill/>
          </a:ln>
          <a:extLst>
            <a:ext uri="{53640926-AAD7-44D8-BBD7-CCE9431645EC}">
              <a14:shadowObscured xmlns:a14="http://schemas.microsoft.com/office/drawing/2010/main"/>
            </a:ext>
          </a:extLst>
        </p:spPr>
      </p:pic>
      <p:pic>
        <p:nvPicPr>
          <p:cNvPr id="6146" name="Picture 2" descr="Dzień Matematyki - Szkolne Blogi">
            <a:extLst>
              <a:ext uri="{FF2B5EF4-FFF2-40B4-BE49-F238E27FC236}">
                <a16:creationId xmlns:a16="http://schemas.microsoft.com/office/drawing/2014/main" id="{57912942-0676-9758-CF3C-F365821A74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4017045"/>
            <a:ext cx="2336517" cy="2738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95345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animEffect transition="in" filter="fade">
                                      <p:cBhvr>
                                        <p:cTn id="7" dur="1000"/>
                                        <p:tgtEl>
                                          <p:spTgt spid="9">
                                            <p:txEl>
                                              <p:pRg st="3" end="3"/>
                                            </p:txEl>
                                          </p:spTgt>
                                        </p:tgtEl>
                                      </p:cBhvr>
                                    </p:animEffect>
                                    <p:anim calcmode="lin" valueType="num">
                                      <p:cBhvr>
                                        <p:cTn id="8"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F2D3A5-687E-58BC-C393-F75EA584FAAB}"/>
            </a:ext>
          </a:extLst>
        </p:cNvPr>
        <p:cNvGrpSpPr/>
        <p:nvPr/>
      </p:nvGrpSpPr>
      <p:grpSpPr>
        <a:xfrm>
          <a:off x="0" y="0"/>
          <a:ext cx="0" cy="0"/>
          <a:chOff x="0" y="0"/>
          <a:chExt cx="0" cy="0"/>
        </a:xfrm>
      </p:grpSpPr>
      <p:sp>
        <p:nvSpPr>
          <p:cNvPr id="6" name="pole tekstowe 5">
            <a:extLst>
              <a:ext uri="{FF2B5EF4-FFF2-40B4-BE49-F238E27FC236}">
                <a16:creationId xmlns:a16="http://schemas.microsoft.com/office/drawing/2014/main" id="{A2645E63-EEE0-744B-D7DF-7D2ADCE746F3}"/>
              </a:ext>
            </a:extLst>
          </p:cNvPr>
          <p:cNvSpPr txBox="1"/>
          <p:nvPr/>
        </p:nvSpPr>
        <p:spPr>
          <a:xfrm>
            <a:off x="270587" y="267834"/>
            <a:ext cx="10338319" cy="5981125"/>
          </a:xfrm>
          <a:prstGeom prst="rect">
            <a:avLst/>
          </a:prstGeom>
          <a:noFill/>
        </p:spPr>
        <p:txBody>
          <a:bodyPr wrap="square">
            <a:spAutoFit/>
          </a:bodyPr>
          <a:lstStyle/>
          <a:p>
            <a:pPr algn="l" rtl="0" fontAlgn="base">
              <a:lnSpc>
                <a:spcPts val="1350"/>
              </a:lnSpc>
              <a:buNone/>
            </a:pPr>
            <a:r>
              <a:rPr lang="en-US" sz="1800" b="0" i="0" dirty="0">
                <a:solidFill>
                  <a:srgbClr val="000000"/>
                </a:solidFill>
                <a:effectLst/>
                <a:latin typeface="Calibri Light" panose="020F0302020204030204" pitchFamily="34" charset="0"/>
              </a:rPr>
              <a:t> </a:t>
            </a:r>
            <a:endParaRPr lang="pl-PL" sz="1800" b="0" i="0" dirty="0">
              <a:solidFill>
                <a:srgbClr val="000000"/>
              </a:solidFill>
              <a:effectLst/>
              <a:latin typeface="Calibri Light" panose="020F0302020204030204" pitchFamily="34" charset="0"/>
            </a:endParaRPr>
          </a:p>
          <a:p>
            <a:pPr algn="l" rtl="0" fontAlgn="base">
              <a:lnSpc>
                <a:spcPts val="1350"/>
              </a:lnSpc>
              <a:buNone/>
            </a:pPr>
            <a:endParaRPr lang="en-US" b="0" i="0" dirty="0">
              <a:solidFill>
                <a:srgbClr val="000000"/>
              </a:solidFill>
              <a:effectLst/>
              <a:latin typeface="Calibri Light" panose="020F0302020204030204" pitchFamily="34" charset="0"/>
            </a:endParaRPr>
          </a:p>
          <a:p>
            <a:pPr algn="l" rtl="0" fontAlgn="base">
              <a:lnSpc>
                <a:spcPts val="1350"/>
              </a:lnSpc>
              <a:buNone/>
            </a:pPr>
            <a:r>
              <a:rPr lang="en-US" sz="2800" b="1" i="0" dirty="0">
                <a:solidFill>
                  <a:srgbClr val="0070C0"/>
                </a:solidFill>
                <a:effectLst>
                  <a:outerShdw blurRad="38100" dist="38100" dir="2700000" algn="tl">
                    <a:srgbClr val="000000">
                      <a:alpha val="43137"/>
                    </a:srgbClr>
                  </a:outerShdw>
                </a:effectLst>
                <a:latin typeface="Bookman Old Style" panose="02050604050505020204" pitchFamily="18" charset="0"/>
              </a:rPr>
              <a:t>What can we do in the classroom? </a:t>
            </a:r>
            <a:endParaRPr lang="pl-PL" sz="2800" b="1" i="0" dirty="0">
              <a:solidFill>
                <a:srgbClr val="0070C0"/>
              </a:solidFill>
              <a:effectLst>
                <a:outerShdw blurRad="38100" dist="38100" dir="2700000" algn="tl">
                  <a:srgbClr val="000000">
                    <a:alpha val="43137"/>
                  </a:srgbClr>
                </a:outerShdw>
              </a:effectLst>
              <a:latin typeface="Bookman Old Style" panose="02050604050505020204" pitchFamily="18" charset="0"/>
            </a:endParaRPr>
          </a:p>
          <a:p>
            <a:pPr algn="l" rtl="0" fontAlgn="base">
              <a:lnSpc>
                <a:spcPts val="1350"/>
              </a:lnSpc>
              <a:buNone/>
            </a:pPr>
            <a:endParaRPr lang="en-US" sz="2800" b="1" i="0" dirty="0">
              <a:solidFill>
                <a:srgbClr val="0070C0"/>
              </a:solidFill>
              <a:effectLst>
                <a:outerShdw blurRad="38100" dist="38100" dir="2700000" algn="tl">
                  <a:srgbClr val="000000">
                    <a:alpha val="43137"/>
                  </a:srgbClr>
                </a:outerShdw>
              </a:effectLst>
              <a:latin typeface="Bookman Old Style" panose="02050604050505020204" pitchFamily="18" charset="0"/>
            </a:endParaRPr>
          </a:p>
          <a:p>
            <a:pPr marL="457200" indent="-457200" algn="l" rtl="0" fontAlgn="base">
              <a:buClr>
                <a:srgbClr val="002060"/>
              </a:buClr>
              <a:buFont typeface="+mj-lt"/>
              <a:buAutoNum type="arabicPeriod"/>
            </a:pPr>
            <a:r>
              <a:rPr lang="en-US" sz="2400" b="0" i="0" dirty="0">
                <a:solidFill>
                  <a:srgbClr val="000000"/>
                </a:solidFill>
                <a:effectLst/>
                <a:latin typeface="Times New Roman" panose="02020603050405020304" pitchFamily="18" charset="0"/>
                <a:cs typeface="Times New Roman" panose="02020603050405020304" pitchFamily="18" charset="0"/>
              </a:rPr>
              <a:t>When a child is easily visually distracted, he will function better by sitting close to the teacher at the front of the class. Alternatively, if a student is easily distracted by sounds, he may face the back of the class when sitting at the front. </a:t>
            </a:r>
          </a:p>
          <a:p>
            <a:pPr marL="457200" indent="-457200" algn="l" rtl="0" fontAlgn="base">
              <a:buClr>
                <a:srgbClr val="002060"/>
              </a:buClr>
              <a:buFont typeface="+mj-lt"/>
              <a:buAutoNum type="arabicPeriod"/>
            </a:pPr>
            <a:r>
              <a:rPr lang="en-US" sz="2400" b="0" i="0" dirty="0">
                <a:solidFill>
                  <a:srgbClr val="000000"/>
                </a:solidFill>
                <a:effectLst/>
                <a:latin typeface="Times New Roman" panose="02020603050405020304" pitchFamily="18" charset="0"/>
                <a:cs typeface="Times New Roman" panose="02020603050405020304" pitchFamily="18" charset="0"/>
              </a:rPr>
              <a:t>If a child is sensitive to sounds, it is not recommended to sit next to sound sources, e.g. doors through which noise from the corridor comes. A visually sensitive child should not sit close to a window. </a:t>
            </a:r>
          </a:p>
          <a:p>
            <a:pPr marL="457200" indent="-457200" algn="l" rtl="0" fontAlgn="base">
              <a:buClr>
                <a:srgbClr val="002060"/>
              </a:buClr>
              <a:buFont typeface="+mj-lt"/>
              <a:buAutoNum type="arabicPeriod"/>
            </a:pPr>
            <a:r>
              <a:rPr lang="en-US" sz="2400" b="0" i="0" dirty="0">
                <a:solidFill>
                  <a:srgbClr val="000000"/>
                </a:solidFill>
                <a:effectLst/>
                <a:latin typeface="Times New Roman" panose="02020603050405020304" pitchFamily="18" charset="0"/>
                <a:cs typeface="Times New Roman" panose="02020603050405020304" pitchFamily="18" charset="0"/>
              </a:rPr>
              <a:t>The child must feel good in the chair he sits on. Therefore, you should make sure it fits as best as possible. </a:t>
            </a:r>
            <a:endParaRPr lang="pl-PL" sz="2400" b="0" i="0" dirty="0">
              <a:solidFill>
                <a:srgbClr val="000000"/>
              </a:solidFill>
              <a:effectLst/>
              <a:latin typeface="Times New Roman" panose="02020603050405020304" pitchFamily="18" charset="0"/>
              <a:cs typeface="Times New Roman" panose="02020603050405020304" pitchFamily="18" charset="0"/>
            </a:endParaRPr>
          </a:p>
          <a:p>
            <a:pPr marL="457200" indent="-457200" algn="l" rtl="0" fontAlgn="base">
              <a:buClr>
                <a:srgbClr val="002060"/>
              </a:buClr>
              <a:buFont typeface="+mj-lt"/>
              <a:buAutoNum type="arabicPeriod"/>
            </a:pPr>
            <a:r>
              <a:rPr lang="en-US" sz="2400" b="0" i="0" dirty="0">
                <a:solidFill>
                  <a:srgbClr val="000000"/>
                </a:solidFill>
                <a:effectLst/>
                <a:latin typeface="Times New Roman" panose="02020603050405020304" pitchFamily="18" charset="0"/>
                <a:cs typeface="Times New Roman" panose="02020603050405020304" pitchFamily="18" charset="0"/>
              </a:rPr>
              <a:t>The child's full feet must rest on the floor and his elbows on the desk. If the chair is too high, a leg rest is necessary. </a:t>
            </a:r>
          </a:p>
          <a:p>
            <a:pPr marL="457200" indent="-457200" algn="l" rtl="0" fontAlgn="base">
              <a:buClr>
                <a:srgbClr val="002060"/>
              </a:buClr>
              <a:buFont typeface="+mj-lt"/>
              <a:buAutoNum type="arabicPeriod"/>
            </a:pPr>
            <a:r>
              <a:rPr lang="en-US" sz="2400" b="0" i="0" dirty="0">
                <a:solidFill>
                  <a:srgbClr val="000000"/>
                </a:solidFill>
                <a:effectLst/>
                <a:latin typeface="Times New Roman" panose="02020603050405020304" pitchFamily="18" charset="0"/>
                <a:cs typeface="Times New Roman" panose="02020603050405020304" pitchFamily="18" charset="0"/>
              </a:rPr>
              <a:t>Child may need more move to concentrate. A good solution is an inflatable sensory pillow on which the student can move without disturbing other children. </a:t>
            </a:r>
          </a:p>
        </p:txBody>
      </p:sp>
      <p:pic>
        <p:nvPicPr>
          <p:cNvPr id="2" name="Obraz 1" descr="Obraz zawierający tekst, Czcionka, zrzut ekranu, logo&#10;&#10;Opis wygenerowany automatycznie">
            <a:extLst>
              <a:ext uri="{FF2B5EF4-FFF2-40B4-BE49-F238E27FC236}">
                <a16:creationId xmlns:a16="http://schemas.microsoft.com/office/drawing/2014/main" id="{85DD4CD1-406A-DE55-DA75-875BD18B46DF}"/>
              </a:ext>
            </a:extLst>
          </p:cNvPr>
          <p:cNvPicPr>
            <a:picLocks noChangeAspect="1"/>
          </p:cNvPicPr>
          <p:nvPr/>
        </p:nvPicPr>
        <p:blipFill rotWithShape="1">
          <a:blip r:embed="rId2">
            <a:extLst>
              <a:ext uri="{28A0092B-C50C-407E-A947-70E740481C1C}">
                <a14:useLocalDpi xmlns:a14="http://schemas.microsoft.com/office/drawing/2010/main" val="0"/>
              </a:ext>
            </a:extLst>
          </a:blip>
          <a:srcRect l="4025" r="2039"/>
          <a:stretch/>
        </p:blipFill>
        <p:spPr bwMode="auto">
          <a:xfrm>
            <a:off x="712738" y="6342583"/>
            <a:ext cx="3616667" cy="41553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781757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fade">
                                      <p:cBhvr>
                                        <p:cTn id="7" dur="1000"/>
                                        <p:tgtEl>
                                          <p:spTgt spid="6">
                                            <p:txEl>
                                              <p:pRg st="4" end="4"/>
                                            </p:txEl>
                                          </p:spTgt>
                                        </p:tgtEl>
                                      </p:cBhvr>
                                    </p:animEffect>
                                    <p:anim calcmode="lin" valueType="num">
                                      <p:cBhvr>
                                        <p:cTn id="8"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5" end="5"/>
                                            </p:txEl>
                                          </p:spTgt>
                                        </p:tgtEl>
                                        <p:attrNameLst>
                                          <p:attrName>style.visibility</p:attrName>
                                        </p:attrNameLst>
                                      </p:cBhvr>
                                      <p:to>
                                        <p:strVal val="visible"/>
                                      </p:to>
                                    </p:set>
                                    <p:animEffect transition="in" filter="fade">
                                      <p:cBhvr>
                                        <p:cTn id="14" dur="1000"/>
                                        <p:tgtEl>
                                          <p:spTgt spid="6">
                                            <p:txEl>
                                              <p:pRg st="5" end="5"/>
                                            </p:txEl>
                                          </p:spTgt>
                                        </p:tgtEl>
                                      </p:cBhvr>
                                    </p:animEffect>
                                    <p:anim calcmode="lin" valueType="num">
                                      <p:cBhvr>
                                        <p:cTn id="15"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animEffect transition="in" filter="fade">
                                      <p:cBhvr>
                                        <p:cTn id="21" dur="1000"/>
                                        <p:tgtEl>
                                          <p:spTgt spid="6">
                                            <p:txEl>
                                              <p:pRg st="6" end="6"/>
                                            </p:txEl>
                                          </p:spTgt>
                                        </p:tgtEl>
                                      </p:cBhvr>
                                    </p:animEffect>
                                    <p:anim calcmode="lin" valueType="num">
                                      <p:cBhvr>
                                        <p:cTn id="22"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7" end="7"/>
                                            </p:txEl>
                                          </p:spTgt>
                                        </p:tgtEl>
                                        <p:attrNameLst>
                                          <p:attrName>style.visibility</p:attrName>
                                        </p:attrNameLst>
                                      </p:cBhvr>
                                      <p:to>
                                        <p:strVal val="visible"/>
                                      </p:to>
                                    </p:set>
                                    <p:animEffect transition="in" filter="fade">
                                      <p:cBhvr>
                                        <p:cTn id="28" dur="1000"/>
                                        <p:tgtEl>
                                          <p:spTgt spid="6">
                                            <p:txEl>
                                              <p:pRg st="7" end="7"/>
                                            </p:txEl>
                                          </p:spTgt>
                                        </p:tgtEl>
                                      </p:cBhvr>
                                    </p:animEffect>
                                    <p:anim calcmode="lin" valueType="num">
                                      <p:cBhvr>
                                        <p:cTn id="29"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8" end="8"/>
                                            </p:txEl>
                                          </p:spTgt>
                                        </p:tgtEl>
                                        <p:attrNameLst>
                                          <p:attrName>style.visibility</p:attrName>
                                        </p:attrNameLst>
                                      </p:cBhvr>
                                      <p:to>
                                        <p:strVal val="visible"/>
                                      </p:to>
                                    </p:set>
                                    <p:animEffect transition="in" filter="fade">
                                      <p:cBhvr>
                                        <p:cTn id="35" dur="1000"/>
                                        <p:tgtEl>
                                          <p:spTgt spid="6">
                                            <p:txEl>
                                              <p:pRg st="8" end="8"/>
                                            </p:txEl>
                                          </p:spTgt>
                                        </p:tgtEl>
                                      </p:cBhvr>
                                    </p:animEffect>
                                    <p:anim calcmode="lin" valueType="num">
                                      <p:cBhvr>
                                        <p:cTn id="36"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E13928-2175-BDEC-3482-28753876BE83}"/>
            </a:ext>
          </a:extLst>
        </p:cNvPr>
        <p:cNvGrpSpPr/>
        <p:nvPr/>
      </p:nvGrpSpPr>
      <p:grpSpPr>
        <a:xfrm>
          <a:off x="0" y="0"/>
          <a:ext cx="0" cy="0"/>
          <a:chOff x="0" y="0"/>
          <a:chExt cx="0" cy="0"/>
        </a:xfrm>
      </p:grpSpPr>
      <p:sp>
        <p:nvSpPr>
          <p:cNvPr id="6" name="pole tekstowe 5">
            <a:extLst>
              <a:ext uri="{FF2B5EF4-FFF2-40B4-BE49-F238E27FC236}">
                <a16:creationId xmlns:a16="http://schemas.microsoft.com/office/drawing/2014/main" id="{91A026EE-40DC-CC7D-7789-4C4C60D09867}"/>
              </a:ext>
            </a:extLst>
          </p:cNvPr>
          <p:cNvSpPr txBox="1"/>
          <p:nvPr/>
        </p:nvSpPr>
        <p:spPr>
          <a:xfrm>
            <a:off x="156564" y="383011"/>
            <a:ext cx="10758197" cy="5421997"/>
          </a:xfrm>
          <a:prstGeom prst="rect">
            <a:avLst/>
          </a:prstGeom>
          <a:noFill/>
        </p:spPr>
        <p:txBody>
          <a:bodyPr wrap="square">
            <a:spAutoFit/>
          </a:bodyPr>
          <a:lstStyle/>
          <a:p>
            <a:pPr algn="l" rtl="0" fontAlgn="base">
              <a:lnSpc>
                <a:spcPts val="1350"/>
              </a:lnSpc>
              <a:buNone/>
            </a:pPr>
            <a:r>
              <a:rPr lang="en-US" sz="1800" b="0" i="0" dirty="0">
                <a:solidFill>
                  <a:srgbClr val="000000"/>
                </a:solidFill>
                <a:effectLst/>
                <a:latin typeface="Calibri Light" panose="020F0302020204030204" pitchFamily="34" charset="0"/>
              </a:rPr>
              <a:t> </a:t>
            </a:r>
            <a:endParaRPr lang="pl-PL" sz="1800" b="0" i="0" dirty="0">
              <a:solidFill>
                <a:srgbClr val="000000"/>
              </a:solidFill>
              <a:effectLst/>
              <a:latin typeface="Calibri Light" panose="020F0302020204030204" pitchFamily="34" charset="0"/>
            </a:endParaRPr>
          </a:p>
          <a:p>
            <a:pPr algn="l" rtl="0" fontAlgn="base">
              <a:lnSpc>
                <a:spcPts val="1350"/>
              </a:lnSpc>
              <a:buNone/>
            </a:pPr>
            <a:endParaRPr lang="en-US" b="0" i="0" dirty="0">
              <a:solidFill>
                <a:srgbClr val="000000"/>
              </a:solidFill>
              <a:effectLst/>
              <a:latin typeface="Calibri Light" panose="020F0302020204030204" pitchFamily="34" charset="0"/>
            </a:endParaRPr>
          </a:p>
          <a:p>
            <a:pPr algn="l" rtl="0" fontAlgn="base">
              <a:lnSpc>
                <a:spcPts val="1350"/>
              </a:lnSpc>
              <a:buNone/>
            </a:pPr>
            <a:r>
              <a:rPr lang="en-US" sz="2800" b="1" i="0" dirty="0">
                <a:solidFill>
                  <a:srgbClr val="0070C0"/>
                </a:solidFill>
                <a:effectLst>
                  <a:outerShdw blurRad="38100" dist="38100" dir="2700000" algn="tl">
                    <a:srgbClr val="000000">
                      <a:alpha val="43137"/>
                    </a:srgbClr>
                  </a:outerShdw>
                </a:effectLst>
                <a:latin typeface="Bookman Old Style" panose="02050604050505020204" pitchFamily="18" charset="0"/>
              </a:rPr>
              <a:t>What can we do in the classroom? </a:t>
            </a:r>
            <a:br>
              <a:rPr lang="pl-PL" sz="2800" b="1" i="0" dirty="0">
                <a:solidFill>
                  <a:srgbClr val="0070C0"/>
                </a:solidFill>
                <a:effectLst>
                  <a:outerShdw blurRad="38100" dist="38100" dir="2700000" algn="tl">
                    <a:srgbClr val="000000">
                      <a:alpha val="43137"/>
                    </a:srgbClr>
                  </a:outerShdw>
                </a:effectLst>
                <a:latin typeface="Bookman Old Style" panose="02050604050505020204" pitchFamily="18" charset="0"/>
              </a:rPr>
            </a:br>
            <a:endParaRPr lang="pl-PL" sz="2800" b="1" i="0" dirty="0">
              <a:solidFill>
                <a:srgbClr val="0070C0"/>
              </a:solidFill>
              <a:effectLst>
                <a:outerShdw blurRad="38100" dist="38100" dir="2700000" algn="tl">
                  <a:srgbClr val="000000">
                    <a:alpha val="43137"/>
                  </a:srgbClr>
                </a:outerShdw>
              </a:effectLst>
              <a:latin typeface="Bookman Old Style" panose="02050604050505020204" pitchFamily="18" charset="0"/>
            </a:endParaRPr>
          </a:p>
          <a:p>
            <a:pPr algn="l" rtl="0" fontAlgn="base">
              <a:lnSpc>
                <a:spcPts val="1350"/>
              </a:lnSpc>
              <a:buNone/>
            </a:pPr>
            <a:endParaRPr lang="en-US" sz="2800" b="1" i="0" dirty="0">
              <a:solidFill>
                <a:srgbClr val="0070C0"/>
              </a:solidFill>
              <a:effectLst>
                <a:outerShdw blurRad="38100" dist="38100" dir="2700000" algn="tl">
                  <a:srgbClr val="000000">
                    <a:alpha val="43137"/>
                  </a:srgbClr>
                </a:outerShdw>
              </a:effectLst>
              <a:latin typeface="Bookman Old Style" panose="02050604050505020204" pitchFamily="18" charset="0"/>
            </a:endParaRPr>
          </a:p>
          <a:p>
            <a:pPr marL="457200" indent="-457200" algn="l" rtl="0" fontAlgn="base">
              <a:buClr>
                <a:srgbClr val="002060"/>
              </a:buClr>
              <a:buFont typeface="+mj-lt"/>
              <a:buAutoNum type="arabicPeriod" startAt="6"/>
            </a:pPr>
            <a:r>
              <a:rPr lang="en-US" sz="2400" b="0" i="0" dirty="0">
                <a:solidFill>
                  <a:srgbClr val="000000"/>
                </a:solidFill>
                <a:effectLst/>
                <a:latin typeface="Times New Roman" panose="02020603050405020304" pitchFamily="18" charset="0"/>
                <a:cs typeface="Times New Roman" panose="02020603050405020304" pitchFamily="18" charset="0"/>
              </a:rPr>
              <a:t>It is recommended to take short breaks during classes for movement, e.g. marching in place, rhythmic jumping. This solution is perfect for all children participating in the lesson. </a:t>
            </a:r>
          </a:p>
          <a:p>
            <a:pPr marL="457200" indent="-457200" algn="l" rtl="0" fontAlgn="base">
              <a:buClr>
                <a:srgbClr val="002060"/>
              </a:buClr>
              <a:buFont typeface="+mj-lt"/>
              <a:buAutoNum type="arabicPeriod" startAt="6"/>
            </a:pPr>
            <a:r>
              <a:rPr lang="en-US" sz="2400" b="0" i="0" dirty="0">
                <a:solidFill>
                  <a:srgbClr val="000000"/>
                </a:solidFill>
                <a:effectLst/>
                <a:latin typeface="Times New Roman" panose="02020603050405020304" pitchFamily="18" charset="0"/>
                <a:cs typeface="Times New Roman" panose="02020603050405020304" pitchFamily="18" charset="0"/>
              </a:rPr>
              <a:t>When a child needs gustatory stimuli to maintain attention, a good solution is to let him suck something sour. </a:t>
            </a:r>
          </a:p>
          <a:p>
            <a:pPr marL="457200" indent="-457200" algn="l" rtl="0" fontAlgn="base">
              <a:buClr>
                <a:srgbClr val="002060"/>
              </a:buClr>
              <a:buFont typeface="+mj-lt"/>
              <a:buAutoNum type="arabicPeriod" startAt="6"/>
            </a:pPr>
            <a:r>
              <a:rPr lang="en-US" sz="2400" b="0" i="0" dirty="0">
                <a:solidFill>
                  <a:srgbClr val="000000"/>
                </a:solidFill>
                <a:effectLst/>
                <a:latin typeface="Times New Roman" panose="02020603050405020304" pitchFamily="18" charset="0"/>
                <a:cs typeface="Times New Roman" panose="02020603050405020304" pitchFamily="18" charset="0"/>
              </a:rPr>
              <a:t>A child who is overly agitated by sounds, smells, or movement in the canteen or during school gatherings should be excused from being there and should eat outside the canteen. </a:t>
            </a:r>
          </a:p>
          <a:p>
            <a:pPr marL="457200" indent="-457200" algn="l" rtl="0" fontAlgn="base">
              <a:buClr>
                <a:srgbClr val="002060"/>
              </a:buClr>
              <a:buFont typeface="+mj-lt"/>
              <a:buAutoNum type="arabicPeriod" startAt="6"/>
            </a:pPr>
            <a:r>
              <a:rPr lang="en-US" sz="2400" b="0" i="0" dirty="0">
                <a:solidFill>
                  <a:srgbClr val="000000"/>
                </a:solidFill>
                <a:effectLst/>
                <a:latin typeface="Times New Roman" panose="02020603050405020304" pitchFamily="18" charset="0"/>
                <a:cs typeface="Times New Roman" panose="02020603050405020304" pitchFamily="18" charset="0"/>
              </a:rPr>
              <a:t>A hearing-sensitive student may wear specialized headphones during breaks and lessons, if possible. </a:t>
            </a:r>
          </a:p>
          <a:p>
            <a:pPr marL="457200" indent="-457200" algn="l" rtl="0" fontAlgn="base">
              <a:buClr>
                <a:srgbClr val="002060"/>
              </a:buClr>
              <a:buFont typeface="+mj-lt"/>
              <a:buAutoNum type="arabicPeriod" startAt="6"/>
            </a:pPr>
            <a:r>
              <a:rPr lang="en-US" sz="2400" b="0" i="0" dirty="0">
                <a:solidFill>
                  <a:srgbClr val="000000"/>
                </a:solidFill>
                <a:effectLst/>
                <a:latin typeface="Times New Roman" panose="02020603050405020304" pitchFamily="18" charset="0"/>
                <a:cs typeface="Times New Roman" panose="02020603050405020304" pitchFamily="18" charset="0"/>
              </a:rPr>
              <a:t>A child who needs additional stimuli to maintain attention may (depending on his needs) chew gum, squeeze a small ball or something else. </a:t>
            </a:r>
          </a:p>
        </p:txBody>
      </p:sp>
      <p:pic>
        <p:nvPicPr>
          <p:cNvPr id="2" name="Obraz 1" descr="Obraz zawierający tekst, Czcionka, zrzut ekranu, logo&#10;&#10;Opis wygenerowany automatycznie">
            <a:extLst>
              <a:ext uri="{FF2B5EF4-FFF2-40B4-BE49-F238E27FC236}">
                <a16:creationId xmlns:a16="http://schemas.microsoft.com/office/drawing/2014/main" id="{4CA858DF-027E-DAB1-DFEB-DAF9A347EFD8}"/>
              </a:ext>
            </a:extLst>
          </p:cNvPr>
          <p:cNvPicPr>
            <a:picLocks noChangeAspect="1"/>
          </p:cNvPicPr>
          <p:nvPr/>
        </p:nvPicPr>
        <p:blipFill rotWithShape="1">
          <a:blip r:embed="rId2">
            <a:extLst>
              <a:ext uri="{28A0092B-C50C-407E-A947-70E740481C1C}">
                <a14:useLocalDpi xmlns:a14="http://schemas.microsoft.com/office/drawing/2010/main" val="0"/>
              </a:ext>
            </a:extLst>
          </a:blip>
          <a:srcRect l="4025" r="2039"/>
          <a:stretch/>
        </p:blipFill>
        <p:spPr bwMode="auto">
          <a:xfrm>
            <a:off x="712738" y="6241724"/>
            <a:ext cx="3616667" cy="41553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820846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8312C85-E120-3ECB-C969-FF24641F7466}"/>
            </a:ext>
          </a:extLst>
        </p:cNvPr>
        <p:cNvGrpSpPr/>
        <p:nvPr/>
      </p:nvGrpSpPr>
      <p:grpSpPr>
        <a:xfrm>
          <a:off x="0" y="0"/>
          <a:ext cx="0" cy="0"/>
          <a:chOff x="0" y="0"/>
          <a:chExt cx="0" cy="0"/>
        </a:xfrm>
      </p:grpSpPr>
      <p:pic>
        <p:nvPicPr>
          <p:cNvPr id="7" name="Obraz 6" descr="Obraz zawierający tekst, Czcionka, zrzut ekranu, logo&#10;&#10;Opis wygenerowany automatycznie">
            <a:extLst>
              <a:ext uri="{FF2B5EF4-FFF2-40B4-BE49-F238E27FC236}">
                <a16:creationId xmlns:a16="http://schemas.microsoft.com/office/drawing/2014/main" id="{5FD870A3-D010-6F5F-00D7-491612FEE078}"/>
              </a:ext>
            </a:extLst>
          </p:cNvPr>
          <p:cNvPicPr>
            <a:picLocks noChangeAspect="1"/>
          </p:cNvPicPr>
          <p:nvPr/>
        </p:nvPicPr>
        <p:blipFill rotWithShape="1">
          <a:blip r:embed="rId2">
            <a:extLst>
              <a:ext uri="{28A0092B-C50C-407E-A947-70E740481C1C}">
                <a14:useLocalDpi xmlns:a14="http://schemas.microsoft.com/office/drawing/2010/main" val="0"/>
              </a:ext>
            </a:extLst>
          </a:blip>
          <a:srcRect l="4025" r="2039"/>
          <a:stretch/>
        </p:blipFill>
        <p:spPr bwMode="auto">
          <a:xfrm>
            <a:off x="1076631" y="189413"/>
            <a:ext cx="8019436" cy="921385"/>
          </a:xfrm>
          <a:prstGeom prst="rect">
            <a:avLst/>
          </a:prstGeom>
          <a:ln>
            <a:noFill/>
          </a:ln>
          <a:extLst>
            <a:ext uri="{53640926-AAD7-44D8-BBD7-CCE9431645EC}">
              <a14:shadowObscured xmlns:a14="http://schemas.microsoft.com/office/drawing/2010/main"/>
            </a:ext>
          </a:extLst>
        </p:spPr>
      </p:pic>
      <p:pic>
        <p:nvPicPr>
          <p:cNvPr id="9" name="Obraz 8" descr="TMP1">
            <a:extLst>
              <a:ext uri="{FF2B5EF4-FFF2-40B4-BE49-F238E27FC236}">
                <a16:creationId xmlns:a16="http://schemas.microsoft.com/office/drawing/2014/main" id="{09707234-8C53-2E94-61B3-A36682921C8E}"/>
              </a:ext>
            </a:extLst>
          </p:cNvPr>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8163" y="4361882"/>
            <a:ext cx="1656935" cy="2211533"/>
          </a:xfrm>
          <a:prstGeom prst="rect">
            <a:avLst/>
          </a:prstGeom>
          <a:noFill/>
        </p:spPr>
      </p:pic>
      <p:sp>
        <p:nvSpPr>
          <p:cNvPr id="3" name="Tytuł 1">
            <a:extLst>
              <a:ext uri="{FF2B5EF4-FFF2-40B4-BE49-F238E27FC236}">
                <a16:creationId xmlns:a16="http://schemas.microsoft.com/office/drawing/2014/main" id="{5343C953-E7C9-13DA-EB57-E83887D9B449}"/>
              </a:ext>
            </a:extLst>
          </p:cNvPr>
          <p:cNvSpPr txBox="1">
            <a:spLocks/>
          </p:cNvSpPr>
          <p:nvPr/>
        </p:nvSpPr>
        <p:spPr>
          <a:xfrm>
            <a:off x="545624" y="3931298"/>
            <a:ext cx="9604802" cy="1320800"/>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br>
              <a:rPr lang="pl-PL" sz="4400" b="1" dirty="0">
                <a:solidFill>
                  <a:srgbClr val="002060"/>
                </a:solidFill>
                <a:effectLst>
                  <a:outerShdw blurRad="38100" dist="38100" dir="2700000" algn="tl">
                    <a:srgbClr val="000000">
                      <a:alpha val="43137"/>
                    </a:srgbClr>
                  </a:outerShdw>
                </a:effectLst>
                <a:latin typeface="Bookman Old Style" panose="02050604050505020204" pitchFamily="18" charset="0"/>
                <a:cs typeface="Times New Roman" panose="02020603050405020304" pitchFamily="18" charset="0"/>
              </a:rPr>
            </a:br>
            <a:br>
              <a:rPr lang="pl-PL" sz="44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pl-PL" sz="44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p:txBody>
      </p:sp>
      <p:sp>
        <p:nvSpPr>
          <p:cNvPr id="6" name="pole tekstowe 5">
            <a:extLst>
              <a:ext uri="{FF2B5EF4-FFF2-40B4-BE49-F238E27FC236}">
                <a16:creationId xmlns:a16="http://schemas.microsoft.com/office/drawing/2014/main" id="{BD1DF90F-18F9-13FB-A98B-BE01B762F7AD}"/>
              </a:ext>
            </a:extLst>
          </p:cNvPr>
          <p:cNvSpPr txBox="1"/>
          <p:nvPr/>
        </p:nvSpPr>
        <p:spPr>
          <a:xfrm>
            <a:off x="-223935" y="2468040"/>
            <a:ext cx="11952514" cy="2123658"/>
          </a:xfrm>
          <a:prstGeom prst="rect">
            <a:avLst/>
          </a:prstGeom>
          <a:noFill/>
        </p:spPr>
        <p:txBody>
          <a:bodyPr wrap="square">
            <a:spAutoFit/>
          </a:bodyPr>
          <a:lstStyle/>
          <a:p>
            <a:pPr algn="ctr" rtl="0" fontAlgn="base">
              <a:buNone/>
            </a:pPr>
            <a:r>
              <a:rPr lang="en-US" sz="6600" b="1">
                <a:solidFill>
                  <a:srgbClr val="002060"/>
                </a:solidFill>
                <a:effectLst>
                  <a:outerShdw blurRad="38100" dist="38100" dir="2700000" algn="tl">
                    <a:srgbClr val="000000">
                      <a:alpha val="43137"/>
                    </a:srgbClr>
                  </a:outerShdw>
                </a:effectLst>
                <a:latin typeface="Bookman Old Style" panose="02050604050505020204" pitchFamily="18" charset="0"/>
              </a:rPr>
              <a:t>Attention Deficit Hyperactivity</a:t>
            </a:r>
            <a:endParaRPr lang="pl-PL" sz="6600" b="1" i="0" dirty="0">
              <a:solidFill>
                <a:srgbClr val="002060"/>
              </a:solidFill>
              <a:effectLst>
                <a:outerShdw blurRad="38100" dist="38100" dir="2700000" algn="tl">
                  <a:srgbClr val="000000">
                    <a:alpha val="43137"/>
                  </a:srgbClr>
                </a:outerShdw>
              </a:effectLst>
              <a:latin typeface="Bookman Old Style" panose="02050604050505020204" pitchFamily="18" charset="0"/>
            </a:endParaRPr>
          </a:p>
        </p:txBody>
      </p:sp>
    </p:spTree>
    <p:extLst>
      <p:ext uri="{BB962C8B-B14F-4D97-AF65-F5344CB8AC3E}">
        <p14:creationId xmlns:p14="http://schemas.microsoft.com/office/powerpoint/2010/main" val="13893609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D6C89B-204A-0C80-5CE4-182CD7CC9F4F}"/>
            </a:ext>
          </a:extLst>
        </p:cNvPr>
        <p:cNvGrpSpPr/>
        <p:nvPr/>
      </p:nvGrpSpPr>
      <p:grpSpPr>
        <a:xfrm>
          <a:off x="0" y="0"/>
          <a:ext cx="0" cy="0"/>
          <a:chOff x="0" y="0"/>
          <a:chExt cx="0" cy="0"/>
        </a:xfrm>
      </p:grpSpPr>
      <p:sp>
        <p:nvSpPr>
          <p:cNvPr id="4" name="pole tekstowe 3">
            <a:extLst>
              <a:ext uri="{FF2B5EF4-FFF2-40B4-BE49-F238E27FC236}">
                <a16:creationId xmlns:a16="http://schemas.microsoft.com/office/drawing/2014/main" id="{4BF124A6-A68D-D1A9-CE44-8179330F2E8E}"/>
              </a:ext>
            </a:extLst>
          </p:cNvPr>
          <p:cNvSpPr txBox="1"/>
          <p:nvPr/>
        </p:nvSpPr>
        <p:spPr>
          <a:xfrm>
            <a:off x="522514" y="502624"/>
            <a:ext cx="9993086" cy="5693866"/>
          </a:xfrm>
          <a:prstGeom prst="rect">
            <a:avLst/>
          </a:prstGeom>
          <a:noFill/>
        </p:spPr>
        <p:txBody>
          <a:bodyPr wrap="square">
            <a:spAutoFit/>
          </a:bodyPr>
          <a:lstStyle/>
          <a:p>
            <a:r>
              <a:rPr lang="en-US" sz="4400" b="1" dirty="0">
                <a:solidFill>
                  <a:srgbClr val="002060"/>
                </a:solidFill>
                <a:effectLst>
                  <a:outerShdw blurRad="38100" dist="38100" dir="2700000" algn="tl">
                    <a:srgbClr val="000000">
                      <a:alpha val="43137"/>
                    </a:srgbClr>
                  </a:outerShdw>
                </a:effectLst>
                <a:latin typeface="Bookman Old Style" panose="02050604050505020204" pitchFamily="18" charset="0"/>
              </a:rPr>
              <a:t>Attention Deficit Hyperactivity Disorder </a:t>
            </a:r>
          </a:p>
          <a:p>
            <a:endParaRPr lang="en-US" dirty="0"/>
          </a:p>
          <a:p>
            <a:endParaRPr lang="en-US" dirty="0"/>
          </a:p>
          <a:p>
            <a:r>
              <a:rPr lang="en-US" sz="2400" dirty="0">
                <a:latin typeface="Times New Roman" panose="02020603050405020304" pitchFamily="18" charset="0"/>
                <a:cs typeface="Times New Roman" panose="02020603050405020304" pitchFamily="18" charset="0"/>
              </a:rPr>
              <a:t>Attention-deficit/ hyperactivity disorder (ICD - 11 F90.9) is one of the most common mental disorders affecting children. Symptoms of ADHD include </a:t>
            </a:r>
            <a:r>
              <a:rPr lang="en-US" sz="2400" b="1" dirty="0">
                <a:latin typeface="Times New Roman" panose="02020603050405020304" pitchFamily="18" charset="0"/>
                <a:cs typeface="Times New Roman" panose="02020603050405020304" pitchFamily="18" charset="0"/>
              </a:rPr>
              <a:t>inattention </a:t>
            </a:r>
            <a:r>
              <a:rPr lang="en-US" sz="2400" dirty="0">
                <a:latin typeface="Times New Roman" panose="02020603050405020304" pitchFamily="18" charset="0"/>
                <a:cs typeface="Times New Roman" panose="02020603050405020304" pitchFamily="18" charset="0"/>
              </a:rPr>
              <a:t>(not being able to keep focus), </a:t>
            </a:r>
            <a:r>
              <a:rPr lang="en-US" sz="2400" b="1" dirty="0">
                <a:latin typeface="Times New Roman" panose="02020603050405020304" pitchFamily="18" charset="0"/>
                <a:cs typeface="Times New Roman" panose="02020603050405020304" pitchFamily="18" charset="0"/>
              </a:rPr>
              <a:t>hyperactivity </a:t>
            </a:r>
            <a:r>
              <a:rPr lang="en-US" sz="2400" dirty="0">
                <a:latin typeface="Times New Roman" panose="02020603050405020304" pitchFamily="18" charset="0"/>
                <a:cs typeface="Times New Roman" panose="02020603050405020304" pitchFamily="18" charset="0"/>
              </a:rPr>
              <a:t>(excess movement that is not fitting to the setting) and </a:t>
            </a:r>
            <a:r>
              <a:rPr lang="en-US" sz="2400" b="1" dirty="0">
                <a:latin typeface="Times New Roman" panose="02020603050405020304" pitchFamily="18" charset="0"/>
                <a:cs typeface="Times New Roman" panose="02020603050405020304" pitchFamily="18" charset="0"/>
              </a:rPr>
              <a:t>impulsivity</a:t>
            </a:r>
            <a:r>
              <a:rPr lang="en-US" sz="2400" dirty="0">
                <a:latin typeface="Times New Roman" panose="02020603050405020304" pitchFamily="18" charset="0"/>
                <a:cs typeface="Times New Roman" panose="02020603050405020304" pitchFamily="18" charset="0"/>
              </a:rPr>
              <a:t> (hasty acts that occur in the moment without thought). It is </a:t>
            </a:r>
            <a:r>
              <a:rPr lang="en-US" sz="2400" dirty="0" err="1">
                <a:latin typeface="Times New Roman" panose="02020603050405020304" pitchFamily="18" charset="0"/>
                <a:cs typeface="Times New Roman" panose="02020603050405020304" pitchFamily="18" charset="0"/>
              </a:rPr>
              <a:t>characterised</a:t>
            </a:r>
            <a:r>
              <a:rPr lang="en-US" sz="2400" dirty="0">
                <a:latin typeface="Times New Roman" panose="02020603050405020304" pitchFamily="18" charset="0"/>
                <a:cs typeface="Times New Roman" panose="02020603050405020304" pitchFamily="18" charset="0"/>
              </a:rPr>
              <a:t> by a persistent pattern (at least 6 months) of inattention and/or hyperactivity-impulsivity that has a direct negative impact on academic, occupational, or social functioning. </a:t>
            </a:r>
          </a:p>
          <a:p>
            <a:endParaRPr lang="en-US" sz="2400" dirty="0">
              <a:latin typeface="Times New Roman" panose="02020603050405020304" pitchFamily="18" charset="0"/>
              <a:cs typeface="Times New Roman" panose="02020603050405020304" pitchFamily="18" charset="0"/>
            </a:endParaRPr>
          </a:p>
          <a:p>
            <a:r>
              <a:rPr lang="en-US" sz="2400" i="1" dirty="0">
                <a:latin typeface="Times New Roman" panose="02020603050405020304" pitchFamily="18" charset="0"/>
                <a:cs typeface="Times New Roman" panose="02020603050405020304" pitchFamily="18" charset="0"/>
              </a:rPr>
              <a:t>The cause is unknown but there appears to be a combination of genetic and environmental factors involved. It may be hereditary. </a:t>
            </a:r>
            <a:endParaRPr lang="pl-PL" sz="2400" i="1" dirty="0">
              <a:latin typeface="Times New Roman" panose="02020603050405020304" pitchFamily="18" charset="0"/>
              <a:cs typeface="Times New Roman" panose="02020603050405020304" pitchFamily="18" charset="0"/>
            </a:endParaRPr>
          </a:p>
        </p:txBody>
      </p:sp>
      <p:pic>
        <p:nvPicPr>
          <p:cNvPr id="2" name="Obraz 1" descr="Obraz zawierający tekst, Czcionka, zrzut ekranu, logo&#10;&#10;Opis wygenerowany automatycznie">
            <a:extLst>
              <a:ext uri="{FF2B5EF4-FFF2-40B4-BE49-F238E27FC236}">
                <a16:creationId xmlns:a16="http://schemas.microsoft.com/office/drawing/2014/main" id="{3F858F39-6E5E-EA00-4ECF-1AA5C4FBF7B1}"/>
              </a:ext>
            </a:extLst>
          </p:cNvPr>
          <p:cNvPicPr>
            <a:picLocks noChangeAspect="1"/>
          </p:cNvPicPr>
          <p:nvPr/>
        </p:nvPicPr>
        <p:blipFill rotWithShape="1">
          <a:blip r:embed="rId2">
            <a:extLst>
              <a:ext uri="{28A0092B-C50C-407E-A947-70E740481C1C}">
                <a14:useLocalDpi xmlns:a14="http://schemas.microsoft.com/office/drawing/2010/main" val="0"/>
              </a:ext>
            </a:extLst>
          </a:blip>
          <a:srcRect l="4025" r="2039"/>
          <a:stretch/>
        </p:blipFill>
        <p:spPr bwMode="auto">
          <a:xfrm>
            <a:off x="488803" y="6340285"/>
            <a:ext cx="3616667" cy="41553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952952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1000"/>
                                        <p:tgtEl>
                                          <p:spTgt spid="4">
                                            <p:txEl>
                                              <p:pRg st="3" end="3"/>
                                            </p:txEl>
                                          </p:spTgt>
                                        </p:tgtEl>
                                      </p:cBhvr>
                                    </p:animEffect>
                                    <p:anim calcmode="lin" valueType="num">
                                      <p:cBhvr>
                                        <p:cTn id="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5" end="5"/>
                                            </p:txEl>
                                          </p:spTgt>
                                        </p:tgtEl>
                                        <p:attrNameLst>
                                          <p:attrName>style.visibility</p:attrName>
                                        </p:attrNameLst>
                                      </p:cBhvr>
                                      <p:to>
                                        <p:strVal val="visible"/>
                                      </p:to>
                                    </p:set>
                                    <p:animEffect transition="in" filter="fade">
                                      <p:cBhvr>
                                        <p:cTn id="14" dur="1000"/>
                                        <p:tgtEl>
                                          <p:spTgt spid="4">
                                            <p:txEl>
                                              <p:pRg st="5" end="5"/>
                                            </p:txEl>
                                          </p:spTgt>
                                        </p:tgtEl>
                                      </p:cBhvr>
                                    </p:animEffect>
                                    <p:anim calcmode="lin" valueType="num">
                                      <p:cBhvr>
                                        <p:cTn id="15"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E12D2F-AF67-F6E2-77F6-92F28E94B60E}"/>
            </a:ext>
          </a:extLst>
        </p:cNvPr>
        <p:cNvGrpSpPr/>
        <p:nvPr/>
      </p:nvGrpSpPr>
      <p:grpSpPr>
        <a:xfrm>
          <a:off x="0" y="0"/>
          <a:ext cx="0" cy="0"/>
          <a:chOff x="0" y="0"/>
          <a:chExt cx="0" cy="0"/>
        </a:xfrm>
      </p:grpSpPr>
      <p:sp>
        <p:nvSpPr>
          <p:cNvPr id="4" name="pole tekstowe 3">
            <a:extLst>
              <a:ext uri="{FF2B5EF4-FFF2-40B4-BE49-F238E27FC236}">
                <a16:creationId xmlns:a16="http://schemas.microsoft.com/office/drawing/2014/main" id="{17559DE3-98F9-F813-E610-100BD9182747}"/>
              </a:ext>
            </a:extLst>
          </p:cNvPr>
          <p:cNvSpPr txBox="1"/>
          <p:nvPr/>
        </p:nvSpPr>
        <p:spPr>
          <a:xfrm>
            <a:off x="569166" y="741757"/>
            <a:ext cx="10739535" cy="5442516"/>
          </a:xfrm>
          <a:prstGeom prst="rect">
            <a:avLst/>
          </a:prstGeom>
          <a:noFill/>
        </p:spPr>
        <p:txBody>
          <a:bodyPr wrap="square">
            <a:spAutoFit/>
          </a:bodyPr>
          <a:lstStyle/>
          <a:p>
            <a:pPr algn="l" rtl="0" fontAlgn="base">
              <a:lnSpc>
                <a:spcPts val="1350"/>
              </a:lnSpc>
              <a:buNone/>
            </a:pPr>
            <a:r>
              <a:rPr lang="en-US" sz="3200" b="1" i="0" dirty="0">
                <a:solidFill>
                  <a:srgbClr val="002060"/>
                </a:solidFill>
                <a:effectLst>
                  <a:outerShdw blurRad="38100" dist="38100" dir="2700000" algn="tl">
                    <a:srgbClr val="000000">
                      <a:alpha val="43137"/>
                    </a:srgbClr>
                  </a:outerShdw>
                </a:effectLst>
                <a:latin typeface="Bookman Old Style" panose="02050604050505020204" pitchFamily="18" charset="0"/>
              </a:rPr>
              <a:t>ADHD </a:t>
            </a:r>
            <a:r>
              <a:rPr lang="en-US" sz="3200" b="1" i="0" dirty="0" err="1">
                <a:solidFill>
                  <a:srgbClr val="002060"/>
                </a:solidFill>
                <a:effectLst>
                  <a:outerShdw blurRad="38100" dist="38100" dir="2700000" algn="tl">
                    <a:srgbClr val="000000">
                      <a:alpha val="43137"/>
                    </a:srgbClr>
                  </a:outerShdw>
                </a:effectLst>
                <a:latin typeface="Bookman Old Style" panose="02050604050505020204" pitchFamily="18" charset="0"/>
              </a:rPr>
              <a:t>symptomes</a:t>
            </a:r>
            <a:r>
              <a:rPr lang="en-US" sz="3200" b="1" i="0" dirty="0">
                <a:solidFill>
                  <a:srgbClr val="002060"/>
                </a:solidFill>
                <a:effectLst>
                  <a:outerShdw blurRad="38100" dist="38100" dir="2700000" algn="tl">
                    <a:srgbClr val="000000">
                      <a:alpha val="43137"/>
                    </a:srgbClr>
                  </a:outerShdw>
                </a:effectLst>
                <a:latin typeface="Bookman Old Style" panose="02050604050505020204" pitchFamily="18" charset="0"/>
              </a:rPr>
              <a:t> </a:t>
            </a:r>
            <a:endParaRPr lang="pl-PL" sz="3200" b="1" i="0" dirty="0">
              <a:solidFill>
                <a:srgbClr val="002060"/>
              </a:solidFill>
              <a:effectLst>
                <a:outerShdw blurRad="38100" dist="38100" dir="2700000" algn="tl">
                  <a:srgbClr val="000000">
                    <a:alpha val="43137"/>
                  </a:srgbClr>
                </a:outerShdw>
              </a:effectLst>
              <a:latin typeface="Bookman Old Style" panose="02050604050505020204" pitchFamily="18" charset="0"/>
            </a:endParaRPr>
          </a:p>
          <a:p>
            <a:pPr algn="l" rtl="0" fontAlgn="base">
              <a:buNone/>
            </a:pPr>
            <a:endParaRPr lang="en-US" sz="2000" b="0" i="0" dirty="0">
              <a:solidFill>
                <a:srgbClr val="0070C0"/>
              </a:solidFill>
              <a:effectLst/>
              <a:latin typeface="Times New Roman" panose="02020603050405020304" pitchFamily="18" charset="0"/>
              <a:cs typeface="Times New Roman" panose="02020603050405020304" pitchFamily="18" charset="0"/>
            </a:endParaRPr>
          </a:p>
          <a:p>
            <a:pPr algn="l" rtl="0" fontAlgn="base">
              <a:buNone/>
            </a:pPr>
            <a:r>
              <a:rPr lang="en-US" sz="2400" b="1" i="0" dirty="0">
                <a:solidFill>
                  <a:srgbClr val="0070C0"/>
                </a:solidFill>
                <a:effectLst/>
                <a:latin typeface="Times New Roman" panose="02020603050405020304" pitchFamily="18" charset="0"/>
                <a:cs typeface="Times New Roman" panose="02020603050405020304" pitchFamily="18" charset="0"/>
              </a:rPr>
              <a:t>The symptoms of attention deficit hyperactivity disorder (ADHD) can be </a:t>
            </a:r>
            <a:r>
              <a:rPr lang="en-US" sz="2400" b="1" i="0" dirty="0" err="1">
                <a:solidFill>
                  <a:srgbClr val="0070C0"/>
                </a:solidFill>
                <a:effectLst/>
                <a:latin typeface="Times New Roman" panose="02020603050405020304" pitchFamily="18" charset="0"/>
                <a:cs typeface="Times New Roman" panose="02020603050405020304" pitchFamily="18" charset="0"/>
              </a:rPr>
              <a:t>categorised</a:t>
            </a:r>
            <a:r>
              <a:rPr lang="en-US" sz="2400" b="1" i="0" dirty="0">
                <a:solidFill>
                  <a:srgbClr val="0070C0"/>
                </a:solidFill>
                <a:effectLst/>
                <a:latin typeface="Times New Roman" panose="02020603050405020304" pitchFamily="18" charset="0"/>
                <a:cs typeface="Times New Roman" panose="02020603050405020304" pitchFamily="18" charset="0"/>
              </a:rPr>
              <a:t> into 2 types of </a:t>
            </a:r>
            <a:r>
              <a:rPr lang="en-US" sz="2400" b="1" i="0" dirty="0" err="1">
                <a:solidFill>
                  <a:srgbClr val="0070C0"/>
                </a:solidFill>
                <a:effectLst/>
                <a:latin typeface="Times New Roman" panose="02020603050405020304" pitchFamily="18" charset="0"/>
                <a:cs typeface="Times New Roman" panose="02020603050405020304" pitchFamily="18" charset="0"/>
              </a:rPr>
              <a:t>behavioural</a:t>
            </a:r>
            <a:r>
              <a:rPr lang="en-US" sz="2400" b="1" i="0" dirty="0">
                <a:solidFill>
                  <a:srgbClr val="0070C0"/>
                </a:solidFill>
                <a:effectLst/>
                <a:latin typeface="Times New Roman" panose="02020603050405020304" pitchFamily="18" charset="0"/>
                <a:cs typeface="Times New Roman" panose="02020603050405020304" pitchFamily="18" charset="0"/>
              </a:rPr>
              <a:t> problems: </a:t>
            </a:r>
          </a:p>
          <a:p>
            <a:pPr marL="342900" indent="-342900" algn="l" rtl="0" fontAlgn="base">
              <a:buClr>
                <a:srgbClr val="002060"/>
              </a:buClr>
              <a:buFont typeface="Wingdings" panose="05000000000000000000" pitchFamily="2" charset="2"/>
              <a:buChar char="Ø"/>
            </a:pPr>
            <a:r>
              <a:rPr lang="en-US" sz="2400" i="0" dirty="0">
                <a:solidFill>
                  <a:srgbClr val="000000"/>
                </a:solidFill>
                <a:effectLst/>
                <a:latin typeface="Times New Roman" panose="02020603050405020304" pitchFamily="18" charset="0"/>
                <a:cs typeface="Times New Roman" panose="02020603050405020304" pitchFamily="18" charset="0"/>
              </a:rPr>
              <a:t>inattentiveness (difficulty concentrating and focusing) </a:t>
            </a:r>
          </a:p>
          <a:p>
            <a:pPr marL="342900" indent="-342900" algn="l" rtl="0" fontAlgn="base">
              <a:buClr>
                <a:srgbClr val="002060"/>
              </a:buClr>
              <a:buFont typeface="Wingdings" panose="05000000000000000000" pitchFamily="2" charset="2"/>
              <a:buChar char="Ø"/>
            </a:pPr>
            <a:r>
              <a:rPr lang="en-US" sz="2400" i="0" dirty="0">
                <a:solidFill>
                  <a:srgbClr val="000000"/>
                </a:solidFill>
                <a:effectLst/>
                <a:latin typeface="Times New Roman" panose="02020603050405020304" pitchFamily="18" charset="0"/>
                <a:cs typeface="Times New Roman" panose="02020603050405020304" pitchFamily="18" charset="0"/>
              </a:rPr>
              <a:t>hyperactivity and impulsiveness </a:t>
            </a:r>
          </a:p>
          <a:p>
            <a:pPr algn="l" rtl="0" fontAlgn="base">
              <a:buClr>
                <a:srgbClr val="002060"/>
              </a:buClr>
            </a:pPr>
            <a:endParaRPr lang="en-US" sz="2000" b="0" i="0" dirty="0">
              <a:solidFill>
                <a:srgbClr val="000000"/>
              </a:solidFill>
              <a:effectLst/>
              <a:latin typeface="Times New Roman" panose="02020603050405020304" pitchFamily="18" charset="0"/>
              <a:cs typeface="Times New Roman" panose="02020603050405020304" pitchFamily="18" charset="0"/>
            </a:endParaRPr>
          </a:p>
          <a:p>
            <a:pPr algn="l" rtl="0" fontAlgn="base">
              <a:buNone/>
            </a:pPr>
            <a:r>
              <a:rPr lang="en-US" sz="2000" b="0" i="0" dirty="0">
                <a:solidFill>
                  <a:srgbClr val="000000"/>
                </a:solidFill>
                <a:effectLst/>
                <a:latin typeface="Times New Roman" panose="02020603050405020304" pitchFamily="18" charset="0"/>
                <a:cs typeface="Times New Roman" panose="02020603050405020304" pitchFamily="18" charset="0"/>
              </a:rPr>
              <a:t>Many people with ADHD have problems that fall into both these categories, but this is not always the case. </a:t>
            </a:r>
            <a:endParaRPr lang="pl-PL" sz="2000" b="0" i="0" dirty="0">
              <a:solidFill>
                <a:srgbClr val="000000"/>
              </a:solidFill>
              <a:effectLst/>
              <a:latin typeface="Times New Roman" panose="02020603050405020304" pitchFamily="18" charset="0"/>
              <a:cs typeface="Times New Roman" panose="02020603050405020304" pitchFamily="18" charset="0"/>
            </a:endParaRPr>
          </a:p>
          <a:p>
            <a:pPr algn="l" rtl="0" fontAlgn="base">
              <a:buNone/>
            </a:pPr>
            <a:endParaRPr lang="en-US" sz="2000" b="0" i="0" dirty="0">
              <a:solidFill>
                <a:srgbClr val="000000"/>
              </a:solidFill>
              <a:effectLst/>
              <a:latin typeface="Times New Roman" panose="02020603050405020304" pitchFamily="18" charset="0"/>
              <a:cs typeface="Times New Roman" panose="02020603050405020304" pitchFamily="18" charset="0"/>
            </a:endParaRPr>
          </a:p>
          <a:p>
            <a:pPr algn="l" rtl="0" fontAlgn="base">
              <a:buNone/>
            </a:pPr>
            <a:r>
              <a:rPr lang="en-US" sz="2000" b="0" i="0" dirty="0">
                <a:solidFill>
                  <a:srgbClr val="000000"/>
                </a:solidFill>
                <a:effectLst/>
                <a:latin typeface="Times New Roman" panose="02020603050405020304" pitchFamily="18" charset="0"/>
                <a:cs typeface="Times New Roman" panose="02020603050405020304" pitchFamily="18" charset="0"/>
              </a:rPr>
              <a:t>For example, around 2 to 3 in 10 people with the condition have problems with concentrating and focusing, but not with hyperactivity or impulsiveness. </a:t>
            </a:r>
          </a:p>
          <a:p>
            <a:pPr algn="l" rtl="0" fontAlgn="base">
              <a:buNone/>
            </a:pPr>
            <a:r>
              <a:rPr lang="en-US" sz="2000" b="0" i="0" dirty="0">
                <a:solidFill>
                  <a:srgbClr val="000000"/>
                </a:solidFill>
                <a:effectLst/>
                <a:latin typeface="Times New Roman" panose="02020603050405020304" pitchFamily="18" charset="0"/>
                <a:cs typeface="Times New Roman" panose="02020603050405020304" pitchFamily="18" charset="0"/>
              </a:rPr>
              <a:t>This form of ADHD is also known as attention deficit disorder (ADD). ADD can sometimes go unnoticed because the symptoms may be less obvious. </a:t>
            </a:r>
          </a:p>
          <a:p>
            <a:pPr algn="l" rtl="0" fontAlgn="base"/>
            <a:r>
              <a:rPr lang="en-US" sz="2000" b="0" i="0" dirty="0">
                <a:solidFill>
                  <a:srgbClr val="000000"/>
                </a:solidFill>
                <a:effectLst/>
                <a:latin typeface="Times New Roman" panose="02020603050405020304" pitchFamily="18" charset="0"/>
                <a:cs typeface="Times New Roman" panose="02020603050405020304" pitchFamily="18" charset="0"/>
              </a:rPr>
              <a:t>ADHD is more often diagnosed in boys than girls. Girls are more likely to have symptoms of inattentiveness only, and are less likely to show disruptive </a:t>
            </a:r>
            <a:r>
              <a:rPr lang="en-US" sz="2000" b="0" i="0" dirty="0" err="1">
                <a:solidFill>
                  <a:srgbClr val="000000"/>
                </a:solidFill>
                <a:effectLst/>
                <a:latin typeface="Times New Roman" panose="02020603050405020304" pitchFamily="18" charset="0"/>
                <a:cs typeface="Times New Roman" panose="02020603050405020304" pitchFamily="18" charset="0"/>
              </a:rPr>
              <a:t>behaviour</a:t>
            </a:r>
            <a:r>
              <a:rPr lang="en-US" sz="2000" b="0" i="0" dirty="0">
                <a:solidFill>
                  <a:srgbClr val="000000"/>
                </a:solidFill>
                <a:effectLst/>
                <a:latin typeface="Times New Roman" panose="02020603050405020304" pitchFamily="18" charset="0"/>
                <a:cs typeface="Times New Roman" panose="02020603050405020304" pitchFamily="18" charset="0"/>
              </a:rPr>
              <a:t> that makes ADHD symptoms more obvious. This means girls who have ADHD may not always be diagnosed. </a:t>
            </a:r>
          </a:p>
        </p:txBody>
      </p:sp>
      <p:pic>
        <p:nvPicPr>
          <p:cNvPr id="2" name="Obraz 1" descr="Obraz zawierający tekst, Czcionka, zrzut ekranu, logo&#10;&#10;Opis wygenerowany automatycznie">
            <a:extLst>
              <a:ext uri="{FF2B5EF4-FFF2-40B4-BE49-F238E27FC236}">
                <a16:creationId xmlns:a16="http://schemas.microsoft.com/office/drawing/2014/main" id="{6D53949A-4418-D030-274E-072D863FB270}"/>
              </a:ext>
            </a:extLst>
          </p:cNvPr>
          <p:cNvPicPr>
            <a:picLocks noChangeAspect="1"/>
          </p:cNvPicPr>
          <p:nvPr/>
        </p:nvPicPr>
        <p:blipFill rotWithShape="1">
          <a:blip r:embed="rId2">
            <a:extLst>
              <a:ext uri="{28A0092B-C50C-407E-A947-70E740481C1C}">
                <a14:useLocalDpi xmlns:a14="http://schemas.microsoft.com/office/drawing/2010/main" val="0"/>
              </a:ext>
            </a:extLst>
          </a:blip>
          <a:srcRect l="4025" r="2039"/>
          <a:stretch/>
        </p:blipFill>
        <p:spPr bwMode="auto">
          <a:xfrm>
            <a:off x="488803" y="6340285"/>
            <a:ext cx="3616667" cy="41553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025395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1000"/>
                                        <p:tgtEl>
                                          <p:spTgt spid="4">
                                            <p:txEl>
                                              <p:pRg st="3" end="3"/>
                                            </p:txEl>
                                          </p:spTgt>
                                        </p:tgtEl>
                                      </p:cBhvr>
                                    </p:animEffect>
                                    <p:anim calcmode="lin" valueType="num">
                                      <p:cBhvr>
                                        <p:cTn id="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4" end="4"/>
                                            </p:txEl>
                                          </p:spTgt>
                                        </p:tgtEl>
                                        <p:attrNameLst>
                                          <p:attrName>style.visibility</p:attrName>
                                        </p:attrNameLst>
                                      </p:cBhvr>
                                      <p:to>
                                        <p:strVal val="visible"/>
                                      </p:to>
                                    </p:set>
                                    <p:animEffect transition="in" filter="fade">
                                      <p:cBhvr>
                                        <p:cTn id="14" dur="1000"/>
                                        <p:tgtEl>
                                          <p:spTgt spid="4">
                                            <p:txEl>
                                              <p:pRg st="4" end="4"/>
                                            </p:txEl>
                                          </p:spTgt>
                                        </p:tgtEl>
                                      </p:cBhvr>
                                    </p:animEffect>
                                    <p:anim calcmode="lin" valueType="num">
                                      <p:cBhvr>
                                        <p:cTn id="1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animEffect transition="in" filter="fade">
                                      <p:cBhvr>
                                        <p:cTn id="21" dur="1000"/>
                                        <p:tgtEl>
                                          <p:spTgt spid="4">
                                            <p:txEl>
                                              <p:pRg st="6" end="6"/>
                                            </p:txEl>
                                          </p:spTgt>
                                        </p:tgtEl>
                                      </p:cBhvr>
                                    </p:animEffect>
                                    <p:anim calcmode="lin" valueType="num">
                                      <p:cBhvr>
                                        <p:cTn id="22"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8" end="8"/>
                                            </p:txEl>
                                          </p:spTgt>
                                        </p:tgtEl>
                                        <p:attrNameLst>
                                          <p:attrName>style.visibility</p:attrName>
                                        </p:attrNameLst>
                                      </p:cBhvr>
                                      <p:to>
                                        <p:strVal val="visible"/>
                                      </p:to>
                                    </p:set>
                                    <p:animEffect transition="in" filter="fade">
                                      <p:cBhvr>
                                        <p:cTn id="28" dur="1000"/>
                                        <p:tgtEl>
                                          <p:spTgt spid="4">
                                            <p:txEl>
                                              <p:pRg st="8" end="8"/>
                                            </p:txEl>
                                          </p:spTgt>
                                        </p:tgtEl>
                                      </p:cBhvr>
                                    </p:animEffect>
                                    <p:anim calcmode="lin" valueType="num">
                                      <p:cBhvr>
                                        <p:cTn id="29"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8" end="8"/>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4">
                                            <p:txEl>
                                              <p:pRg st="9" end="9"/>
                                            </p:txEl>
                                          </p:spTgt>
                                        </p:tgtEl>
                                        <p:attrNameLst>
                                          <p:attrName>style.visibility</p:attrName>
                                        </p:attrNameLst>
                                      </p:cBhvr>
                                      <p:to>
                                        <p:strVal val="visible"/>
                                      </p:to>
                                    </p:set>
                                    <p:animEffect transition="in" filter="fade">
                                      <p:cBhvr>
                                        <p:cTn id="33" dur="1000"/>
                                        <p:tgtEl>
                                          <p:spTgt spid="4">
                                            <p:txEl>
                                              <p:pRg st="9" end="9"/>
                                            </p:txEl>
                                          </p:spTgt>
                                        </p:tgtEl>
                                      </p:cBhvr>
                                    </p:animEffect>
                                    <p:anim calcmode="lin" valueType="num">
                                      <p:cBhvr>
                                        <p:cTn id="34"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9" end="9"/>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4">
                                            <p:txEl>
                                              <p:pRg st="10" end="10"/>
                                            </p:txEl>
                                          </p:spTgt>
                                        </p:tgtEl>
                                        <p:attrNameLst>
                                          <p:attrName>style.visibility</p:attrName>
                                        </p:attrNameLst>
                                      </p:cBhvr>
                                      <p:to>
                                        <p:strVal val="visible"/>
                                      </p:to>
                                    </p:set>
                                    <p:animEffect transition="in" filter="fade">
                                      <p:cBhvr>
                                        <p:cTn id="38" dur="1000"/>
                                        <p:tgtEl>
                                          <p:spTgt spid="4">
                                            <p:txEl>
                                              <p:pRg st="10" end="10"/>
                                            </p:txEl>
                                          </p:spTgt>
                                        </p:tgtEl>
                                      </p:cBhvr>
                                    </p:animEffect>
                                    <p:anim calcmode="lin" valueType="num">
                                      <p:cBhvr>
                                        <p:cTn id="39"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40" dur="1000" fill="hold"/>
                                        <p:tgtEl>
                                          <p:spTgt spid="4">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82AEF4C-BAB7-B284-C50C-07331727B9F8}"/>
              </a:ext>
            </a:extLst>
          </p:cNvPr>
          <p:cNvSpPr>
            <a:spLocks noGrp="1"/>
          </p:cNvSpPr>
          <p:nvPr>
            <p:ph type="title"/>
          </p:nvPr>
        </p:nvSpPr>
        <p:spPr>
          <a:xfrm>
            <a:off x="983940" y="1040012"/>
            <a:ext cx="9518716" cy="1320800"/>
          </a:xfrm>
        </p:spPr>
        <p:txBody>
          <a:bodyPr/>
          <a:lstStyle/>
          <a:p>
            <a:r>
              <a:rPr lang="en-US" b="1" dirty="0">
                <a:solidFill>
                  <a:srgbClr val="0070C0"/>
                </a:solidFill>
                <a:effectLst>
                  <a:outerShdw blurRad="38100" dist="38100" dir="2700000" algn="tl">
                    <a:srgbClr val="000000">
                      <a:alpha val="43137"/>
                    </a:srgbClr>
                  </a:outerShdw>
                </a:effectLst>
                <a:latin typeface="Bookman Old Style" panose="02050604050505020204" pitchFamily="18" charset="0"/>
                <a:cs typeface="Times New Roman" panose="02020603050405020304" pitchFamily="18" charset="0"/>
              </a:rPr>
              <a:t>How is a dyslexic student perceived? </a:t>
            </a:r>
            <a:endParaRPr lang="pl-PL" b="1" dirty="0">
              <a:solidFill>
                <a:srgbClr val="0070C0"/>
              </a:solidFill>
              <a:effectLst>
                <a:outerShdw blurRad="38100" dist="38100" dir="2700000" algn="tl">
                  <a:srgbClr val="000000">
                    <a:alpha val="43137"/>
                  </a:srgbClr>
                </a:outerShdw>
              </a:effectLst>
              <a:latin typeface="Bookman Old Style" panose="02050604050505020204" pitchFamily="18" charset="0"/>
              <a:cs typeface="Times New Roman" panose="02020603050405020304" pitchFamily="18" charset="0"/>
            </a:endParaRPr>
          </a:p>
        </p:txBody>
      </p:sp>
      <p:sp>
        <p:nvSpPr>
          <p:cNvPr id="3" name="Symbol zastępczy zawartości 2">
            <a:extLst>
              <a:ext uri="{FF2B5EF4-FFF2-40B4-BE49-F238E27FC236}">
                <a16:creationId xmlns:a16="http://schemas.microsoft.com/office/drawing/2014/main" id="{3C529DE3-DCA7-1C06-5D56-19E9B463F8B1}"/>
              </a:ext>
            </a:extLst>
          </p:cNvPr>
          <p:cNvSpPr>
            <a:spLocks noGrp="1"/>
          </p:cNvSpPr>
          <p:nvPr>
            <p:ph idx="1"/>
          </p:nvPr>
        </p:nvSpPr>
        <p:spPr>
          <a:xfrm>
            <a:off x="629377" y="2150716"/>
            <a:ext cx="9971001" cy="3046436"/>
          </a:xfrm>
        </p:spPr>
        <p:txBody>
          <a:bodyPr>
            <a:noAutofit/>
          </a:bodyPr>
          <a:lstStyle/>
          <a:p>
            <a:pPr algn="l" rtl="0" fontAlgn="base">
              <a:spcBef>
                <a:spcPts val="0"/>
              </a:spcBef>
              <a:buClr>
                <a:srgbClr val="002060"/>
              </a:buClr>
              <a:buFont typeface="Wingdings" panose="05000000000000000000" pitchFamily="2" charset="2"/>
              <a:buChar char="Ø"/>
            </a:pPr>
            <a:r>
              <a:rPr lang="en-US" sz="2400" b="0" i="0" dirty="0">
                <a:solidFill>
                  <a:srgbClr val="000000"/>
                </a:solidFill>
                <a:effectLst/>
                <a:latin typeface="Times New Roman" panose="02020603050405020304" pitchFamily="18" charset="0"/>
                <a:cs typeface="Times New Roman" panose="02020603050405020304" pitchFamily="18" charset="0"/>
              </a:rPr>
              <a:t>Often considered lazy, stupid, immature, not trying hard enough, and causing parenting problems . </a:t>
            </a:r>
          </a:p>
          <a:p>
            <a:pPr algn="l" rtl="0" fontAlgn="base">
              <a:spcBef>
                <a:spcPts val="0"/>
              </a:spcBef>
              <a:buClr>
                <a:srgbClr val="002060"/>
              </a:buClr>
              <a:buFont typeface="Wingdings" panose="05000000000000000000" pitchFamily="2" charset="2"/>
              <a:buChar char="Ø"/>
            </a:pPr>
            <a:r>
              <a:rPr lang="en-US" sz="2400" b="0" i="0" dirty="0">
                <a:solidFill>
                  <a:srgbClr val="000000"/>
                </a:solidFill>
                <a:effectLst/>
                <a:latin typeface="Times New Roman" panose="02020603050405020304" pitchFamily="18" charset="0"/>
                <a:cs typeface="Times New Roman" panose="02020603050405020304" pitchFamily="18" charset="0"/>
              </a:rPr>
              <a:t>Performs well in oral exams, worse in written ones (better speaks than writes).  </a:t>
            </a:r>
          </a:p>
          <a:p>
            <a:pPr algn="l" rtl="0" fontAlgn="base">
              <a:spcBef>
                <a:spcPts val="0"/>
              </a:spcBef>
              <a:buClr>
                <a:srgbClr val="002060"/>
              </a:buClr>
              <a:buFont typeface="Wingdings" panose="05000000000000000000" pitchFamily="2" charset="2"/>
              <a:buChar char="Ø"/>
            </a:pPr>
            <a:r>
              <a:rPr lang="en-US" sz="2400" b="0" i="0" dirty="0">
                <a:solidFill>
                  <a:srgbClr val="000000"/>
                </a:solidFill>
                <a:effectLst/>
                <a:latin typeface="Times New Roman" panose="02020603050405020304" pitchFamily="18" charset="0"/>
                <a:cs typeface="Times New Roman" panose="02020603050405020304" pitchFamily="18" charset="0"/>
              </a:rPr>
              <a:t>Learns best through hands-on experience, demonstrations, experiments, observations, and visual objects. </a:t>
            </a:r>
          </a:p>
          <a:p>
            <a:pPr algn="l" rtl="0" fontAlgn="base">
              <a:lnSpc>
                <a:spcPct val="150000"/>
              </a:lnSpc>
              <a:spcBef>
                <a:spcPts val="0"/>
              </a:spcBef>
              <a:buClr>
                <a:srgbClr val="002060"/>
              </a:buClr>
              <a:buFont typeface="Wingdings" panose="05000000000000000000" pitchFamily="2" charset="2"/>
              <a:buChar char="Ø"/>
            </a:pPr>
            <a:r>
              <a:rPr lang="en-US" sz="2400" b="0" i="0" dirty="0">
                <a:solidFill>
                  <a:srgbClr val="000000"/>
                </a:solidFill>
                <a:effectLst/>
                <a:latin typeface="Times New Roman" panose="02020603050405020304" pitchFamily="18" charset="0"/>
                <a:cs typeface="Times New Roman" panose="02020603050405020304" pitchFamily="18" charset="0"/>
              </a:rPr>
              <a:t>Has problems with generalization, assimilation and application of rules </a:t>
            </a:r>
          </a:p>
          <a:p>
            <a:pPr marL="0" indent="0">
              <a:buNone/>
            </a:pPr>
            <a:endParaRPr lang="pl-PL" sz="2200" dirty="0">
              <a:solidFill>
                <a:schemeClr val="tx1"/>
              </a:solidFill>
              <a:latin typeface="Times New Roman" panose="02020603050405020304" pitchFamily="18" charset="0"/>
              <a:cs typeface="Times New Roman" panose="02020603050405020304" pitchFamily="18" charset="0"/>
            </a:endParaRPr>
          </a:p>
        </p:txBody>
      </p:sp>
      <p:pic>
        <p:nvPicPr>
          <p:cNvPr id="4" name="Obraz 3" descr="Obraz zawierający tekst, Czcionka, zrzut ekranu, logo&#10;&#10;Opis wygenerowany automatycznie">
            <a:extLst>
              <a:ext uri="{FF2B5EF4-FFF2-40B4-BE49-F238E27FC236}">
                <a16:creationId xmlns:a16="http://schemas.microsoft.com/office/drawing/2014/main" id="{3B628C55-2DC2-7C3B-6B29-978408E77795}"/>
              </a:ext>
            </a:extLst>
          </p:cNvPr>
          <p:cNvPicPr>
            <a:picLocks noChangeAspect="1"/>
          </p:cNvPicPr>
          <p:nvPr/>
        </p:nvPicPr>
        <p:blipFill rotWithShape="1">
          <a:blip r:embed="rId2">
            <a:extLst>
              <a:ext uri="{28A0092B-C50C-407E-A947-70E740481C1C}">
                <a14:useLocalDpi xmlns:a14="http://schemas.microsoft.com/office/drawing/2010/main" val="0"/>
              </a:ext>
            </a:extLst>
          </a:blip>
          <a:srcRect l="4025" r="2039"/>
          <a:stretch/>
        </p:blipFill>
        <p:spPr bwMode="auto">
          <a:xfrm>
            <a:off x="488803" y="6340285"/>
            <a:ext cx="3616667" cy="41553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508809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395ACC-6D5A-3A3A-6B4E-502EFA259CE1}"/>
            </a:ext>
          </a:extLst>
        </p:cNvPr>
        <p:cNvGrpSpPr/>
        <p:nvPr/>
      </p:nvGrpSpPr>
      <p:grpSpPr>
        <a:xfrm>
          <a:off x="0" y="0"/>
          <a:ext cx="0" cy="0"/>
          <a:chOff x="0" y="0"/>
          <a:chExt cx="0" cy="0"/>
        </a:xfrm>
      </p:grpSpPr>
      <p:sp>
        <p:nvSpPr>
          <p:cNvPr id="4" name="pole tekstowe 3">
            <a:extLst>
              <a:ext uri="{FF2B5EF4-FFF2-40B4-BE49-F238E27FC236}">
                <a16:creationId xmlns:a16="http://schemas.microsoft.com/office/drawing/2014/main" id="{814989DE-F47A-9807-0312-1A5AE4FDC75E}"/>
              </a:ext>
            </a:extLst>
          </p:cNvPr>
          <p:cNvSpPr txBox="1"/>
          <p:nvPr/>
        </p:nvSpPr>
        <p:spPr>
          <a:xfrm>
            <a:off x="559837" y="996909"/>
            <a:ext cx="8615265" cy="4891660"/>
          </a:xfrm>
          <a:prstGeom prst="rect">
            <a:avLst/>
          </a:prstGeom>
          <a:noFill/>
        </p:spPr>
        <p:txBody>
          <a:bodyPr wrap="square">
            <a:spAutoFit/>
          </a:bodyPr>
          <a:lstStyle/>
          <a:p>
            <a:pPr algn="l" rtl="0" fontAlgn="base">
              <a:buNone/>
            </a:pPr>
            <a:r>
              <a:rPr lang="en-US" sz="3200" b="1" i="0" dirty="0">
                <a:solidFill>
                  <a:srgbClr val="002060"/>
                </a:solidFill>
                <a:effectLst>
                  <a:outerShdw blurRad="38100" dist="38100" dir="2700000" algn="tl">
                    <a:srgbClr val="000000">
                      <a:alpha val="43137"/>
                    </a:srgbClr>
                  </a:outerShdw>
                </a:effectLst>
                <a:latin typeface="Bookman Old Style" panose="02050604050505020204" pitchFamily="18" charset="0"/>
              </a:rPr>
              <a:t>Inattentiveness (difficulty concentrating and focusing) </a:t>
            </a:r>
          </a:p>
          <a:p>
            <a:pPr algn="l" rtl="0" fontAlgn="base">
              <a:buNone/>
            </a:pPr>
            <a:r>
              <a:rPr lang="en-US" sz="1800" b="0" i="0" dirty="0">
                <a:solidFill>
                  <a:srgbClr val="000000"/>
                </a:solidFill>
                <a:effectLst/>
                <a:latin typeface="Calibri Light" panose="020F0302020204030204" pitchFamily="34" charset="0"/>
              </a:rPr>
              <a:t> </a:t>
            </a:r>
            <a:endParaRPr lang="en-US" b="0" i="0" dirty="0">
              <a:solidFill>
                <a:srgbClr val="000000"/>
              </a:solidFill>
              <a:effectLst/>
              <a:latin typeface="Segoe UI" panose="020B0502040204020203" pitchFamily="34" charset="0"/>
            </a:endParaRPr>
          </a:p>
          <a:p>
            <a:pPr algn="l" rtl="0" fontAlgn="base">
              <a:buNone/>
            </a:pPr>
            <a:r>
              <a:rPr lang="en-US" sz="2800" b="1" i="0"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main signs of inattentiveness are: </a:t>
            </a:r>
            <a:endParaRPr lang="pl-PL" sz="2800" b="1" i="0"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l" rtl="0" fontAlgn="base">
              <a:buNone/>
            </a:pPr>
            <a:endParaRPr lang="en-US" sz="2000" b="1" i="0"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342900" indent="-342900" algn="l" rtl="0" fontAlgn="base">
              <a:buClr>
                <a:srgbClr val="002060"/>
              </a:buClr>
              <a:buFont typeface="Wingdings" panose="05000000000000000000" pitchFamily="2" charset="2"/>
              <a:buChar char="Ø"/>
            </a:pPr>
            <a:r>
              <a:rPr lang="en-US" sz="2400" b="0" i="0" dirty="0">
                <a:solidFill>
                  <a:srgbClr val="000000"/>
                </a:solidFill>
                <a:effectLst/>
                <a:latin typeface="Times New Roman" panose="02020603050405020304" pitchFamily="18" charset="0"/>
                <a:cs typeface="Times New Roman" panose="02020603050405020304" pitchFamily="18" charset="0"/>
              </a:rPr>
              <a:t>having a short attention span and being easily distracted </a:t>
            </a:r>
          </a:p>
          <a:p>
            <a:pPr marL="342900" indent="-342900" algn="l" rtl="0" fontAlgn="base">
              <a:buClr>
                <a:srgbClr val="002060"/>
              </a:buClr>
              <a:buFont typeface="Wingdings" panose="05000000000000000000" pitchFamily="2" charset="2"/>
              <a:buChar char="Ø"/>
            </a:pPr>
            <a:r>
              <a:rPr lang="en-US" sz="2400" b="0" i="0" dirty="0">
                <a:solidFill>
                  <a:srgbClr val="000000"/>
                </a:solidFill>
                <a:effectLst/>
                <a:latin typeface="Times New Roman" panose="02020603050405020304" pitchFamily="18" charset="0"/>
                <a:cs typeface="Times New Roman" panose="02020603050405020304" pitchFamily="18" charset="0"/>
              </a:rPr>
              <a:t>making careless mistakes – for example, in schoolwork </a:t>
            </a:r>
          </a:p>
          <a:p>
            <a:pPr marL="342900" indent="-342900" algn="l" rtl="0" fontAlgn="base">
              <a:buClr>
                <a:srgbClr val="002060"/>
              </a:buClr>
              <a:buFont typeface="Wingdings" panose="05000000000000000000" pitchFamily="2" charset="2"/>
              <a:buChar char="Ø"/>
            </a:pPr>
            <a:r>
              <a:rPr lang="en-US" sz="2400" b="0" i="0" dirty="0">
                <a:solidFill>
                  <a:srgbClr val="000000"/>
                </a:solidFill>
                <a:effectLst/>
                <a:latin typeface="Times New Roman" panose="02020603050405020304" pitchFamily="18" charset="0"/>
                <a:cs typeface="Times New Roman" panose="02020603050405020304" pitchFamily="18" charset="0"/>
              </a:rPr>
              <a:t>appearing forgetful or losing things </a:t>
            </a:r>
          </a:p>
          <a:p>
            <a:pPr marL="342900" indent="-342900" algn="l" rtl="0" fontAlgn="base">
              <a:buClr>
                <a:srgbClr val="002060"/>
              </a:buClr>
              <a:buFont typeface="Wingdings" panose="05000000000000000000" pitchFamily="2" charset="2"/>
              <a:buChar char="Ø"/>
            </a:pPr>
            <a:r>
              <a:rPr lang="en-US" sz="2400" b="0" i="0" dirty="0">
                <a:solidFill>
                  <a:srgbClr val="000000"/>
                </a:solidFill>
                <a:effectLst/>
                <a:latin typeface="Times New Roman" panose="02020603050405020304" pitchFamily="18" charset="0"/>
                <a:cs typeface="Times New Roman" panose="02020603050405020304" pitchFamily="18" charset="0"/>
              </a:rPr>
              <a:t>being unable to stick to tasks that are tedious or time-consuming </a:t>
            </a:r>
          </a:p>
          <a:p>
            <a:pPr marL="342900" indent="-342900" algn="l" rtl="0" fontAlgn="base">
              <a:buClr>
                <a:srgbClr val="002060"/>
              </a:buClr>
              <a:buFont typeface="Wingdings" panose="05000000000000000000" pitchFamily="2" charset="2"/>
              <a:buChar char="Ø"/>
            </a:pPr>
            <a:r>
              <a:rPr lang="en-US" sz="2400" b="0" i="0" dirty="0">
                <a:solidFill>
                  <a:srgbClr val="000000"/>
                </a:solidFill>
                <a:effectLst/>
                <a:latin typeface="Times New Roman" panose="02020603050405020304" pitchFamily="18" charset="0"/>
                <a:cs typeface="Times New Roman" panose="02020603050405020304" pitchFamily="18" charset="0"/>
              </a:rPr>
              <a:t>appearing to be unable to listen to or carry out instructions </a:t>
            </a:r>
          </a:p>
          <a:p>
            <a:pPr marL="342900" indent="-342900" algn="l" rtl="0" fontAlgn="base">
              <a:buClr>
                <a:srgbClr val="002060"/>
              </a:buClr>
              <a:buFont typeface="Wingdings" panose="05000000000000000000" pitchFamily="2" charset="2"/>
              <a:buChar char="Ø"/>
            </a:pPr>
            <a:r>
              <a:rPr lang="en-US" sz="2400" b="0" i="0" dirty="0">
                <a:solidFill>
                  <a:srgbClr val="000000"/>
                </a:solidFill>
                <a:effectLst/>
                <a:latin typeface="Times New Roman" panose="02020603050405020304" pitchFamily="18" charset="0"/>
                <a:cs typeface="Times New Roman" panose="02020603050405020304" pitchFamily="18" charset="0"/>
              </a:rPr>
              <a:t>constantly changing activity or task </a:t>
            </a:r>
          </a:p>
          <a:p>
            <a:pPr marL="342900" indent="-342900" algn="l" rtl="0" fontAlgn="base">
              <a:buClr>
                <a:srgbClr val="002060"/>
              </a:buClr>
              <a:buFont typeface="Wingdings" panose="05000000000000000000" pitchFamily="2" charset="2"/>
              <a:buChar char="Ø"/>
            </a:pPr>
            <a:r>
              <a:rPr lang="en-US" sz="2400" b="0" i="0" dirty="0">
                <a:solidFill>
                  <a:srgbClr val="000000"/>
                </a:solidFill>
                <a:effectLst/>
                <a:latin typeface="Times New Roman" panose="02020603050405020304" pitchFamily="18" charset="0"/>
                <a:cs typeface="Times New Roman" panose="02020603050405020304" pitchFamily="18" charset="0"/>
              </a:rPr>
              <a:t>having difficulty </a:t>
            </a:r>
            <a:r>
              <a:rPr lang="en-US" sz="2400" b="0" i="0" dirty="0" err="1">
                <a:solidFill>
                  <a:srgbClr val="000000"/>
                </a:solidFill>
                <a:effectLst/>
                <a:latin typeface="Times New Roman" panose="02020603050405020304" pitchFamily="18" charset="0"/>
                <a:cs typeface="Times New Roman" panose="02020603050405020304" pitchFamily="18" charset="0"/>
              </a:rPr>
              <a:t>organising</a:t>
            </a:r>
            <a:r>
              <a:rPr lang="en-US" sz="2400" b="0" i="0" dirty="0">
                <a:solidFill>
                  <a:srgbClr val="000000"/>
                </a:solidFill>
                <a:effectLst/>
                <a:latin typeface="Times New Roman" panose="02020603050405020304" pitchFamily="18" charset="0"/>
                <a:cs typeface="Times New Roman" panose="02020603050405020304" pitchFamily="18" charset="0"/>
              </a:rPr>
              <a:t> tasks </a:t>
            </a:r>
          </a:p>
          <a:p>
            <a:pPr algn="l" rtl="0" fontAlgn="base">
              <a:lnSpc>
                <a:spcPts val="1350"/>
              </a:lnSpc>
            </a:pPr>
            <a:r>
              <a:rPr lang="en-US" sz="2400" b="0" i="0" dirty="0">
                <a:solidFill>
                  <a:srgbClr val="000000"/>
                </a:solidFill>
                <a:effectLst/>
                <a:latin typeface="Calibri Light" panose="020F0302020204030204" pitchFamily="34" charset="0"/>
              </a:rPr>
              <a:t> </a:t>
            </a:r>
            <a:endParaRPr lang="en-US" sz="2400" b="0" i="0" dirty="0">
              <a:solidFill>
                <a:srgbClr val="000000"/>
              </a:solidFill>
              <a:effectLst/>
              <a:latin typeface="Segoe UI" panose="020B0502040204020203" pitchFamily="34" charset="0"/>
            </a:endParaRPr>
          </a:p>
        </p:txBody>
      </p:sp>
      <p:pic>
        <p:nvPicPr>
          <p:cNvPr id="2" name="Obraz 1" descr="Obraz zawierający tekst, Czcionka, zrzut ekranu, logo&#10;&#10;Opis wygenerowany automatycznie">
            <a:extLst>
              <a:ext uri="{FF2B5EF4-FFF2-40B4-BE49-F238E27FC236}">
                <a16:creationId xmlns:a16="http://schemas.microsoft.com/office/drawing/2014/main" id="{F7463EEF-F545-17BE-5816-5CBE48B079EF}"/>
              </a:ext>
            </a:extLst>
          </p:cNvPr>
          <p:cNvPicPr>
            <a:picLocks noChangeAspect="1"/>
          </p:cNvPicPr>
          <p:nvPr/>
        </p:nvPicPr>
        <p:blipFill rotWithShape="1">
          <a:blip r:embed="rId2">
            <a:extLst>
              <a:ext uri="{28A0092B-C50C-407E-A947-70E740481C1C}">
                <a14:useLocalDpi xmlns:a14="http://schemas.microsoft.com/office/drawing/2010/main" val="0"/>
              </a:ext>
            </a:extLst>
          </a:blip>
          <a:srcRect l="4025" r="2039"/>
          <a:stretch/>
        </p:blipFill>
        <p:spPr bwMode="auto">
          <a:xfrm>
            <a:off x="488803" y="6340285"/>
            <a:ext cx="3616667" cy="41553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624768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4" end="4"/>
                                            </p:txEl>
                                          </p:spTgt>
                                        </p:tgtEl>
                                        <p:attrNameLst>
                                          <p:attrName>style.visibility</p:attrName>
                                        </p:attrNameLst>
                                      </p:cBhvr>
                                      <p:to>
                                        <p:strVal val="visible"/>
                                      </p:to>
                                    </p:set>
                                    <p:animEffect transition="in" filter="fade">
                                      <p:cBhvr>
                                        <p:cTn id="14" dur="1000"/>
                                        <p:tgtEl>
                                          <p:spTgt spid="4">
                                            <p:txEl>
                                              <p:pRg st="4" end="4"/>
                                            </p:txEl>
                                          </p:spTgt>
                                        </p:tgtEl>
                                      </p:cBhvr>
                                    </p:animEffect>
                                    <p:anim calcmode="lin" valueType="num">
                                      <p:cBhvr>
                                        <p:cTn id="1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fade">
                                      <p:cBhvr>
                                        <p:cTn id="21" dur="1000"/>
                                        <p:tgtEl>
                                          <p:spTgt spid="4">
                                            <p:txEl>
                                              <p:pRg st="5" end="5"/>
                                            </p:txEl>
                                          </p:spTgt>
                                        </p:tgtEl>
                                      </p:cBhvr>
                                    </p:animEffect>
                                    <p:anim calcmode="lin" valueType="num">
                                      <p:cBhvr>
                                        <p:cTn id="22"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fade">
                                      <p:cBhvr>
                                        <p:cTn id="28" dur="1000"/>
                                        <p:tgtEl>
                                          <p:spTgt spid="4">
                                            <p:txEl>
                                              <p:pRg st="6" end="6"/>
                                            </p:txEl>
                                          </p:spTgt>
                                        </p:tgtEl>
                                      </p:cBhvr>
                                    </p:animEffect>
                                    <p:anim calcmode="lin" valueType="num">
                                      <p:cBhvr>
                                        <p:cTn id="29"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Effect transition="in" filter="fade">
                                      <p:cBhvr>
                                        <p:cTn id="35" dur="1000"/>
                                        <p:tgtEl>
                                          <p:spTgt spid="4">
                                            <p:txEl>
                                              <p:pRg st="7" end="7"/>
                                            </p:txEl>
                                          </p:spTgt>
                                        </p:tgtEl>
                                      </p:cBhvr>
                                    </p:animEffect>
                                    <p:anim calcmode="lin" valueType="num">
                                      <p:cBhvr>
                                        <p:cTn id="36"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8" end="8"/>
                                            </p:txEl>
                                          </p:spTgt>
                                        </p:tgtEl>
                                        <p:attrNameLst>
                                          <p:attrName>style.visibility</p:attrName>
                                        </p:attrNameLst>
                                      </p:cBhvr>
                                      <p:to>
                                        <p:strVal val="visible"/>
                                      </p:to>
                                    </p:set>
                                    <p:animEffect transition="in" filter="fade">
                                      <p:cBhvr>
                                        <p:cTn id="42" dur="1000"/>
                                        <p:tgtEl>
                                          <p:spTgt spid="4">
                                            <p:txEl>
                                              <p:pRg st="8" end="8"/>
                                            </p:txEl>
                                          </p:spTgt>
                                        </p:tgtEl>
                                      </p:cBhvr>
                                    </p:animEffect>
                                    <p:anim calcmode="lin" valueType="num">
                                      <p:cBhvr>
                                        <p:cTn id="43"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4">
                                            <p:txEl>
                                              <p:pRg st="9" end="9"/>
                                            </p:txEl>
                                          </p:spTgt>
                                        </p:tgtEl>
                                        <p:attrNameLst>
                                          <p:attrName>style.visibility</p:attrName>
                                        </p:attrNameLst>
                                      </p:cBhvr>
                                      <p:to>
                                        <p:strVal val="visible"/>
                                      </p:to>
                                    </p:set>
                                    <p:animEffect transition="in" filter="fade">
                                      <p:cBhvr>
                                        <p:cTn id="49" dur="1000"/>
                                        <p:tgtEl>
                                          <p:spTgt spid="4">
                                            <p:txEl>
                                              <p:pRg st="9" end="9"/>
                                            </p:txEl>
                                          </p:spTgt>
                                        </p:tgtEl>
                                      </p:cBhvr>
                                    </p:animEffect>
                                    <p:anim calcmode="lin" valueType="num">
                                      <p:cBhvr>
                                        <p:cTn id="50"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4">
                                            <p:txEl>
                                              <p:pRg st="10" end="10"/>
                                            </p:txEl>
                                          </p:spTgt>
                                        </p:tgtEl>
                                        <p:attrNameLst>
                                          <p:attrName>style.visibility</p:attrName>
                                        </p:attrNameLst>
                                      </p:cBhvr>
                                      <p:to>
                                        <p:strVal val="visible"/>
                                      </p:to>
                                    </p:set>
                                    <p:animEffect transition="in" filter="fade">
                                      <p:cBhvr>
                                        <p:cTn id="56" dur="1000"/>
                                        <p:tgtEl>
                                          <p:spTgt spid="4">
                                            <p:txEl>
                                              <p:pRg st="10" end="10"/>
                                            </p:txEl>
                                          </p:spTgt>
                                        </p:tgtEl>
                                      </p:cBhvr>
                                    </p:animEffect>
                                    <p:anim calcmode="lin" valueType="num">
                                      <p:cBhvr>
                                        <p:cTn id="57"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58" dur="1000" fill="hold"/>
                                        <p:tgtEl>
                                          <p:spTgt spid="4">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60C240-E880-5971-41A1-405945864E8B}"/>
            </a:ext>
          </a:extLst>
        </p:cNvPr>
        <p:cNvGrpSpPr/>
        <p:nvPr/>
      </p:nvGrpSpPr>
      <p:grpSpPr>
        <a:xfrm>
          <a:off x="0" y="0"/>
          <a:ext cx="0" cy="0"/>
          <a:chOff x="0" y="0"/>
          <a:chExt cx="0" cy="0"/>
        </a:xfrm>
      </p:grpSpPr>
      <p:sp>
        <p:nvSpPr>
          <p:cNvPr id="4" name="pole tekstowe 3">
            <a:extLst>
              <a:ext uri="{FF2B5EF4-FFF2-40B4-BE49-F238E27FC236}">
                <a16:creationId xmlns:a16="http://schemas.microsoft.com/office/drawing/2014/main" id="{C18573A2-544D-9A2B-47C2-FC686FB1C65F}"/>
              </a:ext>
            </a:extLst>
          </p:cNvPr>
          <p:cNvSpPr txBox="1"/>
          <p:nvPr/>
        </p:nvSpPr>
        <p:spPr>
          <a:xfrm>
            <a:off x="386166" y="425470"/>
            <a:ext cx="10263674" cy="6432530"/>
          </a:xfrm>
          <a:prstGeom prst="rect">
            <a:avLst/>
          </a:prstGeom>
          <a:noFill/>
        </p:spPr>
        <p:txBody>
          <a:bodyPr wrap="square">
            <a:spAutoFit/>
          </a:bodyPr>
          <a:lstStyle/>
          <a:p>
            <a:pPr algn="l" rtl="0" fontAlgn="base">
              <a:buNone/>
            </a:pPr>
            <a:r>
              <a:rPr lang="en-US" sz="4400" b="1" i="0" dirty="0">
                <a:solidFill>
                  <a:srgbClr val="002060"/>
                </a:solidFill>
                <a:effectLst>
                  <a:outerShdw blurRad="38100" dist="38100" dir="2700000" algn="tl">
                    <a:srgbClr val="000000">
                      <a:alpha val="43137"/>
                    </a:srgbClr>
                  </a:outerShdw>
                </a:effectLst>
                <a:latin typeface="Bookman Old Style" panose="02050604050505020204" pitchFamily="18" charset="0"/>
              </a:rPr>
              <a:t>Hyperactivity and impulsiveness </a:t>
            </a:r>
          </a:p>
          <a:p>
            <a:pPr algn="l" rtl="0" fontAlgn="base">
              <a:buNone/>
            </a:pPr>
            <a:r>
              <a:rPr lang="en-US" sz="1800" b="0" i="0" dirty="0">
                <a:solidFill>
                  <a:srgbClr val="000000"/>
                </a:solidFill>
                <a:effectLst/>
                <a:latin typeface="Calibri Light" panose="020F0302020204030204" pitchFamily="34" charset="0"/>
              </a:rPr>
              <a:t> </a:t>
            </a:r>
            <a:endParaRPr lang="en-US" b="0" i="0" dirty="0">
              <a:solidFill>
                <a:srgbClr val="000000"/>
              </a:solidFill>
              <a:effectLst/>
              <a:latin typeface="Segoe UI" panose="020B0502040204020203" pitchFamily="34" charset="0"/>
            </a:endParaRPr>
          </a:p>
          <a:p>
            <a:pPr algn="l" rtl="0" fontAlgn="base">
              <a:buNone/>
            </a:pPr>
            <a:r>
              <a:rPr lang="en-US" sz="2800" b="1" i="0" dirty="0">
                <a:solidFill>
                  <a:srgbClr val="0070C0"/>
                </a:solidFill>
                <a:effectLst/>
                <a:latin typeface="Bookman Old Style" panose="02050604050505020204" pitchFamily="18" charset="0"/>
              </a:rPr>
              <a:t>The main signs of hyperactivity and impulsiveness are:</a:t>
            </a:r>
            <a:r>
              <a:rPr lang="en-US" sz="2800" b="0" i="0" dirty="0">
                <a:solidFill>
                  <a:srgbClr val="0070C0"/>
                </a:solidFill>
                <a:effectLst/>
                <a:latin typeface="Bookman Old Style" panose="02050604050505020204" pitchFamily="18" charset="0"/>
              </a:rPr>
              <a:t> </a:t>
            </a:r>
          </a:p>
          <a:p>
            <a:pPr algn="l" rtl="0" fontAlgn="base">
              <a:buNone/>
            </a:pPr>
            <a:r>
              <a:rPr lang="en-US" sz="1800" b="0" i="0" dirty="0">
                <a:solidFill>
                  <a:srgbClr val="000000"/>
                </a:solidFill>
                <a:effectLst/>
                <a:latin typeface="Calibri Light" panose="020F0302020204030204" pitchFamily="34" charset="0"/>
              </a:rPr>
              <a:t> </a:t>
            </a:r>
            <a:endParaRPr lang="en-US" b="0" i="0" dirty="0">
              <a:solidFill>
                <a:srgbClr val="000000"/>
              </a:solidFill>
              <a:effectLst/>
              <a:latin typeface="Segoe UI" panose="020B0502040204020203" pitchFamily="34" charset="0"/>
            </a:endParaRPr>
          </a:p>
          <a:p>
            <a:pPr marL="342900" indent="-342900" algn="l" rtl="0" fontAlgn="base">
              <a:buClr>
                <a:srgbClr val="0070C0"/>
              </a:buClr>
              <a:buFont typeface="Wingdings" panose="05000000000000000000" pitchFamily="2" charset="2"/>
              <a:buChar char="Ø"/>
            </a:pPr>
            <a:r>
              <a:rPr lang="en-US" sz="2400" b="0" i="0" dirty="0">
                <a:solidFill>
                  <a:srgbClr val="000000"/>
                </a:solidFill>
                <a:effectLst/>
                <a:latin typeface="Times New Roman" panose="02020603050405020304" pitchFamily="18" charset="0"/>
                <a:cs typeface="Times New Roman" panose="02020603050405020304" pitchFamily="18" charset="0"/>
              </a:rPr>
              <a:t>being unable to sit still, especially in calm or quiet surroundings </a:t>
            </a:r>
          </a:p>
          <a:p>
            <a:pPr marL="342900" indent="-342900" algn="l" rtl="0" fontAlgn="base">
              <a:buClr>
                <a:srgbClr val="0070C0"/>
              </a:buClr>
              <a:buFont typeface="Wingdings" panose="05000000000000000000" pitchFamily="2" charset="2"/>
              <a:buChar char="Ø"/>
            </a:pPr>
            <a:r>
              <a:rPr lang="en-US" sz="2400" b="0" i="0" dirty="0">
                <a:solidFill>
                  <a:srgbClr val="000000"/>
                </a:solidFill>
                <a:effectLst/>
                <a:latin typeface="Times New Roman" panose="02020603050405020304" pitchFamily="18" charset="0"/>
                <a:cs typeface="Times New Roman" panose="02020603050405020304" pitchFamily="18" charset="0"/>
              </a:rPr>
              <a:t>constantly fidgeting </a:t>
            </a:r>
          </a:p>
          <a:p>
            <a:pPr marL="342900" indent="-342900" algn="l" rtl="0" fontAlgn="base">
              <a:buClr>
                <a:srgbClr val="0070C0"/>
              </a:buClr>
              <a:buFont typeface="Wingdings" panose="05000000000000000000" pitchFamily="2" charset="2"/>
              <a:buChar char="Ø"/>
            </a:pPr>
            <a:r>
              <a:rPr lang="en-US" sz="2400" b="0" i="0" dirty="0">
                <a:solidFill>
                  <a:srgbClr val="000000"/>
                </a:solidFill>
                <a:effectLst/>
                <a:latin typeface="Times New Roman" panose="02020603050405020304" pitchFamily="18" charset="0"/>
                <a:cs typeface="Times New Roman" panose="02020603050405020304" pitchFamily="18" charset="0"/>
              </a:rPr>
              <a:t>being unable to concentrate on tasks </a:t>
            </a:r>
          </a:p>
          <a:p>
            <a:pPr marL="342900" indent="-342900" algn="l" rtl="0" fontAlgn="base">
              <a:buClr>
                <a:srgbClr val="0070C0"/>
              </a:buClr>
              <a:buFont typeface="Wingdings" panose="05000000000000000000" pitchFamily="2" charset="2"/>
              <a:buChar char="Ø"/>
            </a:pPr>
            <a:r>
              <a:rPr lang="en-US" sz="2400" b="0" i="0" dirty="0">
                <a:solidFill>
                  <a:srgbClr val="000000"/>
                </a:solidFill>
                <a:effectLst/>
                <a:latin typeface="Times New Roman" panose="02020603050405020304" pitchFamily="18" charset="0"/>
                <a:cs typeface="Times New Roman" panose="02020603050405020304" pitchFamily="18" charset="0"/>
              </a:rPr>
              <a:t>excessive physical movement </a:t>
            </a:r>
          </a:p>
          <a:p>
            <a:pPr marL="342900" indent="-342900" algn="l" rtl="0" fontAlgn="base">
              <a:buClr>
                <a:srgbClr val="0070C0"/>
              </a:buClr>
              <a:buFont typeface="Wingdings" panose="05000000000000000000" pitchFamily="2" charset="2"/>
              <a:buChar char="Ø"/>
            </a:pPr>
            <a:r>
              <a:rPr lang="en-US" sz="2400" b="0" i="0" dirty="0">
                <a:solidFill>
                  <a:srgbClr val="000000"/>
                </a:solidFill>
                <a:effectLst/>
                <a:latin typeface="Times New Roman" panose="02020603050405020304" pitchFamily="18" charset="0"/>
                <a:cs typeface="Times New Roman" panose="02020603050405020304" pitchFamily="18" charset="0"/>
              </a:rPr>
              <a:t>excessive talking </a:t>
            </a:r>
          </a:p>
          <a:p>
            <a:pPr marL="342900" indent="-342900" algn="l" rtl="0" fontAlgn="base">
              <a:buClr>
                <a:srgbClr val="0070C0"/>
              </a:buClr>
              <a:buFont typeface="Wingdings" panose="05000000000000000000" pitchFamily="2" charset="2"/>
              <a:buChar char="Ø"/>
            </a:pPr>
            <a:r>
              <a:rPr lang="en-US" sz="2400" b="0" i="0" dirty="0">
                <a:solidFill>
                  <a:srgbClr val="000000"/>
                </a:solidFill>
                <a:effectLst/>
                <a:latin typeface="Times New Roman" panose="02020603050405020304" pitchFamily="18" charset="0"/>
                <a:cs typeface="Times New Roman" panose="02020603050405020304" pitchFamily="18" charset="0"/>
              </a:rPr>
              <a:t>being unable to wait their turn </a:t>
            </a:r>
          </a:p>
          <a:p>
            <a:pPr marL="342900" indent="-342900" algn="l" rtl="0" fontAlgn="base">
              <a:buClr>
                <a:srgbClr val="0070C0"/>
              </a:buClr>
              <a:buFont typeface="Wingdings" panose="05000000000000000000" pitchFamily="2" charset="2"/>
              <a:buChar char="Ø"/>
            </a:pPr>
            <a:r>
              <a:rPr lang="en-US" sz="2400" b="0" i="0" dirty="0">
                <a:solidFill>
                  <a:srgbClr val="000000"/>
                </a:solidFill>
                <a:effectLst/>
                <a:latin typeface="Times New Roman" panose="02020603050405020304" pitchFamily="18" charset="0"/>
                <a:cs typeface="Times New Roman" panose="02020603050405020304" pitchFamily="18" charset="0"/>
              </a:rPr>
              <a:t>acting without thinking </a:t>
            </a:r>
          </a:p>
          <a:p>
            <a:pPr marL="342900" indent="-342900" algn="l" rtl="0" fontAlgn="base">
              <a:buClr>
                <a:srgbClr val="0070C0"/>
              </a:buClr>
              <a:buFont typeface="Wingdings" panose="05000000000000000000" pitchFamily="2" charset="2"/>
              <a:buChar char="Ø"/>
            </a:pPr>
            <a:r>
              <a:rPr lang="en-US" sz="2400" b="0" i="0" dirty="0">
                <a:solidFill>
                  <a:srgbClr val="000000"/>
                </a:solidFill>
                <a:effectLst/>
                <a:latin typeface="Times New Roman" panose="02020603050405020304" pitchFamily="18" charset="0"/>
                <a:cs typeface="Times New Roman" panose="02020603050405020304" pitchFamily="18" charset="0"/>
              </a:rPr>
              <a:t>interrupting conversations </a:t>
            </a:r>
          </a:p>
          <a:p>
            <a:pPr marL="342900" indent="-342900" algn="l" rtl="0" fontAlgn="base">
              <a:buClr>
                <a:srgbClr val="0070C0"/>
              </a:buClr>
              <a:buFont typeface="Wingdings" panose="05000000000000000000" pitchFamily="2" charset="2"/>
              <a:buChar char="Ø"/>
            </a:pPr>
            <a:r>
              <a:rPr lang="en-US" sz="2400" b="0" i="0" dirty="0">
                <a:solidFill>
                  <a:srgbClr val="000000"/>
                </a:solidFill>
                <a:effectLst/>
                <a:latin typeface="Times New Roman" panose="02020603050405020304" pitchFamily="18" charset="0"/>
                <a:cs typeface="Times New Roman" panose="02020603050405020304" pitchFamily="18" charset="0"/>
              </a:rPr>
              <a:t>little or no sense of danger </a:t>
            </a:r>
          </a:p>
          <a:p>
            <a:pPr algn="l" rtl="0" fontAlgn="base">
              <a:buClr>
                <a:srgbClr val="0070C0"/>
              </a:buClr>
            </a:pPr>
            <a:endParaRPr lang="pl-PL" sz="2000" b="0" i="0" dirty="0">
              <a:solidFill>
                <a:srgbClr val="000000"/>
              </a:solidFill>
              <a:effectLst/>
              <a:latin typeface="Times New Roman" panose="02020603050405020304" pitchFamily="18" charset="0"/>
              <a:cs typeface="Times New Roman" panose="02020603050405020304" pitchFamily="18" charset="0"/>
            </a:endParaRPr>
          </a:p>
          <a:p>
            <a:pPr algn="l" rtl="0" fontAlgn="base">
              <a:buClr>
                <a:srgbClr val="0070C0"/>
              </a:buClr>
            </a:pPr>
            <a:r>
              <a:rPr lang="en-US" sz="2000" b="0" i="1" dirty="0">
                <a:solidFill>
                  <a:srgbClr val="000000"/>
                </a:solidFill>
                <a:effectLst/>
                <a:latin typeface="Times New Roman" panose="02020603050405020304" pitchFamily="18" charset="0"/>
                <a:cs typeface="Times New Roman" panose="02020603050405020304" pitchFamily="18" charset="0"/>
              </a:rPr>
              <a:t>These symptoms can cause significant problems in a child's life, such as underachievement at school, poor social interaction with other children and adults, and problems with discipline. </a:t>
            </a:r>
          </a:p>
        </p:txBody>
      </p:sp>
      <p:pic>
        <p:nvPicPr>
          <p:cNvPr id="2" name="Obraz 1" descr="Obraz zawierający tekst, Czcionka, zrzut ekranu, logo&#10;&#10;Opis wygenerowany automatycznie">
            <a:extLst>
              <a:ext uri="{FF2B5EF4-FFF2-40B4-BE49-F238E27FC236}">
                <a16:creationId xmlns:a16="http://schemas.microsoft.com/office/drawing/2014/main" id="{AB6698C3-A8C9-A83C-8F47-07EEF705B36B}"/>
              </a:ext>
            </a:extLst>
          </p:cNvPr>
          <p:cNvPicPr>
            <a:picLocks noChangeAspect="1"/>
          </p:cNvPicPr>
          <p:nvPr/>
        </p:nvPicPr>
        <p:blipFill rotWithShape="1">
          <a:blip r:embed="rId2">
            <a:extLst>
              <a:ext uri="{28A0092B-C50C-407E-A947-70E740481C1C}">
                <a14:useLocalDpi xmlns:a14="http://schemas.microsoft.com/office/drawing/2010/main" val="0"/>
              </a:ext>
            </a:extLst>
          </a:blip>
          <a:srcRect l="4025" r="2039"/>
          <a:stretch/>
        </p:blipFill>
        <p:spPr bwMode="auto">
          <a:xfrm>
            <a:off x="5107456" y="117411"/>
            <a:ext cx="3616667" cy="415534"/>
          </a:xfrm>
          <a:prstGeom prst="rect">
            <a:avLst/>
          </a:prstGeom>
          <a:ln>
            <a:noFill/>
          </a:ln>
          <a:extLst>
            <a:ext uri="{53640926-AAD7-44D8-BBD7-CCE9431645EC}">
              <a14:shadowObscured xmlns:a14="http://schemas.microsoft.com/office/drawing/2010/main"/>
            </a:ext>
          </a:extLst>
        </p:spPr>
      </p:pic>
      <p:pic>
        <p:nvPicPr>
          <p:cNvPr id="8194" name="Picture 2" descr="A clipart image of a boy doing math homework. #184510">
            <a:extLst>
              <a:ext uri="{FF2B5EF4-FFF2-40B4-BE49-F238E27FC236}">
                <a16:creationId xmlns:a16="http://schemas.microsoft.com/office/drawing/2014/main" id="{474BFAE8-05CB-111F-2FE7-C41DF2F923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2110" y="3036823"/>
            <a:ext cx="1981200" cy="2314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39741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4" end="4"/>
                                            </p:txEl>
                                          </p:spTgt>
                                        </p:tgtEl>
                                        <p:attrNameLst>
                                          <p:attrName>style.visibility</p:attrName>
                                        </p:attrNameLst>
                                      </p:cBhvr>
                                      <p:to>
                                        <p:strVal val="visible"/>
                                      </p:to>
                                    </p:set>
                                    <p:animEffect transition="in" filter="fade">
                                      <p:cBhvr>
                                        <p:cTn id="14" dur="1000"/>
                                        <p:tgtEl>
                                          <p:spTgt spid="4">
                                            <p:txEl>
                                              <p:pRg st="4" end="4"/>
                                            </p:txEl>
                                          </p:spTgt>
                                        </p:tgtEl>
                                      </p:cBhvr>
                                    </p:animEffect>
                                    <p:anim calcmode="lin" valueType="num">
                                      <p:cBhvr>
                                        <p:cTn id="1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fade">
                                      <p:cBhvr>
                                        <p:cTn id="21" dur="1000"/>
                                        <p:tgtEl>
                                          <p:spTgt spid="4">
                                            <p:txEl>
                                              <p:pRg st="5" end="5"/>
                                            </p:txEl>
                                          </p:spTgt>
                                        </p:tgtEl>
                                      </p:cBhvr>
                                    </p:animEffect>
                                    <p:anim calcmode="lin" valueType="num">
                                      <p:cBhvr>
                                        <p:cTn id="22"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fade">
                                      <p:cBhvr>
                                        <p:cTn id="28" dur="1000"/>
                                        <p:tgtEl>
                                          <p:spTgt spid="4">
                                            <p:txEl>
                                              <p:pRg st="6" end="6"/>
                                            </p:txEl>
                                          </p:spTgt>
                                        </p:tgtEl>
                                      </p:cBhvr>
                                    </p:animEffect>
                                    <p:anim calcmode="lin" valueType="num">
                                      <p:cBhvr>
                                        <p:cTn id="29"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Effect transition="in" filter="fade">
                                      <p:cBhvr>
                                        <p:cTn id="35" dur="1000"/>
                                        <p:tgtEl>
                                          <p:spTgt spid="4">
                                            <p:txEl>
                                              <p:pRg st="7" end="7"/>
                                            </p:txEl>
                                          </p:spTgt>
                                        </p:tgtEl>
                                      </p:cBhvr>
                                    </p:animEffect>
                                    <p:anim calcmode="lin" valueType="num">
                                      <p:cBhvr>
                                        <p:cTn id="36"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8" end="8"/>
                                            </p:txEl>
                                          </p:spTgt>
                                        </p:tgtEl>
                                        <p:attrNameLst>
                                          <p:attrName>style.visibility</p:attrName>
                                        </p:attrNameLst>
                                      </p:cBhvr>
                                      <p:to>
                                        <p:strVal val="visible"/>
                                      </p:to>
                                    </p:set>
                                    <p:animEffect transition="in" filter="fade">
                                      <p:cBhvr>
                                        <p:cTn id="42" dur="1000"/>
                                        <p:tgtEl>
                                          <p:spTgt spid="4">
                                            <p:txEl>
                                              <p:pRg st="8" end="8"/>
                                            </p:txEl>
                                          </p:spTgt>
                                        </p:tgtEl>
                                      </p:cBhvr>
                                    </p:animEffect>
                                    <p:anim calcmode="lin" valueType="num">
                                      <p:cBhvr>
                                        <p:cTn id="43"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4">
                                            <p:txEl>
                                              <p:pRg st="9" end="9"/>
                                            </p:txEl>
                                          </p:spTgt>
                                        </p:tgtEl>
                                        <p:attrNameLst>
                                          <p:attrName>style.visibility</p:attrName>
                                        </p:attrNameLst>
                                      </p:cBhvr>
                                      <p:to>
                                        <p:strVal val="visible"/>
                                      </p:to>
                                    </p:set>
                                    <p:animEffect transition="in" filter="fade">
                                      <p:cBhvr>
                                        <p:cTn id="49" dur="1000"/>
                                        <p:tgtEl>
                                          <p:spTgt spid="4">
                                            <p:txEl>
                                              <p:pRg st="9" end="9"/>
                                            </p:txEl>
                                          </p:spTgt>
                                        </p:tgtEl>
                                      </p:cBhvr>
                                    </p:animEffect>
                                    <p:anim calcmode="lin" valueType="num">
                                      <p:cBhvr>
                                        <p:cTn id="50"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4">
                                            <p:txEl>
                                              <p:pRg st="10" end="10"/>
                                            </p:txEl>
                                          </p:spTgt>
                                        </p:tgtEl>
                                        <p:attrNameLst>
                                          <p:attrName>style.visibility</p:attrName>
                                        </p:attrNameLst>
                                      </p:cBhvr>
                                      <p:to>
                                        <p:strVal val="visible"/>
                                      </p:to>
                                    </p:set>
                                    <p:animEffect transition="in" filter="fade">
                                      <p:cBhvr>
                                        <p:cTn id="56" dur="1000"/>
                                        <p:tgtEl>
                                          <p:spTgt spid="4">
                                            <p:txEl>
                                              <p:pRg st="10" end="10"/>
                                            </p:txEl>
                                          </p:spTgt>
                                        </p:tgtEl>
                                      </p:cBhvr>
                                    </p:animEffect>
                                    <p:anim calcmode="lin" valueType="num">
                                      <p:cBhvr>
                                        <p:cTn id="57"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58" dur="1000" fill="hold"/>
                                        <p:tgtEl>
                                          <p:spTgt spid="4">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4">
                                            <p:txEl>
                                              <p:pRg st="11" end="11"/>
                                            </p:txEl>
                                          </p:spTgt>
                                        </p:tgtEl>
                                        <p:attrNameLst>
                                          <p:attrName>style.visibility</p:attrName>
                                        </p:attrNameLst>
                                      </p:cBhvr>
                                      <p:to>
                                        <p:strVal val="visible"/>
                                      </p:to>
                                    </p:set>
                                    <p:animEffect transition="in" filter="fade">
                                      <p:cBhvr>
                                        <p:cTn id="63" dur="1000"/>
                                        <p:tgtEl>
                                          <p:spTgt spid="4">
                                            <p:txEl>
                                              <p:pRg st="11" end="11"/>
                                            </p:txEl>
                                          </p:spTgt>
                                        </p:tgtEl>
                                      </p:cBhvr>
                                    </p:animEffect>
                                    <p:anim calcmode="lin" valueType="num">
                                      <p:cBhvr>
                                        <p:cTn id="64" dur="1000" fill="hold"/>
                                        <p:tgtEl>
                                          <p:spTgt spid="4">
                                            <p:txEl>
                                              <p:pRg st="11" end="11"/>
                                            </p:txEl>
                                          </p:spTgt>
                                        </p:tgtEl>
                                        <p:attrNameLst>
                                          <p:attrName>ppt_x</p:attrName>
                                        </p:attrNameLst>
                                      </p:cBhvr>
                                      <p:tavLst>
                                        <p:tav tm="0">
                                          <p:val>
                                            <p:strVal val="#ppt_x"/>
                                          </p:val>
                                        </p:tav>
                                        <p:tav tm="100000">
                                          <p:val>
                                            <p:strVal val="#ppt_x"/>
                                          </p:val>
                                        </p:tav>
                                      </p:tavLst>
                                    </p:anim>
                                    <p:anim calcmode="lin" valueType="num">
                                      <p:cBhvr>
                                        <p:cTn id="65" dur="1000" fill="hold"/>
                                        <p:tgtEl>
                                          <p:spTgt spid="4">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4">
                                            <p:txEl>
                                              <p:pRg st="12" end="12"/>
                                            </p:txEl>
                                          </p:spTgt>
                                        </p:tgtEl>
                                        <p:attrNameLst>
                                          <p:attrName>style.visibility</p:attrName>
                                        </p:attrNameLst>
                                      </p:cBhvr>
                                      <p:to>
                                        <p:strVal val="visible"/>
                                      </p:to>
                                    </p:set>
                                    <p:animEffect transition="in" filter="fade">
                                      <p:cBhvr>
                                        <p:cTn id="70" dur="1000"/>
                                        <p:tgtEl>
                                          <p:spTgt spid="4">
                                            <p:txEl>
                                              <p:pRg st="12" end="12"/>
                                            </p:txEl>
                                          </p:spTgt>
                                        </p:tgtEl>
                                      </p:cBhvr>
                                    </p:animEffect>
                                    <p:anim calcmode="lin" valueType="num">
                                      <p:cBhvr>
                                        <p:cTn id="71" dur="1000" fill="hold"/>
                                        <p:tgtEl>
                                          <p:spTgt spid="4">
                                            <p:txEl>
                                              <p:pRg st="12" end="12"/>
                                            </p:txEl>
                                          </p:spTgt>
                                        </p:tgtEl>
                                        <p:attrNameLst>
                                          <p:attrName>ppt_x</p:attrName>
                                        </p:attrNameLst>
                                      </p:cBhvr>
                                      <p:tavLst>
                                        <p:tav tm="0">
                                          <p:val>
                                            <p:strVal val="#ppt_x"/>
                                          </p:val>
                                        </p:tav>
                                        <p:tav tm="100000">
                                          <p:val>
                                            <p:strVal val="#ppt_x"/>
                                          </p:val>
                                        </p:tav>
                                      </p:tavLst>
                                    </p:anim>
                                    <p:anim calcmode="lin" valueType="num">
                                      <p:cBhvr>
                                        <p:cTn id="72" dur="1000" fill="hold"/>
                                        <p:tgtEl>
                                          <p:spTgt spid="4">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4">
                                            <p:txEl>
                                              <p:pRg st="14" end="14"/>
                                            </p:txEl>
                                          </p:spTgt>
                                        </p:tgtEl>
                                        <p:attrNameLst>
                                          <p:attrName>style.visibility</p:attrName>
                                        </p:attrNameLst>
                                      </p:cBhvr>
                                      <p:to>
                                        <p:strVal val="visible"/>
                                      </p:to>
                                    </p:set>
                                    <p:animEffect transition="in" filter="fade">
                                      <p:cBhvr>
                                        <p:cTn id="77" dur="1000"/>
                                        <p:tgtEl>
                                          <p:spTgt spid="4">
                                            <p:txEl>
                                              <p:pRg st="14" end="14"/>
                                            </p:txEl>
                                          </p:spTgt>
                                        </p:tgtEl>
                                      </p:cBhvr>
                                    </p:animEffect>
                                    <p:anim calcmode="lin" valueType="num">
                                      <p:cBhvr>
                                        <p:cTn id="78" dur="1000" fill="hold"/>
                                        <p:tgtEl>
                                          <p:spTgt spid="4">
                                            <p:txEl>
                                              <p:pRg st="14" end="14"/>
                                            </p:txEl>
                                          </p:spTgt>
                                        </p:tgtEl>
                                        <p:attrNameLst>
                                          <p:attrName>ppt_x</p:attrName>
                                        </p:attrNameLst>
                                      </p:cBhvr>
                                      <p:tavLst>
                                        <p:tav tm="0">
                                          <p:val>
                                            <p:strVal val="#ppt_x"/>
                                          </p:val>
                                        </p:tav>
                                        <p:tav tm="100000">
                                          <p:val>
                                            <p:strVal val="#ppt_x"/>
                                          </p:val>
                                        </p:tav>
                                      </p:tavLst>
                                    </p:anim>
                                    <p:anim calcmode="lin" valueType="num">
                                      <p:cBhvr>
                                        <p:cTn id="79" dur="1000" fill="hold"/>
                                        <p:tgtEl>
                                          <p:spTgt spid="4">
                                            <p:txEl>
                                              <p:pRg st="14" end="1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00B044-DA92-154D-AB5F-6B36673B7644}"/>
            </a:ext>
          </a:extLst>
        </p:cNvPr>
        <p:cNvGrpSpPr/>
        <p:nvPr/>
      </p:nvGrpSpPr>
      <p:grpSpPr>
        <a:xfrm>
          <a:off x="0" y="0"/>
          <a:ext cx="0" cy="0"/>
          <a:chOff x="0" y="0"/>
          <a:chExt cx="0" cy="0"/>
        </a:xfrm>
      </p:grpSpPr>
      <p:sp>
        <p:nvSpPr>
          <p:cNvPr id="4" name="pole tekstowe 3">
            <a:extLst>
              <a:ext uri="{FF2B5EF4-FFF2-40B4-BE49-F238E27FC236}">
                <a16:creationId xmlns:a16="http://schemas.microsoft.com/office/drawing/2014/main" id="{B4648335-B0BC-ECAE-667C-044861299C1D}"/>
              </a:ext>
            </a:extLst>
          </p:cNvPr>
          <p:cNvSpPr txBox="1"/>
          <p:nvPr/>
        </p:nvSpPr>
        <p:spPr>
          <a:xfrm>
            <a:off x="410546" y="456659"/>
            <a:ext cx="10524932" cy="5560497"/>
          </a:xfrm>
          <a:prstGeom prst="rect">
            <a:avLst/>
          </a:prstGeom>
          <a:noFill/>
        </p:spPr>
        <p:txBody>
          <a:bodyPr wrap="square">
            <a:spAutoFit/>
          </a:bodyPr>
          <a:lstStyle/>
          <a:p>
            <a:pPr algn="l" rtl="0" fontAlgn="base">
              <a:lnSpc>
                <a:spcPts val="1350"/>
              </a:lnSpc>
              <a:buNone/>
            </a:pPr>
            <a:r>
              <a:rPr lang="en-US" sz="3200" b="1" i="0" dirty="0">
                <a:solidFill>
                  <a:srgbClr val="002060"/>
                </a:solidFill>
                <a:effectLst>
                  <a:outerShdw blurRad="38100" dist="38100" dir="2700000" algn="tl">
                    <a:srgbClr val="000000">
                      <a:alpha val="43137"/>
                    </a:srgbClr>
                  </a:outerShdw>
                </a:effectLst>
                <a:latin typeface="Bookman Old Style" panose="02050604050505020204" pitchFamily="18" charset="0"/>
              </a:rPr>
              <a:t>Treatment </a:t>
            </a:r>
          </a:p>
          <a:p>
            <a:pPr algn="l" rtl="0" fontAlgn="base">
              <a:lnSpc>
                <a:spcPts val="1350"/>
              </a:lnSpc>
              <a:buNone/>
            </a:pPr>
            <a:r>
              <a:rPr lang="en-US" sz="1800" b="0" i="0" dirty="0">
                <a:solidFill>
                  <a:srgbClr val="000000"/>
                </a:solidFill>
                <a:effectLst/>
                <a:latin typeface="Calibri Light" panose="020F0302020204030204" pitchFamily="34" charset="0"/>
              </a:rPr>
              <a:t> </a:t>
            </a:r>
            <a:endParaRPr lang="en-US" b="0" i="0" dirty="0">
              <a:solidFill>
                <a:srgbClr val="000000"/>
              </a:solidFill>
              <a:effectLst/>
              <a:latin typeface="Segoe UI" panose="020B0502040204020203" pitchFamily="34" charset="0"/>
            </a:endParaRPr>
          </a:p>
          <a:p>
            <a:pPr algn="l" rtl="0" fontAlgn="base"/>
            <a:endParaRPr lang="pl-PL" sz="2000" b="0" i="0" dirty="0">
              <a:solidFill>
                <a:srgbClr val="000000"/>
              </a:solidFill>
              <a:effectLst/>
              <a:latin typeface="Times New Roman" panose="02020603050405020304" pitchFamily="18" charset="0"/>
              <a:cs typeface="Times New Roman" panose="02020603050405020304" pitchFamily="18" charset="0"/>
            </a:endParaRPr>
          </a:p>
          <a:p>
            <a:pPr algn="l" rtl="0" fontAlgn="base"/>
            <a:r>
              <a:rPr lang="en-US" sz="2400" b="0" i="0" dirty="0">
                <a:solidFill>
                  <a:srgbClr val="000000"/>
                </a:solidFill>
                <a:effectLst/>
                <a:latin typeface="Times New Roman" panose="02020603050405020304" pitchFamily="18" charset="0"/>
                <a:cs typeface="Times New Roman" panose="02020603050405020304" pitchFamily="18" charset="0"/>
              </a:rPr>
              <a:t>Treatment for attention deficit hyperactivity disorder can help relieve the symptoms and make the condition much less of a problem in day-to-day life.</a:t>
            </a:r>
            <a:endParaRPr lang="pl-PL" sz="2400" b="0" i="0" dirty="0">
              <a:solidFill>
                <a:srgbClr val="000000"/>
              </a:solidFill>
              <a:effectLst/>
              <a:latin typeface="Times New Roman" panose="02020603050405020304" pitchFamily="18" charset="0"/>
              <a:cs typeface="Times New Roman" panose="02020603050405020304" pitchFamily="18" charset="0"/>
            </a:endParaRPr>
          </a:p>
          <a:p>
            <a:pPr algn="l" rtl="0" fontAlgn="base"/>
            <a:r>
              <a:rPr lang="en-US" sz="2400" b="0" i="0" dirty="0">
                <a:solidFill>
                  <a:srgbClr val="000000"/>
                </a:solidFill>
                <a:effectLst/>
                <a:latin typeface="Times New Roman" panose="02020603050405020304" pitchFamily="18" charset="0"/>
                <a:cs typeface="Times New Roman" panose="02020603050405020304" pitchFamily="18" charset="0"/>
              </a:rPr>
              <a:t> </a:t>
            </a:r>
            <a:br>
              <a:rPr lang="en-US" sz="2400" b="0" i="0" dirty="0">
                <a:solidFill>
                  <a:srgbClr val="000000"/>
                </a:solidFill>
                <a:effectLst/>
                <a:latin typeface="Times New Roman" panose="02020603050405020304" pitchFamily="18" charset="0"/>
                <a:cs typeface="Times New Roman" panose="02020603050405020304" pitchFamily="18" charset="0"/>
              </a:rPr>
            </a:br>
            <a:r>
              <a:rPr lang="en-US" sz="2400" b="0" i="0" dirty="0">
                <a:solidFill>
                  <a:srgbClr val="000000"/>
                </a:solidFill>
                <a:effectLst/>
                <a:latin typeface="Times New Roman" panose="02020603050405020304" pitchFamily="18" charset="0"/>
                <a:cs typeface="Times New Roman" panose="02020603050405020304" pitchFamily="18" charset="0"/>
              </a:rPr>
              <a:t>ADHD can be treated using medicine or therapy, but a combination of both is often best. </a:t>
            </a:r>
            <a:br>
              <a:rPr lang="en-US" sz="2400" b="0" i="0" dirty="0">
                <a:solidFill>
                  <a:srgbClr val="000000"/>
                </a:solidFill>
                <a:effectLst/>
                <a:latin typeface="Times New Roman" panose="02020603050405020304" pitchFamily="18" charset="0"/>
                <a:cs typeface="Times New Roman" panose="02020603050405020304" pitchFamily="18" charset="0"/>
              </a:rPr>
            </a:br>
            <a:r>
              <a:rPr lang="en-US" sz="2400" b="0" i="0" dirty="0">
                <a:solidFill>
                  <a:srgbClr val="000000"/>
                </a:solidFill>
                <a:effectLst/>
                <a:latin typeface="Times New Roman" panose="02020603050405020304" pitchFamily="18" charset="0"/>
                <a:cs typeface="Times New Roman" panose="02020603050405020304" pitchFamily="18" charset="0"/>
              </a:rPr>
              <a:t>Treatment is usually arranged by a specialist, such as a </a:t>
            </a:r>
            <a:r>
              <a:rPr lang="en-US" sz="2400" b="0" i="0" dirty="0" err="1">
                <a:solidFill>
                  <a:srgbClr val="000000"/>
                </a:solidFill>
                <a:effectLst/>
                <a:latin typeface="Times New Roman" panose="02020603050405020304" pitchFamily="18" charset="0"/>
                <a:cs typeface="Times New Roman" panose="02020603050405020304" pitchFamily="18" charset="0"/>
              </a:rPr>
              <a:t>paediatrician</a:t>
            </a:r>
            <a:r>
              <a:rPr lang="en-US" sz="2400" b="0" i="0" dirty="0">
                <a:solidFill>
                  <a:srgbClr val="000000"/>
                </a:solidFill>
                <a:effectLst/>
                <a:latin typeface="Times New Roman" panose="02020603050405020304" pitchFamily="18" charset="0"/>
                <a:cs typeface="Times New Roman" panose="02020603050405020304" pitchFamily="18" charset="0"/>
              </a:rPr>
              <a:t> or psychiatrist. </a:t>
            </a:r>
            <a:endParaRPr lang="pl-PL" sz="2400" b="0" i="0" dirty="0">
              <a:solidFill>
                <a:srgbClr val="000000"/>
              </a:solidFill>
              <a:effectLst/>
              <a:latin typeface="Times New Roman" panose="02020603050405020304" pitchFamily="18" charset="0"/>
              <a:cs typeface="Times New Roman" panose="02020603050405020304" pitchFamily="18" charset="0"/>
            </a:endParaRPr>
          </a:p>
          <a:p>
            <a:pPr algn="l" rtl="0" fontAlgn="base"/>
            <a:br>
              <a:rPr lang="en-US" sz="2400" b="0" i="0" dirty="0">
                <a:solidFill>
                  <a:srgbClr val="000000"/>
                </a:solidFill>
                <a:effectLst/>
                <a:latin typeface="Times New Roman" panose="02020603050405020304" pitchFamily="18" charset="0"/>
                <a:cs typeface="Times New Roman" panose="02020603050405020304" pitchFamily="18" charset="0"/>
              </a:rPr>
            </a:br>
            <a:r>
              <a:rPr lang="en-US" sz="2400" b="0" i="0" dirty="0">
                <a:solidFill>
                  <a:srgbClr val="000000"/>
                </a:solidFill>
                <a:effectLst/>
                <a:latin typeface="Times New Roman" panose="02020603050405020304" pitchFamily="18" charset="0"/>
                <a:cs typeface="Times New Roman" panose="02020603050405020304" pitchFamily="18" charset="0"/>
              </a:rPr>
              <a:t>Children don't grow out of this disorder, so it may causes the same problems in adulthood. For this reason early treatment and therapy is essential to lead a fulfilling life. </a:t>
            </a:r>
            <a:endParaRPr lang="pl-PL" sz="2400" b="0" i="0" dirty="0">
              <a:solidFill>
                <a:srgbClr val="000000"/>
              </a:solidFill>
              <a:effectLst/>
              <a:latin typeface="Times New Roman" panose="02020603050405020304" pitchFamily="18" charset="0"/>
              <a:cs typeface="Times New Roman" panose="02020603050405020304" pitchFamily="18" charset="0"/>
            </a:endParaRPr>
          </a:p>
          <a:p>
            <a:pPr algn="l" rtl="0" fontAlgn="base"/>
            <a:br>
              <a:rPr lang="en-US" sz="2400" b="0" i="0" dirty="0">
                <a:solidFill>
                  <a:srgbClr val="000000"/>
                </a:solidFill>
                <a:effectLst/>
                <a:latin typeface="Times New Roman" panose="02020603050405020304" pitchFamily="18" charset="0"/>
                <a:cs typeface="Times New Roman" panose="02020603050405020304" pitchFamily="18" charset="0"/>
              </a:rPr>
            </a:br>
            <a:r>
              <a:rPr lang="en-US" sz="2400" b="0" i="0" dirty="0">
                <a:solidFill>
                  <a:srgbClr val="000000"/>
                </a:solidFill>
                <a:effectLst/>
                <a:latin typeface="Times New Roman" panose="02020603050405020304" pitchFamily="18" charset="0"/>
                <a:cs typeface="Times New Roman" panose="02020603050405020304" pitchFamily="18" charset="0"/>
              </a:rPr>
              <a:t>Many adults are diagnosed in ADHD in their later years and start </a:t>
            </a:r>
            <a:r>
              <a:rPr lang="en-US" sz="2400" b="0" i="0" dirty="0" err="1">
                <a:solidFill>
                  <a:srgbClr val="000000"/>
                </a:solidFill>
                <a:effectLst/>
                <a:latin typeface="Times New Roman" panose="02020603050405020304" pitchFamily="18" charset="0"/>
                <a:cs typeface="Times New Roman" panose="02020603050405020304" pitchFamily="18" charset="0"/>
              </a:rPr>
              <a:t>uderstand</a:t>
            </a:r>
            <a:r>
              <a:rPr lang="en-US" sz="2400" b="0" i="0" dirty="0">
                <a:solidFill>
                  <a:srgbClr val="000000"/>
                </a:solidFill>
                <a:effectLst/>
                <a:latin typeface="Times New Roman" panose="02020603050405020304" pitchFamily="18" charset="0"/>
                <a:cs typeface="Times New Roman" panose="02020603050405020304" pitchFamily="18" charset="0"/>
              </a:rPr>
              <a:t> many of their “weird” </a:t>
            </a:r>
            <a:r>
              <a:rPr lang="en-US" sz="2400" b="0" i="0" dirty="0" err="1">
                <a:solidFill>
                  <a:srgbClr val="000000"/>
                </a:solidFill>
                <a:effectLst/>
                <a:latin typeface="Times New Roman" panose="02020603050405020304" pitchFamily="18" charset="0"/>
                <a:cs typeface="Times New Roman" panose="02020603050405020304" pitchFamily="18" charset="0"/>
              </a:rPr>
              <a:t>behaviours</a:t>
            </a:r>
            <a:r>
              <a:rPr lang="en-US" sz="2400" b="0" i="0" dirty="0">
                <a:solidFill>
                  <a:srgbClr val="000000"/>
                </a:solidFill>
                <a:effectLst/>
                <a:latin typeface="Times New Roman" panose="02020603050405020304" pitchFamily="18" charset="0"/>
                <a:cs typeface="Times New Roman" panose="02020603050405020304" pitchFamily="18" charset="0"/>
              </a:rPr>
              <a:t> and difficulties.  </a:t>
            </a:r>
          </a:p>
        </p:txBody>
      </p:sp>
      <p:pic>
        <p:nvPicPr>
          <p:cNvPr id="2" name="Obraz 1" descr="Obraz zawierający tekst, Czcionka, zrzut ekranu, logo&#10;&#10;Opis wygenerowany automatycznie">
            <a:extLst>
              <a:ext uri="{FF2B5EF4-FFF2-40B4-BE49-F238E27FC236}">
                <a16:creationId xmlns:a16="http://schemas.microsoft.com/office/drawing/2014/main" id="{5058BAB1-CBB4-67D3-EA7D-2DD9501202F6}"/>
              </a:ext>
            </a:extLst>
          </p:cNvPr>
          <p:cNvPicPr>
            <a:picLocks noChangeAspect="1"/>
          </p:cNvPicPr>
          <p:nvPr/>
        </p:nvPicPr>
        <p:blipFill rotWithShape="1">
          <a:blip r:embed="rId2">
            <a:extLst>
              <a:ext uri="{28A0092B-C50C-407E-A947-70E740481C1C}">
                <a14:useLocalDpi xmlns:a14="http://schemas.microsoft.com/office/drawing/2010/main" val="0"/>
              </a:ext>
            </a:extLst>
          </a:blip>
          <a:srcRect l="4025" r="2039"/>
          <a:stretch/>
        </p:blipFill>
        <p:spPr bwMode="auto">
          <a:xfrm>
            <a:off x="488803" y="6340285"/>
            <a:ext cx="3616667" cy="41553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696356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1000"/>
                                        <p:tgtEl>
                                          <p:spTgt spid="4">
                                            <p:txEl>
                                              <p:pRg st="3" end="3"/>
                                            </p:txEl>
                                          </p:spTgt>
                                        </p:tgtEl>
                                      </p:cBhvr>
                                    </p:animEffect>
                                    <p:anim calcmode="lin" valueType="num">
                                      <p:cBhvr>
                                        <p:cTn id="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4" end="4"/>
                                            </p:txEl>
                                          </p:spTgt>
                                        </p:tgtEl>
                                        <p:attrNameLst>
                                          <p:attrName>style.visibility</p:attrName>
                                        </p:attrNameLst>
                                      </p:cBhvr>
                                      <p:to>
                                        <p:strVal val="visible"/>
                                      </p:to>
                                    </p:set>
                                    <p:animEffect transition="in" filter="fade">
                                      <p:cBhvr>
                                        <p:cTn id="14" dur="1000"/>
                                        <p:tgtEl>
                                          <p:spTgt spid="4">
                                            <p:txEl>
                                              <p:pRg st="4" end="4"/>
                                            </p:txEl>
                                          </p:spTgt>
                                        </p:tgtEl>
                                      </p:cBhvr>
                                    </p:animEffect>
                                    <p:anim calcmode="lin" valueType="num">
                                      <p:cBhvr>
                                        <p:cTn id="1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fade">
                                      <p:cBhvr>
                                        <p:cTn id="21" dur="1000"/>
                                        <p:tgtEl>
                                          <p:spTgt spid="4">
                                            <p:txEl>
                                              <p:pRg st="5" end="5"/>
                                            </p:txEl>
                                          </p:spTgt>
                                        </p:tgtEl>
                                      </p:cBhvr>
                                    </p:animEffect>
                                    <p:anim calcmode="lin" valueType="num">
                                      <p:cBhvr>
                                        <p:cTn id="22"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fade">
                                      <p:cBhvr>
                                        <p:cTn id="28" dur="1000"/>
                                        <p:tgtEl>
                                          <p:spTgt spid="4">
                                            <p:txEl>
                                              <p:pRg st="6" end="6"/>
                                            </p:txEl>
                                          </p:spTgt>
                                        </p:tgtEl>
                                      </p:cBhvr>
                                    </p:animEffect>
                                    <p:anim calcmode="lin" valueType="num">
                                      <p:cBhvr>
                                        <p:cTn id="29"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1B6742-F67C-92E7-DDE1-1428F99E9515}"/>
            </a:ext>
          </a:extLst>
        </p:cNvPr>
        <p:cNvGrpSpPr/>
        <p:nvPr/>
      </p:nvGrpSpPr>
      <p:grpSpPr>
        <a:xfrm>
          <a:off x="0" y="0"/>
          <a:ext cx="0" cy="0"/>
          <a:chOff x="0" y="0"/>
          <a:chExt cx="0" cy="0"/>
        </a:xfrm>
      </p:grpSpPr>
      <p:sp>
        <p:nvSpPr>
          <p:cNvPr id="4" name="pole tekstowe 3">
            <a:extLst>
              <a:ext uri="{FF2B5EF4-FFF2-40B4-BE49-F238E27FC236}">
                <a16:creationId xmlns:a16="http://schemas.microsoft.com/office/drawing/2014/main" id="{992B1AE6-E5AE-40CA-CE07-49F170D5EC0E}"/>
              </a:ext>
            </a:extLst>
          </p:cNvPr>
          <p:cNvSpPr txBox="1"/>
          <p:nvPr/>
        </p:nvSpPr>
        <p:spPr>
          <a:xfrm>
            <a:off x="438538" y="814578"/>
            <a:ext cx="10245012" cy="4616648"/>
          </a:xfrm>
          <a:prstGeom prst="rect">
            <a:avLst/>
          </a:prstGeom>
          <a:noFill/>
        </p:spPr>
        <p:txBody>
          <a:bodyPr wrap="square">
            <a:spAutoFit/>
          </a:bodyPr>
          <a:lstStyle/>
          <a:p>
            <a:pPr algn="l" rtl="0" fontAlgn="base">
              <a:buNone/>
            </a:pPr>
            <a:r>
              <a:rPr lang="en-US" sz="3200" b="1" i="0" dirty="0">
                <a:solidFill>
                  <a:srgbClr val="002060"/>
                </a:solidFill>
                <a:effectLst>
                  <a:outerShdw blurRad="38100" dist="38100" dir="2700000" algn="tl">
                    <a:srgbClr val="000000">
                      <a:alpha val="43137"/>
                    </a:srgbClr>
                  </a:outerShdw>
                </a:effectLst>
                <a:latin typeface="Bookman Old Style" panose="02050604050505020204" pitchFamily="18" charset="0"/>
              </a:rPr>
              <a:t>What do student with ADHD need </a:t>
            </a:r>
            <a:endParaRPr lang="pl-PL" sz="3200" b="1" i="0" dirty="0">
              <a:solidFill>
                <a:srgbClr val="002060"/>
              </a:solidFill>
              <a:effectLst>
                <a:outerShdw blurRad="38100" dist="38100" dir="2700000" algn="tl">
                  <a:srgbClr val="000000">
                    <a:alpha val="43137"/>
                  </a:srgbClr>
                </a:outerShdw>
              </a:effectLst>
              <a:latin typeface="Bookman Old Style" panose="02050604050505020204" pitchFamily="18" charset="0"/>
            </a:endParaRPr>
          </a:p>
          <a:p>
            <a:pPr algn="l" rtl="0" fontAlgn="base">
              <a:buNone/>
            </a:pPr>
            <a:endParaRPr lang="en-US" sz="3200" b="1" i="0" dirty="0">
              <a:solidFill>
                <a:srgbClr val="002060"/>
              </a:solidFill>
              <a:effectLst>
                <a:outerShdw blurRad="38100" dist="38100" dir="2700000" algn="tl">
                  <a:srgbClr val="000000">
                    <a:alpha val="43137"/>
                  </a:srgbClr>
                </a:outerShdw>
              </a:effectLst>
              <a:latin typeface="Bookman Old Style" panose="02050604050505020204" pitchFamily="18" charset="0"/>
            </a:endParaRPr>
          </a:p>
          <a:p>
            <a:pPr algn="l" rtl="0" fontAlgn="base">
              <a:buNone/>
            </a:pPr>
            <a:r>
              <a:rPr lang="en-US" sz="1800" b="1" i="0" dirty="0">
                <a:solidFill>
                  <a:srgbClr val="002060"/>
                </a:solidFill>
                <a:effectLst>
                  <a:outerShdw blurRad="38100" dist="38100" dir="2700000" algn="tl">
                    <a:srgbClr val="000000">
                      <a:alpha val="43137"/>
                    </a:srgbClr>
                  </a:outerShdw>
                </a:effectLst>
                <a:latin typeface="Calibri Light" panose="020F0302020204030204" pitchFamily="34" charset="0"/>
              </a:rPr>
              <a:t> </a:t>
            </a:r>
            <a:endParaRPr lang="en-US" b="1" i="0" dirty="0">
              <a:solidFill>
                <a:srgbClr val="002060"/>
              </a:solidFill>
              <a:effectLst>
                <a:outerShdw blurRad="38100" dist="38100" dir="2700000" algn="tl">
                  <a:srgbClr val="000000">
                    <a:alpha val="43137"/>
                  </a:srgbClr>
                </a:outerShdw>
              </a:effectLst>
              <a:latin typeface="Segoe UI" panose="020B0502040204020203" pitchFamily="34" charset="0"/>
            </a:endParaRPr>
          </a:p>
          <a:p>
            <a:pPr marL="457200" indent="-457200" algn="l" rtl="0" fontAlgn="base">
              <a:buClr>
                <a:srgbClr val="0070C0"/>
              </a:buClr>
              <a:buFont typeface="+mj-lt"/>
              <a:buAutoNum type="arabicPeriod"/>
            </a:pPr>
            <a:r>
              <a:rPr lang="en-US" sz="2400" b="0" i="0" dirty="0">
                <a:solidFill>
                  <a:srgbClr val="000000"/>
                </a:solidFill>
                <a:effectLst/>
                <a:latin typeface="Times New Roman" panose="02020603050405020304" pitchFamily="18" charset="0"/>
                <a:cs typeface="Times New Roman" panose="02020603050405020304" pitchFamily="18" charset="0"/>
              </a:rPr>
              <a:t>consistency of reaction to a specific behavior (all adults react the same to the same behavior), </a:t>
            </a:r>
            <a:r>
              <a:rPr lang="en-US" sz="2400" b="0" i="1" dirty="0">
                <a:solidFill>
                  <a:srgbClr val="000000"/>
                </a:solidFill>
                <a:effectLst/>
                <a:latin typeface="Times New Roman" panose="02020603050405020304" pitchFamily="18" charset="0"/>
                <a:cs typeface="Times New Roman" panose="02020603050405020304" pitchFamily="18" charset="0"/>
              </a:rPr>
              <a:t>- at school and at home</a:t>
            </a:r>
            <a:r>
              <a:rPr lang="en-US" sz="2400" b="0" i="0" dirty="0">
                <a:solidFill>
                  <a:srgbClr val="000000"/>
                </a:solidFill>
                <a:effectLst/>
                <a:latin typeface="Times New Roman" panose="02020603050405020304" pitchFamily="18" charset="0"/>
                <a:cs typeface="Times New Roman" panose="02020603050405020304" pitchFamily="18" charset="0"/>
              </a:rPr>
              <a:t> </a:t>
            </a:r>
          </a:p>
          <a:p>
            <a:pPr marL="457200" indent="-457200" algn="l" rtl="0" fontAlgn="base">
              <a:buClr>
                <a:srgbClr val="0070C0"/>
              </a:buClr>
              <a:buFont typeface="+mj-lt"/>
              <a:buAutoNum type="arabicPeriod"/>
            </a:pPr>
            <a:r>
              <a:rPr lang="en-US" sz="2400" b="0" i="0" dirty="0">
                <a:solidFill>
                  <a:srgbClr val="000000"/>
                </a:solidFill>
                <a:effectLst/>
                <a:latin typeface="Times New Roman" panose="02020603050405020304" pitchFamily="18" charset="0"/>
                <a:cs typeface="Times New Roman" panose="02020603050405020304" pitchFamily="18" charset="0"/>
              </a:rPr>
              <a:t>consistent compliance with agreements and declarations, which eliminates uncertainty, </a:t>
            </a:r>
          </a:p>
          <a:p>
            <a:pPr marL="457200" indent="-457200" algn="l" rtl="0" fontAlgn="base">
              <a:buClr>
                <a:srgbClr val="0070C0"/>
              </a:buClr>
              <a:buFont typeface="+mj-lt"/>
              <a:buAutoNum type="arabicPeriod"/>
            </a:pPr>
            <a:r>
              <a:rPr lang="en-US" sz="2400" b="0" i="0" dirty="0">
                <a:solidFill>
                  <a:srgbClr val="000000"/>
                </a:solidFill>
                <a:effectLst/>
                <a:latin typeface="Times New Roman" panose="02020603050405020304" pitchFamily="18" charset="0"/>
                <a:cs typeface="Times New Roman" panose="02020603050405020304" pitchFamily="18" charset="0"/>
              </a:rPr>
              <a:t>regularity (rhythm of the day), which allows to practice skills, </a:t>
            </a:r>
          </a:p>
          <a:p>
            <a:pPr marL="457200" indent="-457200" algn="l" rtl="0" fontAlgn="base">
              <a:buClr>
                <a:srgbClr val="0070C0"/>
              </a:buClr>
              <a:buFont typeface="+mj-lt"/>
              <a:buAutoNum type="arabicPeriod"/>
            </a:pPr>
            <a:r>
              <a:rPr lang="en-US" sz="2400" b="0" i="0" dirty="0">
                <a:solidFill>
                  <a:srgbClr val="000000"/>
                </a:solidFill>
                <a:effectLst/>
                <a:latin typeface="Times New Roman" panose="02020603050405020304" pitchFamily="18" charset="0"/>
                <a:cs typeface="Times New Roman" panose="02020603050405020304" pitchFamily="18" charset="0"/>
              </a:rPr>
              <a:t>repetition to avoid forgetting and, above all, immediate reaction to the child's behavior: when it is good, there is a reward (praise), and when it breaks the rules, it provides immediate information that this behavior is inappropriate. </a:t>
            </a:r>
          </a:p>
          <a:p>
            <a:pPr algn="l" rtl="0" fontAlgn="base">
              <a:buNone/>
            </a:pPr>
            <a:r>
              <a:rPr lang="en-US" sz="2000" b="0" i="0" dirty="0">
                <a:solidFill>
                  <a:srgbClr val="000000"/>
                </a:solidFill>
                <a:effectLst/>
                <a:latin typeface="Times New Roman" panose="02020603050405020304" pitchFamily="18" charset="0"/>
                <a:cs typeface="Times New Roman" panose="02020603050405020304" pitchFamily="18" charset="0"/>
              </a:rPr>
              <a:t> </a:t>
            </a:r>
          </a:p>
        </p:txBody>
      </p:sp>
      <p:pic>
        <p:nvPicPr>
          <p:cNvPr id="2" name="Obraz 1" descr="Obraz zawierający tekst, Czcionka, zrzut ekranu, logo&#10;&#10;Opis wygenerowany automatycznie">
            <a:extLst>
              <a:ext uri="{FF2B5EF4-FFF2-40B4-BE49-F238E27FC236}">
                <a16:creationId xmlns:a16="http://schemas.microsoft.com/office/drawing/2014/main" id="{A0853B90-D363-C180-A13B-0915D66D9824}"/>
              </a:ext>
            </a:extLst>
          </p:cNvPr>
          <p:cNvPicPr>
            <a:picLocks noChangeAspect="1"/>
          </p:cNvPicPr>
          <p:nvPr/>
        </p:nvPicPr>
        <p:blipFill rotWithShape="1">
          <a:blip r:embed="rId2">
            <a:extLst>
              <a:ext uri="{28A0092B-C50C-407E-A947-70E740481C1C}">
                <a14:useLocalDpi xmlns:a14="http://schemas.microsoft.com/office/drawing/2010/main" val="0"/>
              </a:ext>
            </a:extLst>
          </a:blip>
          <a:srcRect l="4025" r="2039"/>
          <a:stretch/>
        </p:blipFill>
        <p:spPr bwMode="auto">
          <a:xfrm>
            <a:off x="488803" y="6340285"/>
            <a:ext cx="3616667" cy="41553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738383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1000"/>
                                        <p:tgtEl>
                                          <p:spTgt spid="4">
                                            <p:txEl>
                                              <p:pRg st="3" end="3"/>
                                            </p:txEl>
                                          </p:spTgt>
                                        </p:tgtEl>
                                      </p:cBhvr>
                                    </p:animEffect>
                                    <p:anim calcmode="lin" valueType="num">
                                      <p:cBhvr>
                                        <p:cTn id="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4" end="4"/>
                                            </p:txEl>
                                          </p:spTgt>
                                        </p:tgtEl>
                                        <p:attrNameLst>
                                          <p:attrName>style.visibility</p:attrName>
                                        </p:attrNameLst>
                                      </p:cBhvr>
                                      <p:to>
                                        <p:strVal val="visible"/>
                                      </p:to>
                                    </p:set>
                                    <p:animEffect transition="in" filter="fade">
                                      <p:cBhvr>
                                        <p:cTn id="14" dur="1000"/>
                                        <p:tgtEl>
                                          <p:spTgt spid="4">
                                            <p:txEl>
                                              <p:pRg st="4" end="4"/>
                                            </p:txEl>
                                          </p:spTgt>
                                        </p:tgtEl>
                                      </p:cBhvr>
                                    </p:animEffect>
                                    <p:anim calcmode="lin" valueType="num">
                                      <p:cBhvr>
                                        <p:cTn id="1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fade">
                                      <p:cBhvr>
                                        <p:cTn id="21" dur="1000"/>
                                        <p:tgtEl>
                                          <p:spTgt spid="4">
                                            <p:txEl>
                                              <p:pRg st="5" end="5"/>
                                            </p:txEl>
                                          </p:spTgt>
                                        </p:tgtEl>
                                      </p:cBhvr>
                                    </p:animEffect>
                                    <p:anim calcmode="lin" valueType="num">
                                      <p:cBhvr>
                                        <p:cTn id="22"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fade">
                                      <p:cBhvr>
                                        <p:cTn id="28" dur="1000"/>
                                        <p:tgtEl>
                                          <p:spTgt spid="4">
                                            <p:txEl>
                                              <p:pRg st="6" end="6"/>
                                            </p:txEl>
                                          </p:spTgt>
                                        </p:tgtEl>
                                      </p:cBhvr>
                                    </p:animEffect>
                                    <p:anim calcmode="lin" valueType="num">
                                      <p:cBhvr>
                                        <p:cTn id="29"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72EFE-10A6-1758-D361-66AC22F4EED7}"/>
            </a:ext>
          </a:extLst>
        </p:cNvPr>
        <p:cNvGrpSpPr/>
        <p:nvPr/>
      </p:nvGrpSpPr>
      <p:grpSpPr>
        <a:xfrm>
          <a:off x="0" y="0"/>
          <a:ext cx="0" cy="0"/>
          <a:chOff x="0" y="0"/>
          <a:chExt cx="0" cy="0"/>
        </a:xfrm>
      </p:grpSpPr>
      <p:sp>
        <p:nvSpPr>
          <p:cNvPr id="4" name="pole tekstowe 3">
            <a:extLst>
              <a:ext uri="{FF2B5EF4-FFF2-40B4-BE49-F238E27FC236}">
                <a16:creationId xmlns:a16="http://schemas.microsoft.com/office/drawing/2014/main" id="{1921D1FE-2D3C-26BB-D8A3-3751F402F0A2}"/>
              </a:ext>
            </a:extLst>
          </p:cNvPr>
          <p:cNvSpPr txBox="1"/>
          <p:nvPr/>
        </p:nvSpPr>
        <p:spPr>
          <a:xfrm>
            <a:off x="737118" y="632044"/>
            <a:ext cx="10636898" cy="5755422"/>
          </a:xfrm>
          <a:prstGeom prst="rect">
            <a:avLst/>
          </a:prstGeom>
          <a:noFill/>
        </p:spPr>
        <p:txBody>
          <a:bodyPr wrap="square">
            <a:spAutoFit/>
          </a:bodyPr>
          <a:lstStyle/>
          <a:p>
            <a:pPr algn="l" rtl="0" fontAlgn="base">
              <a:buNone/>
            </a:pPr>
            <a:r>
              <a:rPr lang="en-US" sz="3200" b="1" i="0" dirty="0">
                <a:solidFill>
                  <a:srgbClr val="002060"/>
                </a:solidFill>
                <a:effectLst>
                  <a:outerShdw blurRad="38100" dist="38100" dir="2700000" algn="tl">
                    <a:srgbClr val="000000">
                      <a:alpha val="43137"/>
                    </a:srgbClr>
                  </a:outerShdw>
                </a:effectLst>
                <a:latin typeface="Bookman Old Style" panose="02050604050505020204" pitchFamily="18" charset="0"/>
              </a:rPr>
              <a:t>IMPORTANT </a:t>
            </a:r>
            <a:endParaRPr lang="pl-PL" sz="3200" b="1" i="0" dirty="0">
              <a:solidFill>
                <a:srgbClr val="002060"/>
              </a:solidFill>
              <a:effectLst>
                <a:outerShdw blurRad="38100" dist="38100" dir="2700000" algn="tl">
                  <a:srgbClr val="000000">
                    <a:alpha val="43137"/>
                  </a:srgbClr>
                </a:outerShdw>
              </a:effectLst>
              <a:latin typeface="Bookman Old Style" panose="02050604050505020204" pitchFamily="18" charset="0"/>
            </a:endParaRPr>
          </a:p>
          <a:p>
            <a:pPr algn="l" rtl="0" fontAlgn="base">
              <a:buNone/>
            </a:pPr>
            <a:endParaRPr lang="en-US" sz="4400" b="1" i="0" dirty="0">
              <a:solidFill>
                <a:srgbClr val="002060"/>
              </a:solidFill>
              <a:effectLst>
                <a:outerShdw blurRad="38100" dist="38100" dir="2700000" algn="tl">
                  <a:srgbClr val="000000">
                    <a:alpha val="43137"/>
                  </a:srgbClr>
                </a:outerShdw>
              </a:effectLst>
              <a:latin typeface="Bookman Old Style" panose="02050604050505020204" pitchFamily="18" charset="0"/>
            </a:endParaRPr>
          </a:p>
          <a:p>
            <a:pPr marL="342900" indent="-342900" algn="l" rtl="0" fontAlgn="base">
              <a:buClr>
                <a:srgbClr val="0070C0"/>
              </a:buClr>
              <a:buFont typeface="Wingdings" panose="05000000000000000000" pitchFamily="2" charset="2"/>
              <a:buChar char="Ø"/>
            </a:pPr>
            <a:r>
              <a:rPr lang="en-US" sz="2800" b="0" i="0" dirty="0">
                <a:solidFill>
                  <a:srgbClr val="000000"/>
                </a:solidFill>
                <a:effectLst/>
                <a:latin typeface="Times New Roman" panose="02020603050405020304" pitchFamily="18" charset="0"/>
                <a:cs typeface="Times New Roman" panose="02020603050405020304" pitchFamily="18" charset="0"/>
              </a:rPr>
              <a:t>Accept the child as he is. </a:t>
            </a:r>
            <a:endParaRPr lang="pl-PL" sz="2800" b="0" i="0" dirty="0">
              <a:solidFill>
                <a:srgbClr val="000000"/>
              </a:solidFill>
              <a:effectLst/>
              <a:latin typeface="Times New Roman" panose="02020603050405020304" pitchFamily="18" charset="0"/>
              <a:cs typeface="Times New Roman" panose="02020603050405020304" pitchFamily="18" charset="0"/>
            </a:endParaRPr>
          </a:p>
          <a:p>
            <a:pPr marL="342900" indent="-342900" algn="l" rtl="0" fontAlgn="base">
              <a:buClr>
                <a:srgbClr val="0070C0"/>
              </a:buClr>
              <a:buFont typeface="Wingdings" panose="05000000000000000000" pitchFamily="2" charset="2"/>
              <a:buChar char="Ø"/>
            </a:pPr>
            <a:r>
              <a:rPr lang="en-US" sz="2800" b="0" i="0" dirty="0">
                <a:solidFill>
                  <a:srgbClr val="000000"/>
                </a:solidFill>
                <a:effectLst/>
                <a:latin typeface="Times New Roman" panose="02020603050405020304" pitchFamily="18" charset="0"/>
                <a:cs typeface="Times New Roman" panose="02020603050405020304" pitchFamily="18" charset="0"/>
              </a:rPr>
              <a:t>Cooperate. </a:t>
            </a:r>
            <a:endParaRPr lang="pl-PL" sz="2800" b="0" i="0" dirty="0">
              <a:solidFill>
                <a:srgbClr val="000000"/>
              </a:solidFill>
              <a:effectLst/>
              <a:latin typeface="Times New Roman" panose="02020603050405020304" pitchFamily="18" charset="0"/>
              <a:cs typeface="Times New Roman" panose="02020603050405020304" pitchFamily="18" charset="0"/>
            </a:endParaRPr>
          </a:p>
          <a:p>
            <a:pPr marL="342900" indent="-342900" algn="l" rtl="0" fontAlgn="base">
              <a:buClr>
                <a:srgbClr val="0070C0"/>
              </a:buClr>
              <a:buFont typeface="Wingdings" panose="05000000000000000000" pitchFamily="2" charset="2"/>
              <a:buChar char="Ø"/>
            </a:pPr>
            <a:r>
              <a:rPr lang="en-US" sz="2800" b="0" i="0" dirty="0">
                <a:solidFill>
                  <a:srgbClr val="000000"/>
                </a:solidFill>
                <a:effectLst/>
                <a:latin typeface="Times New Roman" panose="02020603050405020304" pitchFamily="18" charset="0"/>
                <a:cs typeface="Times New Roman" panose="02020603050405020304" pitchFamily="18" charset="0"/>
              </a:rPr>
              <a:t>Talk openly about your child's problems and ask for ideas that will help him solve them. </a:t>
            </a:r>
          </a:p>
          <a:p>
            <a:pPr marL="342900" indent="-342900" algn="l" rtl="0" fontAlgn="base">
              <a:buClr>
                <a:srgbClr val="0070C0"/>
              </a:buClr>
              <a:buFont typeface="Wingdings" panose="05000000000000000000" pitchFamily="2" charset="2"/>
              <a:buChar char="Ø"/>
            </a:pPr>
            <a:r>
              <a:rPr lang="en-US" sz="2800" b="0" i="0" dirty="0">
                <a:solidFill>
                  <a:srgbClr val="000000"/>
                </a:solidFill>
                <a:effectLst/>
                <a:latin typeface="Times New Roman" panose="02020603050405020304" pitchFamily="18" charset="0"/>
                <a:cs typeface="Times New Roman" panose="02020603050405020304" pitchFamily="18" charset="0"/>
              </a:rPr>
              <a:t>Work on a positive image of this student, focus on strengths, and do not interpret students' behavior in a way that denies knowledge of his disorder. </a:t>
            </a:r>
          </a:p>
          <a:p>
            <a:pPr marL="342900" indent="-342900" algn="l" rtl="0" fontAlgn="base">
              <a:buClr>
                <a:srgbClr val="0070C0"/>
              </a:buClr>
              <a:buFont typeface="Wingdings" panose="05000000000000000000" pitchFamily="2" charset="2"/>
              <a:buChar char="Ø"/>
            </a:pPr>
            <a:r>
              <a:rPr lang="en-US" sz="2800" b="0" i="0" dirty="0">
                <a:solidFill>
                  <a:srgbClr val="000000"/>
                </a:solidFill>
                <a:effectLst/>
                <a:latin typeface="Times New Roman" panose="02020603050405020304" pitchFamily="18" charset="0"/>
                <a:cs typeface="Times New Roman" panose="02020603050405020304" pitchFamily="18" charset="0"/>
              </a:rPr>
              <a:t>Focus on empathy, understanding and building relationships. This attitude of the teacher can help the student see the school space as conducive to achieving goals and meeting individual needs. </a:t>
            </a:r>
          </a:p>
        </p:txBody>
      </p:sp>
      <p:pic>
        <p:nvPicPr>
          <p:cNvPr id="2" name="Obraz 1" descr="Obraz zawierający tekst, Czcionka, zrzut ekranu, logo&#10;&#10;Opis wygenerowany automatycznie">
            <a:extLst>
              <a:ext uri="{FF2B5EF4-FFF2-40B4-BE49-F238E27FC236}">
                <a16:creationId xmlns:a16="http://schemas.microsoft.com/office/drawing/2014/main" id="{EDAECD6D-3DF8-2583-7F77-F1A67A8088D0}"/>
              </a:ext>
            </a:extLst>
          </p:cNvPr>
          <p:cNvPicPr>
            <a:picLocks noChangeAspect="1"/>
          </p:cNvPicPr>
          <p:nvPr/>
        </p:nvPicPr>
        <p:blipFill rotWithShape="1">
          <a:blip r:embed="rId2">
            <a:extLst>
              <a:ext uri="{28A0092B-C50C-407E-A947-70E740481C1C}">
                <a14:useLocalDpi xmlns:a14="http://schemas.microsoft.com/office/drawing/2010/main" val="0"/>
              </a:ext>
            </a:extLst>
          </a:blip>
          <a:srcRect l="4025" r="2039"/>
          <a:stretch/>
        </p:blipFill>
        <p:spPr bwMode="auto">
          <a:xfrm>
            <a:off x="488803" y="6340285"/>
            <a:ext cx="3616667" cy="41553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479913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animEffect transition="in" filter="fade">
                                      <p:cBhvr>
                                        <p:cTn id="14" dur="1000"/>
                                        <p:tgtEl>
                                          <p:spTgt spid="4">
                                            <p:txEl>
                                              <p:pRg st="3" end="3"/>
                                            </p:txEl>
                                          </p:spTgt>
                                        </p:tgtEl>
                                      </p:cBhvr>
                                    </p:animEffect>
                                    <p:anim calcmode="lin" valueType="num">
                                      <p:cBhvr>
                                        <p:cTn id="1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1000"/>
                                        <p:tgtEl>
                                          <p:spTgt spid="4">
                                            <p:txEl>
                                              <p:pRg st="4" end="4"/>
                                            </p:txEl>
                                          </p:spTgt>
                                        </p:tgtEl>
                                      </p:cBhvr>
                                    </p:animEffect>
                                    <p:anim calcmode="lin" valueType="num">
                                      <p:cBhvr>
                                        <p:cTn id="2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fade">
                                      <p:cBhvr>
                                        <p:cTn id="28" dur="1000"/>
                                        <p:tgtEl>
                                          <p:spTgt spid="4">
                                            <p:txEl>
                                              <p:pRg st="5" end="5"/>
                                            </p:txEl>
                                          </p:spTgt>
                                        </p:tgtEl>
                                      </p:cBhvr>
                                    </p:animEffect>
                                    <p:anim calcmode="lin" valueType="num">
                                      <p:cBhvr>
                                        <p:cTn id="29"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Effect transition="in" filter="fade">
                                      <p:cBhvr>
                                        <p:cTn id="35" dur="1000"/>
                                        <p:tgtEl>
                                          <p:spTgt spid="4">
                                            <p:txEl>
                                              <p:pRg st="6" end="6"/>
                                            </p:txEl>
                                          </p:spTgt>
                                        </p:tgtEl>
                                      </p:cBhvr>
                                    </p:animEffect>
                                    <p:anim calcmode="lin" valueType="num">
                                      <p:cBhvr>
                                        <p:cTn id="36"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1E9C81-5DC7-4969-0082-76C48F3B4B6C}"/>
            </a:ext>
          </a:extLst>
        </p:cNvPr>
        <p:cNvGrpSpPr/>
        <p:nvPr/>
      </p:nvGrpSpPr>
      <p:grpSpPr>
        <a:xfrm>
          <a:off x="0" y="0"/>
          <a:ext cx="0" cy="0"/>
          <a:chOff x="0" y="0"/>
          <a:chExt cx="0" cy="0"/>
        </a:xfrm>
      </p:grpSpPr>
      <p:sp>
        <p:nvSpPr>
          <p:cNvPr id="4" name="pole tekstowe 3">
            <a:extLst>
              <a:ext uri="{FF2B5EF4-FFF2-40B4-BE49-F238E27FC236}">
                <a16:creationId xmlns:a16="http://schemas.microsoft.com/office/drawing/2014/main" id="{7DC40CE8-442A-B863-4270-AB3ABA92BA7E}"/>
              </a:ext>
            </a:extLst>
          </p:cNvPr>
          <p:cNvSpPr txBox="1"/>
          <p:nvPr/>
        </p:nvSpPr>
        <p:spPr>
          <a:xfrm>
            <a:off x="373225" y="362781"/>
            <a:ext cx="10161037" cy="5632311"/>
          </a:xfrm>
          <a:prstGeom prst="rect">
            <a:avLst/>
          </a:prstGeom>
          <a:noFill/>
        </p:spPr>
        <p:txBody>
          <a:bodyPr wrap="square">
            <a:spAutoFit/>
          </a:bodyPr>
          <a:lstStyle/>
          <a:p>
            <a:pPr algn="l" rtl="0" fontAlgn="base">
              <a:buNone/>
            </a:pPr>
            <a:r>
              <a:rPr lang="en-US" sz="3200" b="1" i="0" dirty="0">
                <a:solidFill>
                  <a:srgbClr val="002060"/>
                </a:solidFill>
                <a:effectLst>
                  <a:outerShdw blurRad="38100" dist="38100" dir="2700000" algn="tl">
                    <a:srgbClr val="000000">
                      <a:alpha val="43137"/>
                    </a:srgbClr>
                  </a:outerShdw>
                </a:effectLst>
                <a:latin typeface="Bookman Old Style" panose="02050604050505020204" pitchFamily="18" charset="0"/>
                <a:cs typeface="Times New Roman" panose="02020603050405020304" pitchFamily="18" charset="0"/>
              </a:rPr>
              <a:t>Class rules </a:t>
            </a:r>
            <a:endParaRPr lang="pl-PL" sz="3200" b="1" i="0" dirty="0">
              <a:solidFill>
                <a:srgbClr val="002060"/>
              </a:solidFill>
              <a:effectLst>
                <a:outerShdw blurRad="38100" dist="38100" dir="2700000" algn="tl">
                  <a:srgbClr val="000000">
                    <a:alpha val="43137"/>
                  </a:srgbClr>
                </a:outerShdw>
              </a:effectLst>
              <a:latin typeface="Bookman Old Style" panose="02050604050505020204" pitchFamily="18" charset="0"/>
              <a:cs typeface="Times New Roman" panose="02020603050405020304" pitchFamily="18" charset="0"/>
            </a:endParaRPr>
          </a:p>
          <a:p>
            <a:pPr algn="l" rtl="0" fontAlgn="base">
              <a:buNone/>
            </a:pPr>
            <a:endParaRPr lang="pl-PL" sz="2000" b="0" i="0" dirty="0">
              <a:solidFill>
                <a:srgbClr val="000000"/>
              </a:solidFill>
              <a:effectLst/>
              <a:latin typeface="Times New Roman" panose="02020603050405020304" pitchFamily="18" charset="0"/>
              <a:cs typeface="Times New Roman" panose="02020603050405020304" pitchFamily="18" charset="0"/>
            </a:endParaRPr>
          </a:p>
          <a:p>
            <a:pPr algn="l" rtl="0" fontAlgn="base">
              <a:buNone/>
            </a:pPr>
            <a:endParaRPr lang="en-US" sz="2000" b="0" i="0" dirty="0">
              <a:solidFill>
                <a:srgbClr val="000000"/>
              </a:solidFill>
              <a:effectLst/>
              <a:latin typeface="Times New Roman" panose="02020603050405020304" pitchFamily="18" charset="0"/>
              <a:cs typeface="Times New Roman" panose="02020603050405020304" pitchFamily="18" charset="0"/>
            </a:endParaRPr>
          </a:p>
          <a:p>
            <a:pPr marL="457200" indent="-457200" algn="l" rtl="0" fontAlgn="base">
              <a:buClr>
                <a:srgbClr val="0070C0"/>
              </a:buClr>
              <a:buFont typeface="+mj-lt"/>
              <a:buAutoNum type="arabicPeriod"/>
            </a:pPr>
            <a:r>
              <a:rPr lang="en-US" sz="2400" b="0" i="0" dirty="0">
                <a:solidFill>
                  <a:srgbClr val="000000"/>
                </a:solidFill>
                <a:effectLst/>
                <a:latin typeface="Times New Roman" panose="02020603050405020304" pitchFamily="18" charset="0"/>
                <a:cs typeface="Times New Roman" panose="02020603050405020304" pitchFamily="18" charset="0"/>
              </a:rPr>
              <a:t>Remind the rule at the right time, remember that the messages should be clear and short (few words), repeated as many times as the child needs, </a:t>
            </a:r>
            <a:r>
              <a:rPr lang="en-US" sz="2400" b="0" i="0" dirty="0" err="1">
                <a:solidFill>
                  <a:srgbClr val="000000"/>
                </a:solidFill>
                <a:effectLst/>
                <a:latin typeface="Times New Roman" panose="02020603050405020304" pitchFamily="18" charset="0"/>
                <a:cs typeface="Times New Roman" panose="02020603050405020304" pitchFamily="18" charset="0"/>
              </a:rPr>
              <a:t>accompanythe</a:t>
            </a:r>
            <a:r>
              <a:rPr lang="en-US" sz="2400" b="0" i="0" dirty="0">
                <a:solidFill>
                  <a:srgbClr val="000000"/>
                </a:solidFill>
                <a:effectLst/>
                <a:latin typeface="Times New Roman" panose="02020603050405020304" pitchFamily="18" charset="0"/>
                <a:cs typeface="Times New Roman" panose="02020603050405020304" pitchFamily="18" charset="0"/>
              </a:rPr>
              <a:t> child until he applies the rule. </a:t>
            </a:r>
          </a:p>
          <a:p>
            <a:pPr marL="457200" indent="-457200" algn="l" rtl="0" fontAlgn="base">
              <a:buClr>
                <a:srgbClr val="0070C0"/>
              </a:buClr>
              <a:buFont typeface="+mj-lt"/>
              <a:buAutoNum type="arabicPeriod"/>
            </a:pPr>
            <a:r>
              <a:rPr lang="en-US" sz="2400" b="0" i="0" dirty="0">
                <a:solidFill>
                  <a:srgbClr val="000000"/>
                </a:solidFill>
                <a:effectLst/>
                <a:latin typeface="Times New Roman" panose="02020603050405020304" pitchFamily="18" charset="0"/>
                <a:cs typeface="Times New Roman" panose="02020603050405020304" pitchFamily="18" charset="0"/>
              </a:rPr>
              <a:t>Anticipate situations, especially dangerous ones due to the child's impulsiveness(e.g. crossing the street). </a:t>
            </a:r>
          </a:p>
          <a:p>
            <a:pPr marL="457200" indent="-457200" algn="l" rtl="0" fontAlgn="base">
              <a:buClr>
                <a:srgbClr val="0070C0"/>
              </a:buClr>
              <a:buFont typeface="+mj-lt"/>
              <a:buAutoNum type="arabicPeriod"/>
            </a:pPr>
            <a:r>
              <a:rPr lang="en-US" sz="2400" b="0" i="0" dirty="0">
                <a:solidFill>
                  <a:srgbClr val="000000"/>
                </a:solidFill>
                <a:effectLst/>
                <a:latin typeface="Times New Roman" panose="02020603050405020304" pitchFamily="18" charset="0"/>
                <a:cs typeface="Times New Roman" panose="02020603050405020304" pitchFamily="18" charset="0"/>
              </a:rPr>
              <a:t>Be consistent. </a:t>
            </a:r>
          </a:p>
          <a:p>
            <a:pPr marL="457200" indent="-457200" algn="l" rtl="0" fontAlgn="base">
              <a:buClr>
                <a:srgbClr val="0070C0"/>
              </a:buClr>
              <a:buFont typeface="+mj-lt"/>
              <a:buAutoNum type="arabicPeriod"/>
            </a:pPr>
            <a:r>
              <a:rPr lang="en-US" sz="2400" b="0" i="0" dirty="0">
                <a:solidFill>
                  <a:srgbClr val="000000"/>
                </a:solidFill>
                <a:effectLst/>
                <a:latin typeface="Times New Roman" panose="02020603050405020304" pitchFamily="18" charset="0"/>
                <a:cs typeface="Times New Roman" panose="02020603050405020304" pitchFamily="18" charset="0"/>
              </a:rPr>
              <a:t>Develop signals together, e.g. “Don't interrupt”. “I want to say something”. “Not now.”  </a:t>
            </a:r>
          </a:p>
          <a:p>
            <a:pPr marL="457200" indent="-457200" algn="l" rtl="0" fontAlgn="base">
              <a:buClr>
                <a:srgbClr val="0070C0"/>
              </a:buClr>
              <a:buFont typeface="+mj-lt"/>
              <a:buAutoNum type="arabicPeriod"/>
            </a:pPr>
            <a:r>
              <a:rPr lang="en-US" sz="2400" b="0" i="0" dirty="0">
                <a:solidFill>
                  <a:srgbClr val="000000"/>
                </a:solidFill>
                <a:effectLst/>
                <a:latin typeface="Times New Roman" panose="02020603050405020304" pitchFamily="18" charset="0"/>
                <a:cs typeface="Times New Roman" panose="02020603050405020304" pitchFamily="18" charset="0"/>
              </a:rPr>
              <a:t>Allow for purposeful movement (e.g. bringing toys, books, sitting on a ball that allows to bounce without disturbing others). </a:t>
            </a:r>
          </a:p>
          <a:p>
            <a:pPr marL="457200" indent="-457200" algn="l" rtl="0" fontAlgn="base">
              <a:buClr>
                <a:srgbClr val="0070C0"/>
              </a:buClr>
              <a:buFont typeface="+mj-lt"/>
              <a:buAutoNum type="arabicPeriod"/>
            </a:pPr>
            <a:r>
              <a:rPr lang="en-US" sz="2400" b="0" i="0" dirty="0">
                <a:solidFill>
                  <a:srgbClr val="000000"/>
                </a:solidFill>
                <a:effectLst/>
                <a:latin typeface="Times New Roman" panose="02020603050405020304" pitchFamily="18" charset="0"/>
                <a:cs typeface="Times New Roman" panose="02020603050405020304" pitchFamily="18" charset="0"/>
              </a:rPr>
              <a:t>Allow your child a little restlessness around the seating area so that he or she can engage in purposeful activity. </a:t>
            </a:r>
          </a:p>
        </p:txBody>
      </p:sp>
      <p:pic>
        <p:nvPicPr>
          <p:cNvPr id="2" name="Obraz 1" descr="Obraz zawierający tekst, Czcionka, zrzut ekranu, logo&#10;&#10;Opis wygenerowany automatycznie">
            <a:extLst>
              <a:ext uri="{FF2B5EF4-FFF2-40B4-BE49-F238E27FC236}">
                <a16:creationId xmlns:a16="http://schemas.microsoft.com/office/drawing/2014/main" id="{E929C5EF-E062-4C29-E2FB-80CABB9CDFFE}"/>
              </a:ext>
            </a:extLst>
          </p:cNvPr>
          <p:cNvPicPr>
            <a:picLocks noChangeAspect="1"/>
          </p:cNvPicPr>
          <p:nvPr/>
        </p:nvPicPr>
        <p:blipFill rotWithShape="1">
          <a:blip r:embed="rId2">
            <a:extLst>
              <a:ext uri="{28A0092B-C50C-407E-A947-70E740481C1C}">
                <a14:useLocalDpi xmlns:a14="http://schemas.microsoft.com/office/drawing/2010/main" val="0"/>
              </a:ext>
            </a:extLst>
          </a:blip>
          <a:srcRect l="4025" r="2039"/>
          <a:stretch/>
        </p:blipFill>
        <p:spPr bwMode="auto">
          <a:xfrm>
            <a:off x="488803" y="6340285"/>
            <a:ext cx="3616667" cy="41553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202455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E8FF8FD-539A-2304-5A35-CF72B8F95495}"/>
            </a:ext>
          </a:extLst>
        </p:cNvPr>
        <p:cNvGrpSpPr/>
        <p:nvPr/>
      </p:nvGrpSpPr>
      <p:grpSpPr>
        <a:xfrm>
          <a:off x="0" y="0"/>
          <a:ext cx="0" cy="0"/>
          <a:chOff x="0" y="0"/>
          <a:chExt cx="0" cy="0"/>
        </a:xfrm>
      </p:grpSpPr>
      <p:pic>
        <p:nvPicPr>
          <p:cNvPr id="7" name="Obraz 6" descr="Obraz zawierający tekst, Czcionka, zrzut ekranu, logo&#10;&#10;Opis wygenerowany automatycznie">
            <a:extLst>
              <a:ext uri="{FF2B5EF4-FFF2-40B4-BE49-F238E27FC236}">
                <a16:creationId xmlns:a16="http://schemas.microsoft.com/office/drawing/2014/main" id="{B5972E62-1C32-93A0-A070-93123BAC2998}"/>
              </a:ext>
            </a:extLst>
          </p:cNvPr>
          <p:cNvPicPr>
            <a:picLocks noChangeAspect="1"/>
          </p:cNvPicPr>
          <p:nvPr/>
        </p:nvPicPr>
        <p:blipFill rotWithShape="1">
          <a:blip r:embed="rId2">
            <a:extLst>
              <a:ext uri="{28A0092B-C50C-407E-A947-70E740481C1C}">
                <a14:useLocalDpi xmlns:a14="http://schemas.microsoft.com/office/drawing/2010/main" val="0"/>
              </a:ext>
            </a:extLst>
          </a:blip>
          <a:srcRect l="4025" r="2039"/>
          <a:stretch/>
        </p:blipFill>
        <p:spPr bwMode="auto">
          <a:xfrm>
            <a:off x="1076631" y="189413"/>
            <a:ext cx="8019436" cy="921385"/>
          </a:xfrm>
          <a:prstGeom prst="rect">
            <a:avLst/>
          </a:prstGeom>
          <a:ln>
            <a:noFill/>
          </a:ln>
          <a:extLst>
            <a:ext uri="{53640926-AAD7-44D8-BBD7-CCE9431645EC}">
              <a14:shadowObscured xmlns:a14="http://schemas.microsoft.com/office/drawing/2010/main"/>
            </a:ext>
          </a:extLst>
        </p:spPr>
      </p:pic>
      <p:pic>
        <p:nvPicPr>
          <p:cNvPr id="9" name="Obraz 8" descr="TMP1">
            <a:extLst>
              <a:ext uri="{FF2B5EF4-FFF2-40B4-BE49-F238E27FC236}">
                <a16:creationId xmlns:a16="http://schemas.microsoft.com/office/drawing/2014/main" id="{0F4BE611-6D94-2DFC-7EA9-68D4A0953C0B}"/>
              </a:ext>
            </a:extLst>
          </p:cNvPr>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8163" y="4361882"/>
            <a:ext cx="1656935" cy="2211533"/>
          </a:xfrm>
          <a:prstGeom prst="rect">
            <a:avLst/>
          </a:prstGeom>
          <a:noFill/>
        </p:spPr>
      </p:pic>
      <p:sp>
        <p:nvSpPr>
          <p:cNvPr id="3" name="Tytuł 1">
            <a:extLst>
              <a:ext uri="{FF2B5EF4-FFF2-40B4-BE49-F238E27FC236}">
                <a16:creationId xmlns:a16="http://schemas.microsoft.com/office/drawing/2014/main" id="{7549CBEC-BFEF-96BF-BF8C-BDFF06C54C91}"/>
              </a:ext>
            </a:extLst>
          </p:cNvPr>
          <p:cNvSpPr txBox="1">
            <a:spLocks/>
          </p:cNvSpPr>
          <p:nvPr/>
        </p:nvSpPr>
        <p:spPr>
          <a:xfrm>
            <a:off x="545624" y="3931298"/>
            <a:ext cx="9604802" cy="1320800"/>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br>
              <a:rPr lang="pl-PL" sz="4400" b="1" dirty="0">
                <a:solidFill>
                  <a:srgbClr val="002060"/>
                </a:solidFill>
                <a:effectLst>
                  <a:outerShdw blurRad="38100" dist="38100" dir="2700000" algn="tl">
                    <a:srgbClr val="000000">
                      <a:alpha val="43137"/>
                    </a:srgbClr>
                  </a:outerShdw>
                </a:effectLst>
                <a:latin typeface="Bookman Old Style" panose="02050604050505020204" pitchFamily="18" charset="0"/>
                <a:cs typeface="Times New Roman" panose="02020603050405020304" pitchFamily="18" charset="0"/>
              </a:rPr>
            </a:br>
            <a:br>
              <a:rPr lang="pl-PL" sz="44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pl-PL" sz="44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p:txBody>
      </p:sp>
      <p:sp>
        <p:nvSpPr>
          <p:cNvPr id="6" name="pole tekstowe 5">
            <a:extLst>
              <a:ext uri="{FF2B5EF4-FFF2-40B4-BE49-F238E27FC236}">
                <a16:creationId xmlns:a16="http://schemas.microsoft.com/office/drawing/2014/main" id="{6E5B8666-5DFA-9558-BA39-8C1AE750FA35}"/>
              </a:ext>
            </a:extLst>
          </p:cNvPr>
          <p:cNvSpPr txBox="1"/>
          <p:nvPr/>
        </p:nvSpPr>
        <p:spPr>
          <a:xfrm>
            <a:off x="-223935" y="2468040"/>
            <a:ext cx="11952514" cy="2123658"/>
          </a:xfrm>
          <a:prstGeom prst="rect">
            <a:avLst/>
          </a:prstGeom>
          <a:noFill/>
        </p:spPr>
        <p:txBody>
          <a:bodyPr wrap="square">
            <a:spAutoFit/>
          </a:bodyPr>
          <a:lstStyle/>
          <a:p>
            <a:pPr algn="ctr" rtl="0" fontAlgn="base">
              <a:buNone/>
            </a:pPr>
            <a:r>
              <a:rPr lang="en-US" sz="6600" b="1" i="0">
                <a:solidFill>
                  <a:srgbClr val="002060"/>
                </a:solidFill>
                <a:effectLst>
                  <a:outerShdw blurRad="38100" dist="38100" dir="2700000" algn="tl">
                    <a:srgbClr val="000000">
                      <a:alpha val="43137"/>
                    </a:srgbClr>
                  </a:outerShdw>
                </a:effectLst>
                <a:latin typeface="Bookman Old Style" panose="02050604050505020204" pitchFamily="18" charset="0"/>
                <a:cs typeface="Times New Roman" panose="02020603050405020304" pitchFamily="18" charset="0"/>
              </a:rPr>
              <a:t>AUTISM SPECTRUM DISORDER</a:t>
            </a:r>
            <a:r>
              <a:rPr lang="en-US" sz="6600" b="0" i="0">
                <a:solidFill>
                  <a:srgbClr val="002060"/>
                </a:solidFill>
                <a:effectLst>
                  <a:outerShdw blurRad="38100" dist="38100" dir="2700000" algn="tl">
                    <a:srgbClr val="000000">
                      <a:alpha val="43137"/>
                    </a:srgbClr>
                  </a:outerShdw>
                </a:effectLst>
                <a:latin typeface="Bookman Old Style" panose="02050604050505020204" pitchFamily="18" charset="0"/>
                <a:cs typeface="Times New Roman" panose="02020603050405020304" pitchFamily="18" charset="0"/>
              </a:rPr>
              <a:t> </a:t>
            </a:r>
            <a:endParaRPr lang="en-US" sz="6600" b="0" i="0" dirty="0">
              <a:solidFill>
                <a:srgbClr val="002060"/>
              </a:solidFill>
              <a:effectLst>
                <a:outerShdw blurRad="38100" dist="38100" dir="2700000" algn="tl">
                  <a:srgbClr val="000000">
                    <a:alpha val="43137"/>
                  </a:srgbClr>
                </a:outerShdw>
              </a:effectLst>
              <a:latin typeface="Bookman Old Style" panose="02050604050505020204" pitchFamily="18" charset="0"/>
              <a:cs typeface="Times New Roman" panose="02020603050405020304" pitchFamily="18" charset="0"/>
            </a:endParaRPr>
          </a:p>
        </p:txBody>
      </p:sp>
    </p:spTree>
    <p:extLst>
      <p:ext uri="{BB962C8B-B14F-4D97-AF65-F5344CB8AC3E}">
        <p14:creationId xmlns:p14="http://schemas.microsoft.com/office/powerpoint/2010/main" val="9797289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71B14F-8143-D2D2-8AE4-B3A961EA0BF2}"/>
            </a:ext>
          </a:extLst>
        </p:cNvPr>
        <p:cNvGrpSpPr/>
        <p:nvPr/>
      </p:nvGrpSpPr>
      <p:grpSpPr>
        <a:xfrm>
          <a:off x="0" y="0"/>
          <a:ext cx="0" cy="0"/>
          <a:chOff x="0" y="0"/>
          <a:chExt cx="0" cy="0"/>
        </a:xfrm>
      </p:grpSpPr>
      <p:sp>
        <p:nvSpPr>
          <p:cNvPr id="4" name="pole tekstowe 3">
            <a:extLst>
              <a:ext uri="{FF2B5EF4-FFF2-40B4-BE49-F238E27FC236}">
                <a16:creationId xmlns:a16="http://schemas.microsoft.com/office/drawing/2014/main" id="{280EF13D-6BD5-04AF-9338-D77ECD3F8EF5}"/>
              </a:ext>
            </a:extLst>
          </p:cNvPr>
          <p:cNvSpPr txBox="1"/>
          <p:nvPr/>
        </p:nvSpPr>
        <p:spPr>
          <a:xfrm>
            <a:off x="503853" y="236932"/>
            <a:ext cx="11084767" cy="5878532"/>
          </a:xfrm>
          <a:prstGeom prst="rect">
            <a:avLst/>
          </a:prstGeom>
          <a:noFill/>
        </p:spPr>
        <p:txBody>
          <a:bodyPr wrap="square">
            <a:spAutoFit/>
          </a:bodyPr>
          <a:lstStyle/>
          <a:p>
            <a:pPr algn="l" rtl="0" fontAlgn="base">
              <a:buNone/>
            </a:pPr>
            <a:r>
              <a:rPr lang="en-US" sz="4400" b="1" i="0" dirty="0">
                <a:solidFill>
                  <a:srgbClr val="002060"/>
                </a:solidFill>
                <a:effectLst>
                  <a:outerShdw blurRad="38100" dist="38100" dir="2700000" algn="tl">
                    <a:srgbClr val="000000">
                      <a:alpha val="43137"/>
                    </a:srgbClr>
                  </a:outerShdw>
                </a:effectLst>
                <a:latin typeface="Bookman Old Style" panose="02050604050505020204" pitchFamily="18" charset="0"/>
                <a:cs typeface="Times New Roman" panose="02020603050405020304" pitchFamily="18" charset="0"/>
              </a:rPr>
              <a:t>AUTISM SPECTRUM DISORDER</a:t>
            </a:r>
            <a:r>
              <a:rPr lang="en-US" sz="4400" b="0" i="0" dirty="0">
                <a:solidFill>
                  <a:srgbClr val="002060"/>
                </a:solidFill>
                <a:effectLst>
                  <a:outerShdw blurRad="38100" dist="38100" dir="2700000" algn="tl">
                    <a:srgbClr val="000000">
                      <a:alpha val="43137"/>
                    </a:srgbClr>
                  </a:outerShdw>
                </a:effectLst>
                <a:latin typeface="Bookman Old Style" panose="02050604050505020204" pitchFamily="18" charset="0"/>
                <a:cs typeface="Times New Roman" panose="02020603050405020304" pitchFamily="18" charset="0"/>
              </a:rPr>
              <a:t> </a:t>
            </a:r>
          </a:p>
          <a:p>
            <a:pPr algn="l" rtl="0" fontAlgn="base">
              <a:buNone/>
            </a:pPr>
            <a:r>
              <a:rPr lang="en-US" sz="2000" b="0" i="0" dirty="0">
                <a:solidFill>
                  <a:srgbClr val="000000"/>
                </a:solidFill>
                <a:effectLst/>
                <a:latin typeface="Times New Roman" panose="02020603050405020304" pitchFamily="18" charset="0"/>
                <a:cs typeface="Times New Roman" panose="02020603050405020304" pitchFamily="18" charset="0"/>
              </a:rPr>
              <a:t> </a:t>
            </a:r>
          </a:p>
          <a:p>
            <a:pPr algn="l" rtl="0" fontAlgn="base">
              <a:buNone/>
            </a:pPr>
            <a:r>
              <a:rPr lang="en-US" sz="2400" b="0" i="0" dirty="0">
                <a:solidFill>
                  <a:srgbClr val="000000"/>
                </a:solidFill>
                <a:effectLst/>
                <a:latin typeface="Times New Roman" panose="02020603050405020304" pitchFamily="18" charset="0"/>
                <a:cs typeface="Times New Roman" panose="02020603050405020304" pitchFamily="18" charset="0"/>
              </a:rPr>
              <a:t>Autism Spectrum Disorder (ASD) is usually conceptualized as a neurodevelopmental, behaviorally defined disorder whose symptoms emerge in early development, are present in multiple contexts and persist over lifespan. Although ASD emerges from a genetic and neurobiological background, defining biological markers has not been identified. </a:t>
            </a:r>
            <a:endParaRPr lang="pl-PL" sz="2400" b="0" i="0" dirty="0">
              <a:solidFill>
                <a:srgbClr val="000000"/>
              </a:solidFill>
              <a:effectLst/>
              <a:latin typeface="Times New Roman" panose="02020603050405020304" pitchFamily="18" charset="0"/>
              <a:cs typeface="Times New Roman" panose="02020603050405020304" pitchFamily="18" charset="0"/>
            </a:endParaRPr>
          </a:p>
          <a:p>
            <a:pPr algn="l" rtl="0" fontAlgn="base">
              <a:buNone/>
            </a:pPr>
            <a:endParaRPr lang="pl-PL" sz="2400" b="0" i="0" dirty="0">
              <a:solidFill>
                <a:srgbClr val="000000"/>
              </a:solidFill>
              <a:effectLst/>
              <a:latin typeface="Times New Roman" panose="02020603050405020304" pitchFamily="18" charset="0"/>
              <a:cs typeface="Times New Roman" panose="02020603050405020304" pitchFamily="18" charset="0"/>
            </a:endParaRPr>
          </a:p>
          <a:p>
            <a:pPr algn="l" rtl="0" fontAlgn="base">
              <a:buNone/>
            </a:pPr>
            <a:r>
              <a:rPr lang="en-US" sz="2400" b="0" i="0" dirty="0">
                <a:solidFill>
                  <a:srgbClr val="000000"/>
                </a:solidFill>
                <a:effectLst/>
                <a:latin typeface="Times New Roman" panose="02020603050405020304" pitchFamily="18" charset="0"/>
                <a:cs typeface="Times New Roman" panose="02020603050405020304" pitchFamily="18" charset="0"/>
              </a:rPr>
              <a:t>Autism has a </a:t>
            </a:r>
            <a:r>
              <a:rPr lang="en-US" sz="2400" b="1" i="0" dirty="0">
                <a:solidFill>
                  <a:srgbClr val="000000"/>
                </a:solidFill>
                <a:effectLst/>
                <a:latin typeface="Times New Roman" panose="02020603050405020304" pitchFamily="18" charset="0"/>
                <a:cs typeface="Times New Roman" panose="02020603050405020304" pitchFamily="18" charset="0"/>
              </a:rPr>
              <a:t>new code in the ICD-11: 6A02</a:t>
            </a:r>
            <a:r>
              <a:rPr lang="en-US" sz="2400" b="0" i="0" dirty="0">
                <a:solidFill>
                  <a:srgbClr val="000000"/>
                </a:solidFill>
                <a:effectLst/>
                <a:latin typeface="Times New Roman" panose="02020603050405020304" pitchFamily="18" charset="0"/>
                <a:cs typeface="Times New Roman" panose="02020603050405020304" pitchFamily="18" charset="0"/>
              </a:rPr>
              <a:t>, now called “autism spectrum disorder” instead of “autistic disorder” and there it doesn't stand out Asperger's syndrome anymore.  </a:t>
            </a:r>
          </a:p>
          <a:p>
            <a:pPr algn="l" rtl="0" fontAlgn="base"/>
            <a:endParaRPr lang="pl-PL" sz="2400" b="0" i="0" dirty="0">
              <a:solidFill>
                <a:srgbClr val="000000"/>
              </a:solidFill>
              <a:effectLst/>
              <a:latin typeface="Times New Roman" panose="02020603050405020304" pitchFamily="18" charset="0"/>
              <a:cs typeface="Times New Roman" panose="02020603050405020304" pitchFamily="18" charset="0"/>
            </a:endParaRPr>
          </a:p>
          <a:p>
            <a:pPr algn="l" rtl="0" fontAlgn="base"/>
            <a:r>
              <a:rPr lang="en-US" sz="2400" b="0" i="0" dirty="0">
                <a:solidFill>
                  <a:srgbClr val="000000"/>
                </a:solidFill>
                <a:effectLst/>
                <a:latin typeface="Times New Roman" panose="02020603050405020304" pitchFamily="18" charset="0"/>
                <a:cs typeface="Times New Roman" panose="02020603050405020304" pitchFamily="18" charset="0"/>
              </a:rPr>
              <a:t>ASD is a neurological and developmental disorder that affects how people interact with others, communicate, learn, and behave. Although autism can be diagnosed at any age, it is described as a “developmental disorder” because symptoms generally appear in the first two years of life.</a:t>
            </a:r>
          </a:p>
        </p:txBody>
      </p:sp>
      <p:pic>
        <p:nvPicPr>
          <p:cNvPr id="2" name="Obraz 1" descr="Obraz zawierający tekst, Czcionka, zrzut ekranu, logo&#10;&#10;Opis wygenerowany automatycznie">
            <a:extLst>
              <a:ext uri="{FF2B5EF4-FFF2-40B4-BE49-F238E27FC236}">
                <a16:creationId xmlns:a16="http://schemas.microsoft.com/office/drawing/2014/main" id="{338BE609-5921-6465-76D0-7778F56E8B89}"/>
              </a:ext>
            </a:extLst>
          </p:cNvPr>
          <p:cNvPicPr>
            <a:picLocks noChangeAspect="1"/>
          </p:cNvPicPr>
          <p:nvPr/>
        </p:nvPicPr>
        <p:blipFill rotWithShape="1">
          <a:blip r:embed="rId2">
            <a:extLst>
              <a:ext uri="{28A0092B-C50C-407E-A947-70E740481C1C}">
                <a14:useLocalDpi xmlns:a14="http://schemas.microsoft.com/office/drawing/2010/main" val="0"/>
              </a:ext>
            </a:extLst>
          </a:blip>
          <a:srcRect l="4025" r="2039"/>
          <a:stretch/>
        </p:blipFill>
        <p:spPr bwMode="auto">
          <a:xfrm>
            <a:off x="488803" y="6340285"/>
            <a:ext cx="3616667" cy="41553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225354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4" end="4"/>
                                            </p:txEl>
                                          </p:spTgt>
                                        </p:tgtEl>
                                        <p:attrNameLst>
                                          <p:attrName>style.visibility</p:attrName>
                                        </p:attrNameLst>
                                      </p:cBhvr>
                                      <p:to>
                                        <p:strVal val="visible"/>
                                      </p:to>
                                    </p:set>
                                    <p:animEffect transition="in" filter="fade">
                                      <p:cBhvr>
                                        <p:cTn id="14" dur="1000"/>
                                        <p:tgtEl>
                                          <p:spTgt spid="4">
                                            <p:txEl>
                                              <p:pRg st="4" end="4"/>
                                            </p:txEl>
                                          </p:spTgt>
                                        </p:tgtEl>
                                      </p:cBhvr>
                                    </p:animEffect>
                                    <p:anim calcmode="lin" valueType="num">
                                      <p:cBhvr>
                                        <p:cTn id="1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animEffect transition="in" filter="fade">
                                      <p:cBhvr>
                                        <p:cTn id="21" dur="1000"/>
                                        <p:tgtEl>
                                          <p:spTgt spid="4">
                                            <p:txEl>
                                              <p:pRg st="6" end="6"/>
                                            </p:txEl>
                                          </p:spTgt>
                                        </p:tgtEl>
                                      </p:cBhvr>
                                    </p:animEffect>
                                    <p:anim calcmode="lin" valueType="num">
                                      <p:cBhvr>
                                        <p:cTn id="22"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40122B-838E-D818-B3FE-5E84083EC34D}"/>
            </a:ext>
          </a:extLst>
        </p:cNvPr>
        <p:cNvGrpSpPr/>
        <p:nvPr/>
      </p:nvGrpSpPr>
      <p:grpSpPr>
        <a:xfrm>
          <a:off x="0" y="0"/>
          <a:ext cx="0" cy="0"/>
          <a:chOff x="0" y="0"/>
          <a:chExt cx="0" cy="0"/>
        </a:xfrm>
      </p:grpSpPr>
      <p:sp>
        <p:nvSpPr>
          <p:cNvPr id="4" name="pole tekstowe 3">
            <a:extLst>
              <a:ext uri="{FF2B5EF4-FFF2-40B4-BE49-F238E27FC236}">
                <a16:creationId xmlns:a16="http://schemas.microsoft.com/office/drawing/2014/main" id="{D4C2A634-E5BF-3617-4087-1F8CDF0D31A0}"/>
              </a:ext>
            </a:extLst>
          </p:cNvPr>
          <p:cNvSpPr txBox="1"/>
          <p:nvPr/>
        </p:nvSpPr>
        <p:spPr>
          <a:xfrm>
            <a:off x="419877" y="423298"/>
            <a:ext cx="10403633" cy="5816977"/>
          </a:xfrm>
          <a:prstGeom prst="rect">
            <a:avLst/>
          </a:prstGeom>
          <a:noFill/>
        </p:spPr>
        <p:txBody>
          <a:bodyPr wrap="square">
            <a:spAutoFit/>
          </a:bodyPr>
          <a:lstStyle/>
          <a:p>
            <a:pPr algn="l" rtl="0" fontAlgn="base">
              <a:buNone/>
            </a:pPr>
            <a:r>
              <a:rPr lang="en-US" sz="3200" b="1" i="0" dirty="0">
                <a:solidFill>
                  <a:srgbClr val="002060"/>
                </a:solidFill>
                <a:effectLst>
                  <a:outerShdw blurRad="38100" dist="38100" dir="2700000" algn="tl">
                    <a:srgbClr val="000000">
                      <a:alpha val="43137"/>
                    </a:srgbClr>
                  </a:outerShdw>
                </a:effectLst>
                <a:latin typeface="Bookman Old Style" panose="02050604050505020204" pitchFamily="18" charset="0"/>
                <a:cs typeface="Times New Roman" panose="02020603050405020304" pitchFamily="18" charset="0"/>
              </a:rPr>
              <a:t>Signs &amp; </a:t>
            </a:r>
            <a:r>
              <a:rPr lang="en-US" sz="3200" b="1" i="0" dirty="0" err="1">
                <a:solidFill>
                  <a:srgbClr val="002060"/>
                </a:solidFill>
                <a:effectLst>
                  <a:outerShdw blurRad="38100" dist="38100" dir="2700000" algn="tl">
                    <a:srgbClr val="000000">
                      <a:alpha val="43137"/>
                    </a:srgbClr>
                  </a:outerShdw>
                </a:effectLst>
                <a:latin typeface="Bookman Old Style" panose="02050604050505020204" pitchFamily="18" charset="0"/>
                <a:cs typeface="Times New Roman" panose="02020603050405020304" pitchFamily="18" charset="0"/>
              </a:rPr>
              <a:t>symptomes</a:t>
            </a:r>
            <a:r>
              <a:rPr lang="en-US" sz="3200" b="0" i="0" dirty="0">
                <a:solidFill>
                  <a:srgbClr val="002060"/>
                </a:solidFill>
                <a:effectLst>
                  <a:outerShdw blurRad="38100" dist="38100" dir="2700000" algn="tl">
                    <a:srgbClr val="000000">
                      <a:alpha val="43137"/>
                    </a:srgbClr>
                  </a:outerShdw>
                </a:effectLst>
                <a:latin typeface="Bookman Old Style" panose="02050604050505020204" pitchFamily="18" charset="0"/>
                <a:cs typeface="Times New Roman" panose="02020603050405020304" pitchFamily="18" charset="0"/>
              </a:rPr>
              <a:t> </a:t>
            </a:r>
          </a:p>
          <a:p>
            <a:pPr algn="l" rtl="0" fontAlgn="base">
              <a:buNone/>
            </a:pPr>
            <a:r>
              <a:rPr lang="en-US" sz="2000" b="0" i="0" dirty="0">
                <a:solidFill>
                  <a:srgbClr val="000000"/>
                </a:solidFill>
                <a:effectLst/>
                <a:latin typeface="Times New Roman" panose="02020603050405020304" pitchFamily="18" charset="0"/>
                <a:cs typeface="Times New Roman" panose="02020603050405020304" pitchFamily="18" charset="0"/>
              </a:rPr>
              <a:t> </a:t>
            </a:r>
            <a:endParaRPr lang="pl-PL" sz="2000" b="0" i="0" dirty="0">
              <a:solidFill>
                <a:srgbClr val="000000"/>
              </a:solidFill>
              <a:effectLst/>
              <a:latin typeface="Times New Roman" panose="02020603050405020304" pitchFamily="18" charset="0"/>
              <a:cs typeface="Times New Roman" panose="02020603050405020304" pitchFamily="18" charset="0"/>
            </a:endParaRPr>
          </a:p>
          <a:p>
            <a:pPr algn="l" rtl="0" fontAlgn="base"/>
            <a:r>
              <a:rPr lang="en-US" sz="2800" b="1" i="0"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Social communication and interaction skills:</a:t>
            </a:r>
            <a:r>
              <a:rPr lang="en-US" sz="2800" b="0" i="0"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br>
              <a:rPr lang="pl-PL" sz="2800" b="0" i="0"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en-US" sz="2800" b="0" i="0"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342900" indent="-342900" algn="l" rtl="0" fontAlgn="base">
              <a:buClr>
                <a:srgbClr val="002060"/>
              </a:buClr>
              <a:buFont typeface="Wingdings" panose="05000000000000000000" pitchFamily="2" charset="2"/>
              <a:buChar char="Ø"/>
            </a:pPr>
            <a:r>
              <a:rPr lang="en-US" sz="2400" b="0" i="0" dirty="0">
                <a:solidFill>
                  <a:srgbClr val="000000"/>
                </a:solidFill>
                <a:effectLst/>
                <a:latin typeface="Times New Roman" panose="02020603050405020304" pitchFamily="18" charset="0"/>
                <a:cs typeface="Times New Roman" panose="02020603050405020304" pitchFamily="18" charset="0"/>
              </a:rPr>
              <a:t>avoids or does not keep eye contact </a:t>
            </a:r>
          </a:p>
          <a:p>
            <a:pPr marL="342900" indent="-342900" algn="l" rtl="0" fontAlgn="base">
              <a:buClr>
                <a:srgbClr val="002060"/>
              </a:buClr>
              <a:buFont typeface="Wingdings" panose="05000000000000000000" pitchFamily="2" charset="2"/>
              <a:buChar char="Ø"/>
            </a:pPr>
            <a:r>
              <a:rPr lang="en-US" sz="2400" b="0" i="0" dirty="0">
                <a:solidFill>
                  <a:srgbClr val="000000"/>
                </a:solidFill>
                <a:effectLst/>
                <a:latin typeface="Times New Roman" panose="02020603050405020304" pitchFamily="18" charset="0"/>
                <a:cs typeface="Times New Roman" panose="02020603050405020304" pitchFamily="18" charset="0"/>
              </a:rPr>
              <a:t>does not respond to name by 9 months of age </a:t>
            </a:r>
          </a:p>
          <a:p>
            <a:pPr marL="342900" indent="-342900" algn="l" rtl="0" fontAlgn="base">
              <a:buClr>
                <a:srgbClr val="002060"/>
              </a:buClr>
              <a:buFont typeface="Wingdings" panose="05000000000000000000" pitchFamily="2" charset="2"/>
              <a:buChar char="Ø"/>
            </a:pPr>
            <a:r>
              <a:rPr lang="en-US" sz="2400" b="0" i="0" dirty="0">
                <a:solidFill>
                  <a:srgbClr val="000000"/>
                </a:solidFill>
                <a:effectLst/>
                <a:latin typeface="Times New Roman" panose="02020603050405020304" pitchFamily="18" charset="0"/>
                <a:cs typeface="Times New Roman" panose="02020603050405020304" pitchFamily="18" charset="0"/>
              </a:rPr>
              <a:t>does not show facial expressions such as happy, sad, angry, and surprised by 9 months of age </a:t>
            </a:r>
          </a:p>
          <a:p>
            <a:pPr marL="342900" indent="-342900" algn="l" rtl="0" fontAlgn="base">
              <a:buClr>
                <a:srgbClr val="002060"/>
              </a:buClr>
              <a:buFont typeface="Wingdings" panose="05000000000000000000" pitchFamily="2" charset="2"/>
              <a:buChar char="Ø"/>
            </a:pPr>
            <a:r>
              <a:rPr lang="en-US" sz="2400" b="0" i="0" dirty="0">
                <a:solidFill>
                  <a:srgbClr val="000000"/>
                </a:solidFill>
                <a:effectLst/>
                <a:latin typeface="Times New Roman" panose="02020603050405020304" pitchFamily="18" charset="0"/>
                <a:cs typeface="Times New Roman" panose="02020603050405020304" pitchFamily="18" charset="0"/>
              </a:rPr>
              <a:t>does not share interests with others by 15 months of age (for example, shows you an object that they like) </a:t>
            </a:r>
          </a:p>
          <a:p>
            <a:pPr marL="342900" indent="-342900" algn="l" rtl="0" fontAlgn="base">
              <a:buClr>
                <a:srgbClr val="002060"/>
              </a:buClr>
              <a:buFont typeface="Wingdings" panose="05000000000000000000" pitchFamily="2" charset="2"/>
              <a:buChar char="Ø"/>
            </a:pPr>
            <a:r>
              <a:rPr lang="en-US" sz="2400" b="0" i="0" dirty="0">
                <a:solidFill>
                  <a:srgbClr val="000000"/>
                </a:solidFill>
                <a:effectLst/>
                <a:latin typeface="Times New Roman" panose="02020603050405020304" pitchFamily="18" charset="0"/>
                <a:cs typeface="Times New Roman" panose="02020603050405020304" pitchFamily="18" charset="0"/>
              </a:rPr>
              <a:t>does not point to show you something interesting by 18 months of age </a:t>
            </a:r>
          </a:p>
          <a:p>
            <a:pPr marL="342900" indent="-342900" algn="l" rtl="0" fontAlgn="base">
              <a:buClr>
                <a:srgbClr val="002060"/>
              </a:buClr>
              <a:buFont typeface="Wingdings" panose="05000000000000000000" pitchFamily="2" charset="2"/>
              <a:buChar char="Ø"/>
            </a:pPr>
            <a:r>
              <a:rPr lang="en-US" sz="2400" b="0" i="0" dirty="0">
                <a:solidFill>
                  <a:srgbClr val="000000"/>
                </a:solidFill>
                <a:effectLst/>
                <a:latin typeface="Times New Roman" panose="02020603050405020304" pitchFamily="18" charset="0"/>
                <a:cs typeface="Times New Roman" panose="02020603050405020304" pitchFamily="18" charset="0"/>
              </a:rPr>
              <a:t>does not notice when others are hurt or upset by 2 years of age </a:t>
            </a:r>
          </a:p>
          <a:p>
            <a:pPr marL="342900" indent="-342900" algn="l" rtl="0" fontAlgn="base">
              <a:buClr>
                <a:srgbClr val="002060"/>
              </a:buClr>
              <a:buFont typeface="Wingdings" panose="05000000000000000000" pitchFamily="2" charset="2"/>
              <a:buChar char="Ø"/>
            </a:pPr>
            <a:r>
              <a:rPr lang="en-US" sz="2400" b="0" i="0" dirty="0">
                <a:solidFill>
                  <a:srgbClr val="000000"/>
                </a:solidFill>
                <a:effectLst/>
                <a:latin typeface="Times New Roman" panose="02020603050405020304" pitchFamily="18" charset="0"/>
                <a:cs typeface="Times New Roman" panose="02020603050405020304" pitchFamily="18" charset="0"/>
              </a:rPr>
              <a:t>does not notice other children and join them in play by 3 years of age </a:t>
            </a:r>
          </a:p>
          <a:p>
            <a:pPr marL="342900" indent="-342900" algn="l" rtl="0" fontAlgn="base">
              <a:buClr>
                <a:srgbClr val="002060"/>
              </a:buClr>
              <a:buFont typeface="Wingdings" panose="05000000000000000000" pitchFamily="2" charset="2"/>
              <a:buChar char="Ø"/>
            </a:pPr>
            <a:r>
              <a:rPr lang="en-US" sz="2400" b="0" i="0" dirty="0">
                <a:solidFill>
                  <a:srgbClr val="000000"/>
                </a:solidFill>
                <a:effectLst/>
                <a:latin typeface="Times New Roman" panose="02020603050405020304" pitchFamily="18" charset="0"/>
                <a:cs typeface="Times New Roman" panose="02020603050405020304" pitchFamily="18" charset="0"/>
              </a:rPr>
              <a:t>does not pretend to be something else, like a teacher or superhero</a:t>
            </a:r>
          </a:p>
          <a:p>
            <a:pPr algn="l" rtl="0" fontAlgn="base"/>
            <a:r>
              <a:rPr lang="en-US" sz="2400" b="0" i="0" dirty="0">
                <a:solidFill>
                  <a:srgbClr val="000000"/>
                </a:solidFill>
                <a:effectLst/>
                <a:latin typeface="Times New Roman" panose="02020603050405020304" pitchFamily="18" charset="0"/>
                <a:cs typeface="Times New Roman" panose="02020603050405020304" pitchFamily="18" charset="0"/>
              </a:rPr>
              <a:t> </a:t>
            </a:r>
          </a:p>
        </p:txBody>
      </p:sp>
      <p:pic>
        <p:nvPicPr>
          <p:cNvPr id="2" name="Obraz 1" descr="Obraz zawierający tekst, Czcionka, zrzut ekranu, logo&#10;&#10;Opis wygenerowany automatycznie">
            <a:extLst>
              <a:ext uri="{FF2B5EF4-FFF2-40B4-BE49-F238E27FC236}">
                <a16:creationId xmlns:a16="http://schemas.microsoft.com/office/drawing/2014/main" id="{2C33573F-F468-B659-29A1-71FB4F8C989B}"/>
              </a:ext>
            </a:extLst>
          </p:cNvPr>
          <p:cNvPicPr>
            <a:picLocks noChangeAspect="1"/>
          </p:cNvPicPr>
          <p:nvPr/>
        </p:nvPicPr>
        <p:blipFill rotWithShape="1">
          <a:blip r:embed="rId2">
            <a:extLst>
              <a:ext uri="{28A0092B-C50C-407E-A947-70E740481C1C}">
                <a14:useLocalDpi xmlns:a14="http://schemas.microsoft.com/office/drawing/2010/main" val="0"/>
              </a:ext>
            </a:extLst>
          </a:blip>
          <a:srcRect l="4025" r="2039"/>
          <a:stretch/>
        </p:blipFill>
        <p:spPr bwMode="auto">
          <a:xfrm>
            <a:off x="488803" y="6340285"/>
            <a:ext cx="3616667" cy="41553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378610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animEffect transition="in" filter="fade">
                                      <p:cBhvr>
                                        <p:cTn id="14" dur="1000"/>
                                        <p:tgtEl>
                                          <p:spTgt spid="4">
                                            <p:txEl>
                                              <p:pRg st="3" end="3"/>
                                            </p:txEl>
                                          </p:spTgt>
                                        </p:tgtEl>
                                      </p:cBhvr>
                                    </p:animEffect>
                                    <p:anim calcmode="lin" valueType="num">
                                      <p:cBhvr>
                                        <p:cTn id="1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1000"/>
                                        <p:tgtEl>
                                          <p:spTgt spid="4">
                                            <p:txEl>
                                              <p:pRg st="4" end="4"/>
                                            </p:txEl>
                                          </p:spTgt>
                                        </p:tgtEl>
                                      </p:cBhvr>
                                    </p:animEffect>
                                    <p:anim calcmode="lin" valueType="num">
                                      <p:cBhvr>
                                        <p:cTn id="2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fade">
                                      <p:cBhvr>
                                        <p:cTn id="28" dur="1000"/>
                                        <p:tgtEl>
                                          <p:spTgt spid="4">
                                            <p:txEl>
                                              <p:pRg st="5" end="5"/>
                                            </p:txEl>
                                          </p:spTgt>
                                        </p:tgtEl>
                                      </p:cBhvr>
                                    </p:animEffect>
                                    <p:anim calcmode="lin" valueType="num">
                                      <p:cBhvr>
                                        <p:cTn id="29"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Effect transition="in" filter="fade">
                                      <p:cBhvr>
                                        <p:cTn id="35" dur="1000"/>
                                        <p:tgtEl>
                                          <p:spTgt spid="4">
                                            <p:txEl>
                                              <p:pRg st="6" end="6"/>
                                            </p:txEl>
                                          </p:spTgt>
                                        </p:tgtEl>
                                      </p:cBhvr>
                                    </p:animEffect>
                                    <p:anim calcmode="lin" valueType="num">
                                      <p:cBhvr>
                                        <p:cTn id="36"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1000"/>
                                        <p:tgtEl>
                                          <p:spTgt spid="4">
                                            <p:txEl>
                                              <p:pRg st="7" end="7"/>
                                            </p:txEl>
                                          </p:spTgt>
                                        </p:tgtEl>
                                      </p:cBhvr>
                                    </p:animEffect>
                                    <p:anim calcmode="lin" valueType="num">
                                      <p:cBhvr>
                                        <p:cTn id="43"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4">
                                            <p:txEl>
                                              <p:pRg st="8" end="8"/>
                                            </p:txEl>
                                          </p:spTgt>
                                        </p:tgtEl>
                                        <p:attrNameLst>
                                          <p:attrName>style.visibility</p:attrName>
                                        </p:attrNameLst>
                                      </p:cBhvr>
                                      <p:to>
                                        <p:strVal val="visible"/>
                                      </p:to>
                                    </p:set>
                                    <p:animEffect transition="in" filter="fade">
                                      <p:cBhvr>
                                        <p:cTn id="49" dur="1000"/>
                                        <p:tgtEl>
                                          <p:spTgt spid="4">
                                            <p:txEl>
                                              <p:pRg st="8" end="8"/>
                                            </p:txEl>
                                          </p:spTgt>
                                        </p:tgtEl>
                                      </p:cBhvr>
                                    </p:animEffect>
                                    <p:anim calcmode="lin" valueType="num">
                                      <p:cBhvr>
                                        <p:cTn id="50"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4">
                                            <p:txEl>
                                              <p:pRg st="9" end="9"/>
                                            </p:txEl>
                                          </p:spTgt>
                                        </p:tgtEl>
                                        <p:attrNameLst>
                                          <p:attrName>style.visibility</p:attrName>
                                        </p:attrNameLst>
                                      </p:cBhvr>
                                      <p:to>
                                        <p:strVal val="visible"/>
                                      </p:to>
                                    </p:set>
                                    <p:animEffect transition="in" filter="fade">
                                      <p:cBhvr>
                                        <p:cTn id="56" dur="1000"/>
                                        <p:tgtEl>
                                          <p:spTgt spid="4">
                                            <p:txEl>
                                              <p:pRg st="9" end="9"/>
                                            </p:txEl>
                                          </p:spTgt>
                                        </p:tgtEl>
                                      </p:cBhvr>
                                    </p:animEffect>
                                    <p:anim calcmode="lin" valueType="num">
                                      <p:cBhvr>
                                        <p:cTn id="57"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4">
                                            <p:txEl>
                                              <p:pRg st="10" end="10"/>
                                            </p:txEl>
                                          </p:spTgt>
                                        </p:tgtEl>
                                        <p:attrNameLst>
                                          <p:attrName>style.visibility</p:attrName>
                                        </p:attrNameLst>
                                      </p:cBhvr>
                                      <p:to>
                                        <p:strVal val="visible"/>
                                      </p:to>
                                    </p:set>
                                    <p:animEffect transition="in" filter="fade">
                                      <p:cBhvr>
                                        <p:cTn id="63" dur="1000"/>
                                        <p:tgtEl>
                                          <p:spTgt spid="4">
                                            <p:txEl>
                                              <p:pRg st="10" end="10"/>
                                            </p:txEl>
                                          </p:spTgt>
                                        </p:tgtEl>
                                      </p:cBhvr>
                                    </p:animEffect>
                                    <p:anim calcmode="lin" valueType="num">
                                      <p:cBhvr>
                                        <p:cTn id="64"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65" dur="1000" fill="hold"/>
                                        <p:tgtEl>
                                          <p:spTgt spid="4">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22FDF5-EC2A-5C69-F589-3A73A63138F6}"/>
            </a:ext>
          </a:extLst>
        </p:cNvPr>
        <p:cNvGrpSpPr/>
        <p:nvPr/>
      </p:nvGrpSpPr>
      <p:grpSpPr>
        <a:xfrm>
          <a:off x="0" y="0"/>
          <a:ext cx="0" cy="0"/>
          <a:chOff x="0" y="0"/>
          <a:chExt cx="0" cy="0"/>
        </a:xfrm>
      </p:grpSpPr>
      <p:sp>
        <p:nvSpPr>
          <p:cNvPr id="4" name="pole tekstowe 3">
            <a:extLst>
              <a:ext uri="{FF2B5EF4-FFF2-40B4-BE49-F238E27FC236}">
                <a16:creationId xmlns:a16="http://schemas.microsoft.com/office/drawing/2014/main" id="{AC4E1029-9536-C39B-75DA-0B55E486C6F7}"/>
              </a:ext>
            </a:extLst>
          </p:cNvPr>
          <p:cNvSpPr txBox="1"/>
          <p:nvPr/>
        </p:nvSpPr>
        <p:spPr>
          <a:xfrm>
            <a:off x="559837" y="884013"/>
            <a:ext cx="10412963" cy="4349717"/>
          </a:xfrm>
          <a:prstGeom prst="rect">
            <a:avLst/>
          </a:prstGeom>
          <a:noFill/>
        </p:spPr>
        <p:txBody>
          <a:bodyPr wrap="square">
            <a:spAutoFit/>
          </a:bodyPr>
          <a:lstStyle/>
          <a:p>
            <a:pPr algn="l" rtl="0" fontAlgn="base">
              <a:buNone/>
            </a:pPr>
            <a:r>
              <a:rPr lang="en-US" sz="3200" b="1" i="0" dirty="0">
                <a:solidFill>
                  <a:srgbClr val="002060"/>
                </a:solidFill>
                <a:effectLst>
                  <a:outerShdw blurRad="38100" dist="38100" dir="2700000" algn="tl">
                    <a:srgbClr val="000000">
                      <a:alpha val="43137"/>
                    </a:srgbClr>
                  </a:outerShdw>
                </a:effectLst>
                <a:latin typeface="Bookman Old Style" panose="02050604050505020204" pitchFamily="18" charset="0"/>
                <a:cs typeface="Times New Roman" panose="02020603050405020304" pitchFamily="18" charset="0"/>
              </a:rPr>
              <a:t>Restricted or repetitive behaviors or interests:</a:t>
            </a:r>
            <a:r>
              <a:rPr lang="en-US" sz="3200" b="0" i="0" dirty="0">
                <a:solidFill>
                  <a:srgbClr val="002060"/>
                </a:solidFill>
                <a:effectLst>
                  <a:outerShdw blurRad="38100" dist="38100" dir="2700000" algn="tl">
                    <a:srgbClr val="000000">
                      <a:alpha val="43137"/>
                    </a:srgbClr>
                  </a:outerShdw>
                </a:effectLst>
                <a:latin typeface="Bookman Old Style" panose="02050604050505020204" pitchFamily="18" charset="0"/>
                <a:cs typeface="Times New Roman" panose="02020603050405020304" pitchFamily="18" charset="0"/>
              </a:rPr>
              <a:t> </a:t>
            </a:r>
            <a:endParaRPr lang="pl-PL" sz="3200" b="0" i="0" dirty="0">
              <a:solidFill>
                <a:srgbClr val="002060"/>
              </a:solidFill>
              <a:effectLst>
                <a:outerShdw blurRad="38100" dist="38100" dir="2700000" algn="tl">
                  <a:srgbClr val="000000">
                    <a:alpha val="43137"/>
                  </a:srgbClr>
                </a:outerShdw>
              </a:effectLst>
              <a:latin typeface="Bookman Old Style" panose="02050604050505020204" pitchFamily="18" charset="0"/>
              <a:cs typeface="Times New Roman" panose="02020603050405020304" pitchFamily="18" charset="0"/>
            </a:endParaRPr>
          </a:p>
          <a:p>
            <a:pPr algn="l" rtl="0" fontAlgn="base">
              <a:buNone/>
            </a:pPr>
            <a:endParaRPr lang="pl-PL" sz="2000" b="0" i="0" dirty="0">
              <a:solidFill>
                <a:srgbClr val="000000"/>
              </a:solidFill>
              <a:effectLst/>
              <a:latin typeface="Times New Roman" panose="02020603050405020304" pitchFamily="18" charset="0"/>
              <a:cs typeface="Times New Roman" panose="02020603050405020304" pitchFamily="18" charset="0"/>
            </a:endParaRPr>
          </a:p>
          <a:p>
            <a:pPr algn="l" rtl="0" fontAlgn="base">
              <a:buNone/>
            </a:pPr>
            <a:endParaRPr lang="en-US" sz="2000" b="0" i="0" dirty="0">
              <a:solidFill>
                <a:srgbClr val="000000"/>
              </a:solidFill>
              <a:effectLst/>
              <a:latin typeface="Times New Roman" panose="02020603050405020304" pitchFamily="18" charset="0"/>
              <a:cs typeface="Times New Roman" panose="02020603050405020304" pitchFamily="18" charset="0"/>
            </a:endParaRPr>
          </a:p>
          <a:p>
            <a:pPr marL="342900" indent="-342900" algn="l" rtl="0" fontAlgn="base">
              <a:buClr>
                <a:srgbClr val="0070C0"/>
              </a:buClr>
              <a:buFont typeface="Wingdings" panose="05000000000000000000" pitchFamily="2" charset="2"/>
              <a:buChar char="Ø"/>
            </a:pPr>
            <a:r>
              <a:rPr lang="en-US" sz="2400" b="0" i="0" dirty="0">
                <a:solidFill>
                  <a:srgbClr val="000000"/>
                </a:solidFill>
                <a:effectLst/>
                <a:latin typeface="Times New Roman" panose="02020603050405020304" pitchFamily="18" charset="0"/>
                <a:cs typeface="Times New Roman" panose="02020603050405020304" pitchFamily="18" charset="0"/>
              </a:rPr>
              <a:t>lines up toys or other objects and gets upset when order is changed </a:t>
            </a:r>
          </a:p>
          <a:p>
            <a:pPr marL="342900" indent="-342900" algn="l" rtl="0" fontAlgn="base">
              <a:buClr>
                <a:srgbClr val="0070C0"/>
              </a:buClr>
              <a:buFont typeface="Wingdings" panose="05000000000000000000" pitchFamily="2" charset="2"/>
              <a:buChar char="Ø"/>
            </a:pPr>
            <a:r>
              <a:rPr lang="en-US" sz="2400" b="0" i="0" dirty="0">
                <a:solidFill>
                  <a:srgbClr val="000000"/>
                </a:solidFill>
                <a:effectLst/>
                <a:latin typeface="Times New Roman" panose="02020603050405020304" pitchFamily="18" charset="0"/>
                <a:cs typeface="Times New Roman" panose="02020603050405020304" pitchFamily="18" charset="0"/>
              </a:rPr>
              <a:t>repeats words or phrases over and over (called echolalia) </a:t>
            </a:r>
          </a:p>
          <a:p>
            <a:pPr marL="342900" indent="-342900" algn="l" rtl="0" fontAlgn="base">
              <a:buClr>
                <a:srgbClr val="0070C0"/>
              </a:buClr>
              <a:buFont typeface="Wingdings" panose="05000000000000000000" pitchFamily="2" charset="2"/>
              <a:buChar char="Ø"/>
            </a:pPr>
            <a:r>
              <a:rPr lang="en-US" sz="2400" b="0" i="0" dirty="0">
                <a:solidFill>
                  <a:srgbClr val="000000"/>
                </a:solidFill>
                <a:effectLst/>
                <a:latin typeface="Times New Roman" panose="02020603050405020304" pitchFamily="18" charset="0"/>
                <a:cs typeface="Times New Roman" panose="02020603050405020304" pitchFamily="18" charset="0"/>
              </a:rPr>
              <a:t>plays with toys the same way every time </a:t>
            </a:r>
          </a:p>
          <a:p>
            <a:pPr marL="342900" indent="-342900" algn="l" rtl="0" fontAlgn="base">
              <a:buClr>
                <a:srgbClr val="0070C0"/>
              </a:buClr>
              <a:buFont typeface="Wingdings" panose="05000000000000000000" pitchFamily="2" charset="2"/>
              <a:buChar char="Ø"/>
            </a:pPr>
            <a:r>
              <a:rPr lang="en-US" sz="2400" b="0" i="0" dirty="0">
                <a:solidFill>
                  <a:srgbClr val="000000"/>
                </a:solidFill>
                <a:effectLst/>
                <a:latin typeface="Times New Roman" panose="02020603050405020304" pitchFamily="18" charset="0"/>
                <a:cs typeface="Times New Roman" panose="02020603050405020304" pitchFamily="18" charset="0"/>
              </a:rPr>
              <a:t>is focused on parts of objects (for example, wheels) </a:t>
            </a:r>
          </a:p>
          <a:p>
            <a:pPr marL="342900" indent="-342900" algn="l" rtl="0" fontAlgn="base">
              <a:buClr>
                <a:srgbClr val="0070C0"/>
              </a:buClr>
              <a:buFont typeface="Wingdings" panose="05000000000000000000" pitchFamily="2" charset="2"/>
              <a:buChar char="Ø"/>
            </a:pPr>
            <a:r>
              <a:rPr lang="en-US" sz="2400" b="0" i="0" dirty="0">
                <a:solidFill>
                  <a:srgbClr val="000000"/>
                </a:solidFill>
                <a:effectLst/>
                <a:latin typeface="Times New Roman" panose="02020603050405020304" pitchFamily="18" charset="0"/>
                <a:cs typeface="Times New Roman" panose="02020603050405020304" pitchFamily="18" charset="0"/>
              </a:rPr>
              <a:t>gets upset by minor changes - must follow certain routines </a:t>
            </a:r>
          </a:p>
          <a:p>
            <a:pPr marL="342900" indent="-342900" algn="l" rtl="0" fontAlgn="base">
              <a:buClr>
                <a:srgbClr val="0070C0"/>
              </a:buClr>
              <a:buFont typeface="Wingdings" panose="05000000000000000000" pitchFamily="2" charset="2"/>
              <a:buChar char="Ø"/>
            </a:pPr>
            <a:r>
              <a:rPr lang="en-US" sz="2400" b="0" i="0" dirty="0">
                <a:solidFill>
                  <a:srgbClr val="000000"/>
                </a:solidFill>
                <a:effectLst/>
                <a:latin typeface="Times New Roman" panose="02020603050405020304" pitchFamily="18" charset="0"/>
                <a:cs typeface="Times New Roman" panose="02020603050405020304" pitchFamily="18" charset="0"/>
              </a:rPr>
              <a:t>has obsessive interests </a:t>
            </a:r>
          </a:p>
          <a:p>
            <a:pPr marL="342900" indent="-342900" algn="l" rtl="0" fontAlgn="base">
              <a:buClr>
                <a:srgbClr val="0070C0"/>
              </a:buClr>
              <a:buFont typeface="Wingdings" panose="05000000000000000000" pitchFamily="2" charset="2"/>
              <a:buChar char="Ø"/>
            </a:pPr>
            <a:r>
              <a:rPr lang="en-US" sz="2400" b="0" i="0" dirty="0">
                <a:solidFill>
                  <a:srgbClr val="000000"/>
                </a:solidFill>
                <a:effectLst/>
                <a:latin typeface="Times New Roman" panose="02020603050405020304" pitchFamily="18" charset="0"/>
                <a:cs typeface="Times New Roman" panose="02020603050405020304" pitchFamily="18" charset="0"/>
              </a:rPr>
              <a:t>flaps hands, rocks body, or spins self in circles (“butterfly child” </a:t>
            </a:r>
          </a:p>
          <a:p>
            <a:pPr marL="342900" indent="-342900" algn="l" rtl="0" fontAlgn="base">
              <a:buClr>
                <a:srgbClr val="0070C0"/>
              </a:buClr>
              <a:buFont typeface="Wingdings" panose="05000000000000000000" pitchFamily="2" charset="2"/>
              <a:buChar char="Ø"/>
            </a:pPr>
            <a:r>
              <a:rPr lang="en-US" sz="2400" b="0" i="0" dirty="0">
                <a:solidFill>
                  <a:srgbClr val="000000"/>
                </a:solidFill>
                <a:effectLst/>
                <a:latin typeface="Times New Roman" panose="02020603050405020304" pitchFamily="18" charset="0"/>
                <a:cs typeface="Times New Roman" panose="02020603050405020304" pitchFamily="18" charset="0"/>
              </a:rPr>
              <a:t>has unusual reactions to the way things sound, smell, taste, look, or fee </a:t>
            </a:r>
          </a:p>
          <a:p>
            <a:pPr algn="l" rtl="0" fontAlgn="base">
              <a:lnSpc>
                <a:spcPts val="1350"/>
              </a:lnSpc>
              <a:buClr>
                <a:srgbClr val="0070C0"/>
              </a:buClr>
            </a:pPr>
            <a:endParaRPr lang="en-US" sz="2000" b="0" i="0" dirty="0">
              <a:solidFill>
                <a:srgbClr val="000000"/>
              </a:solidFill>
              <a:effectLst/>
              <a:latin typeface="Times New Roman" panose="02020603050405020304" pitchFamily="18" charset="0"/>
              <a:cs typeface="Times New Roman" panose="02020603050405020304" pitchFamily="18" charset="0"/>
            </a:endParaRPr>
          </a:p>
        </p:txBody>
      </p:sp>
      <p:pic>
        <p:nvPicPr>
          <p:cNvPr id="2" name="Obraz 1" descr="Obraz zawierający tekst, Czcionka, zrzut ekranu, logo&#10;&#10;Opis wygenerowany automatycznie">
            <a:extLst>
              <a:ext uri="{FF2B5EF4-FFF2-40B4-BE49-F238E27FC236}">
                <a16:creationId xmlns:a16="http://schemas.microsoft.com/office/drawing/2014/main" id="{E3B123CC-0F0D-8E7C-CE65-C6E1941E1279}"/>
              </a:ext>
            </a:extLst>
          </p:cNvPr>
          <p:cNvPicPr>
            <a:picLocks noChangeAspect="1"/>
          </p:cNvPicPr>
          <p:nvPr/>
        </p:nvPicPr>
        <p:blipFill rotWithShape="1">
          <a:blip r:embed="rId2">
            <a:extLst>
              <a:ext uri="{28A0092B-C50C-407E-A947-70E740481C1C}">
                <a14:useLocalDpi xmlns:a14="http://schemas.microsoft.com/office/drawing/2010/main" val="0"/>
              </a:ext>
            </a:extLst>
          </a:blip>
          <a:srcRect l="4025" r="2039"/>
          <a:stretch/>
        </p:blipFill>
        <p:spPr bwMode="auto">
          <a:xfrm>
            <a:off x="488803" y="6340285"/>
            <a:ext cx="3616667" cy="41553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478689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1000"/>
                                        <p:tgtEl>
                                          <p:spTgt spid="4">
                                            <p:txEl>
                                              <p:pRg st="3" end="3"/>
                                            </p:txEl>
                                          </p:spTgt>
                                        </p:tgtEl>
                                      </p:cBhvr>
                                    </p:animEffect>
                                    <p:anim calcmode="lin" valueType="num">
                                      <p:cBhvr>
                                        <p:cTn id="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4" end="4"/>
                                            </p:txEl>
                                          </p:spTgt>
                                        </p:tgtEl>
                                        <p:attrNameLst>
                                          <p:attrName>style.visibility</p:attrName>
                                        </p:attrNameLst>
                                      </p:cBhvr>
                                      <p:to>
                                        <p:strVal val="visible"/>
                                      </p:to>
                                    </p:set>
                                    <p:animEffect transition="in" filter="fade">
                                      <p:cBhvr>
                                        <p:cTn id="14" dur="1000"/>
                                        <p:tgtEl>
                                          <p:spTgt spid="4">
                                            <p:txEl>
                                              <p:pRg st="4" end="4"/>
                                            </p:txEl>
                                          </p:spTgt>
                                        </p:tgtEl>
                                      </p:cBhvr>
                                    </p:animEffect>
                                    <p:anim calcmode="lin" valueType="num">
                                      <p:cBhvr>
                                        <p:cTn id="1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fade">
                                      <p:cBhvr>
                                        <p:cTn id="21" dur="1000"/>
                                        <p:tgtEl>
                                          <p:spTgt spid="4">
                                            <p:txEl>
                                              <p:pRg st="5" end="5"/>
                                            </p:txEl>
                                          </p:spTgt>
                                        </p:tgtEl>
                                      </p:cBhvr>
                                    </p:animEffect>
                                    <p:anim calcmode="lin" valueType="num">
                                      <p:cBhvr>
                                        <p:cTn id="22"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fade">
                                      <p:cBhvr>
                                        <p:cTn id="28" dur="1000"/>
                                        <p:tgtEl>
                                          <p:spTgt spid="4">
                                            <p:txEl>
                                              <p:pRg st="6" end="6"/>
                                            </p:txEl>
                                          </p:spTgt>
                                        </p:tgtEl>
                                      </p:cBhvr>
                                    </p:animEffect>
                                    <p:anim calcmode="lin" valueType="num">
                                      <p:cBhvr>
                                        <p:cTn id="29"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Effect transition="in" filter="fade">
                                      <p:cBhvr>
                                        <p:cTn id="35" dur="1000"/>
                                        <p:tgtEl>
                                          <p:spTgt spid="4">
                                            <p:txEl>
                                              <p:pRg st="7" end="7"/>
                                            </p:txEl>
                                          </p:spTgt>
                                        </p:tgtEl>
                                      </p:cBhvr>
                                    </p:animEffect>
                                    <p:anim calcmode="lin" valueType="num">
                                      <p:cBhvr>
                                        <p:cTn id="36"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8" end="8"/>
                                            </p:txEl>
                                          </p:spTgt>
                                        </p:tgtEl>
                                        <p:attrNameLst>
                                          <p:attrName>style.visibility</p:attrName>
                                        </p:attrNameLst>
                                      </p:cBhvr>
                                      <p:to>
                                        <p:strVal val="visible"/>
                                      </p:to>
                                    </p:set>
                                    <p:animEffect transition="in" filter="fade">
                                      <p:cBhvr>
                                        <p:cTn id="42" dur="1000"/>
                                        <p:tgtEl>
                                          <p:spTgt spid="4">
                                            <p:txEl>
                                              <p:pRg st="8" end="8"/>
                                            </p:txEl>
                                          </p:spTgt>
                                        </p:tgtEl>
                                      </p:cBhvr>
                                    </p:animEffect>
                                    <p:anim calcmode="lin" valueType="num">
                                      <p:cBhvr>
                                        <p:cTn id="43"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4">
                                            <p:txEl>
                                              <p:pRg st="9" end="9"/>
                                            </p:txEl>
                                          </p:spTgt>
                                        </p:tgtEl>
                                        <p:attrNameLst>
                                          <p:attrName>style.visibility</p:attrName>
                                        </p:attrNameLst>
                                      </p:cBhvr>
                                      <p:to>
                                        <p:strVal val="visible"/>
                                      </p:to>
                                    </p:set>
                                    <p:animEffect transition="in" filter="fade">
                                      <p:cBhvr>
                                        <p:cTn id="49" dur="1000"/>
                                        <p:tgtEl>
                                          <p:spTgt spid="4">
                                            <p:txEl>
                                              <p:pRg st="9" end="9"/>
                                            </p:txEl>
                                          </p:spTgt>
                                        </p:tgtEl>
                                      </p:cBhvr>
                                    </p:animEffect>
                                    <p:anim calcmode="lin" valueType="num">
                                      <p:cBhvr>
                                        <p:cTn id="50"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4">
                                            <p:txEl>
                                              <p:pRg st="10" end="10"/>
                                            </p:txEl>
                                          </p:spTgt>
                                        </p:tgtEl>
                                        <p:attrNameLst>
                                          <p:attrName>style.visibility</p:attrName>
                                        </p:attrNameLst>
                                      </p:cBhvr>
                                      <p:to>
                                        <p:strVal val="visible"/>
                                      </p:to>
                                    </p:set>
                                    <p:animEffect transition="in" filter="fade">
                                      <p:cBhvr>
                                        <p:cTn id="56" dur="1000"/>
                                        <p:tgtEl>
                                          <p:spTgt spid="4">
                                            <p:txEl>
                                              <p:pRg st="10" end="10"/>
                                            </p:txEl>
                                          </p:spTgt>
                                        </p:tgtEl>
                                      </p:cBhvr>
                                    </p:animEffect>
                                    <p:anim calcmode="lin" valueType="num">
                                      <p:cBhvr>
                                        <p:cTn id="57"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58" dur="1000" fill="hold"/>
                                        <p:tgtEl>
                                          <p:spTgt spid="4">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687926-3A45-8BF1-C253-B96F1D877DE1}"/>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E5827E3B-D1E5-3837-76E7-371AF3F95BEF}"/>
              </a:ext>
            </a:extLst>
          </p:cNvPr>
          <p:cNvSpPr>
            <a:spLocks noGrp="1"/>
          </p:cNvSpPr>
          <p:nvPr>
            <p:ph type="title"/>
          </p:nvPr>
        </p:nvSpPr>
        <p:spPr>
          <a:xfrm>
            <a:off x="330194" y="459107"/>
            <a:ext cx="11062384" cy="678425"/>
          </a:xfrm>
        </p:spPr>
        <p:txBody>
          <a:bodyPr>
            <a:noAutofit/>
          </a:bodyPr>
          <a:lstStyle/>
          <a:p>
            <a:r>
              <a:rPr lang="en-US" sz="40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Characteristics of behavior </a:t>
            </a:r>
            <a:br>
              <a:rPr lang="pl-PL" sz="40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pl-PL" sz="40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and cognitive processes </a:t>
            </a:r>
            <a:br>
              <a:rPr lang="pl-PL"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pl-PL"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Symbol zastępczy zawartości 2">
            <a:extLst>
              <a:ext uri="{FF2B5EF4-FFF2-40B4-BE49-F238E27FC236}">
                <a16:creationId xmlns:a16="http://schemas.microsoft.com/office/drawing/2014/main" id="{C23A2A15-CC11-FA16-8F05-4C82FFC10F8D}"/>
              </a:ext>
            </a:extLst>
          </p:cNvPr>
          <p:cNvSpPr>
            <a:spLocks noGrp="1"/>
          </p:cNvSpPr>
          <p:nvPr>
            <p:ph idx="1"/>
          </p:nvPr>
        </p:nvSpPr>
        <p:spPr>
          <a:xfrm>
            <a:off x="488803" y="1868129"/>
            <a:ext cx="10246306" cy="4989871"/>
          </a:xfrm>
        </p:spPr>
        <p:txBody>
          <a:bodyPr>
            <a:normAutofit/>
          </a:bodyPr>
          <a:lstStyle/>
          <a:p>
            <a:pPr marL="0" indent="0">
              <a:buClr>
                <a:srgbClr val="002060"/>
              </a:buClr>
              <a:buNone/>
            </a:pPr>
            <a:r>
              <a:rPr lang="en-US" sz="28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Behavior, health, development and personality </a:t>
            </a:r>
            <a:endParaRPr lang="pl-PL" sz="28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buClr>
                <a:srgbClr val="002060"/>
              </a:buClr>
              <a:buNone/>
            </a:pPr>
            <a:endParaRPr lang="en-US" sz="2200" dirty="0">
              <a:solidFill>
                <a:schemeClr val="tx1"/>
              </a:solidFill>
              <a:latin typeface="Times New Roman" panose="02020603050405020304" pitchFamily="18" charset="0"/>
              <a:cs typeface="Times New Roman" panose="02020603050405020304" pitchFamily="18" charset="0"/>
            </a:endParaRPr>
          </a:p>
          <a:p>
            <a:pPr>
              <a:buClr>
                <a:srgbClr val="002060"/>
              </a:buClr>
              <a:buFont typeface="Wingdings" panose="05000000000000000000" pitchFamily="2" charset="2"/>
              <a:buChar char="Ø"/>
            </a:pPr>
            <a:r>
              <a:rPr lang="en-US" sz="2200" dirty="0">
                <a:solidFill>
                  <a:schemeClr val="tx1"/>
                </a:solidFill>
                <a:latin typeface="Times New Roman" panose="02020603050405020304" pitchFamily="18" charset="0"/>
                <a:cs typeface="Times New Roman" panose="02020603050405020304" pitchFamily="18" charset="0"/>
              </a:rPr>
              <a:t>Extremely sloppy, disorganized or even overly organized and orderly sometimes downright pedantic. </a:t>
            </a:r>
          </a:p>
          <a:p>
            <a:pPr>
              <a:buClr>
                <a:srgbClr val="002060"/>
              </a:buClr>
              <a:buFont typeface="Wingdings" panose="05000000000000000000" pitchFamily="2" charset="2"/>
              <a:buChar char="Ø"/>
            </a:pPr>
            <a:r>
              <a:rPr lang="en-US" sz="2200" dirty="0">
                <a:solidFill>
                  <a:schemeClr val="tx1"/>
                </a:solidFill>
                <a:latin typeface="Times New Roman" panose="02020603050405020304" pitchFamily="18" charset="0"/>
                <a:cs typeface="Times New Roman" panose="02020603050405020304" pitchFamily="18" charset="0"/>
              </a:rPr>
              <a:t>Very disharmonious development : some stages may occur much earlier or much later, including: talking, crawling, walking, tying shoes.  </a:t>
            </a:r>
          </a:p>
          <a:p>
            <a:pPr>
              <a:buClr>
                <a:srgbClr val="002060"/>
              </a:buClr>
              <a:buFont typeface="Wingdings" panose="05000000000000000000" pitchFamily="2" charset="2"/>
              <a:buChar char="Ø"/>
            </a:pPr>
            <a:r>
              <a:rPr lang="en-US" sz="2200" dirty="0">
                <a:solidFill>
                  <a:schemeClr val="tx1"/>
                </a:solidFill>
                <a:latin typeface="Times New Roman" panose="02020603050405020304" pitchFamily="18" charset="0"/>
                <a:cs typeface="Times New Roman" panose="02020603050405020304" pitchFamily="18" charset="0"/>
              </a:rPr>
              <a:t>Strong sense of justice, emotionally sensitive, strives for perfection.  </a:t>
            </a:r>
          </a:p>
          <a:p>
            <a:pPr>
              <a:buClr>
                <a:srgbClr val="002060"/>
              </a:buClr>
              <a:buFont typeface="Wingdings" panose="05000000000000000000" pitchFamily="2" charset="2"/>
              <a:buChar char="Ø"/>
            </a:pPr>
            <a:r>
              <a:rPr lang="en-US" sz="2200" dirty="0">
                <a:solidFill>
                  <a:schemeClr val="tx1"/>
                </a:solidFill>
                <a:latin typeface="Times New Roman" panose="02020603050405020304" pitchFamily="18" charset="0"/>
                <a:cs typeface="Times New Roman" panose="02020603050405020304" pitchFamily="18" charset="0"/>
              </a:rPr>
              <a:t>Errors and symptoms worsen significantly with embarrassment, illness, stress or under time pressure (for example during test). </a:t>
            </a:r>
          </a:p>
          <a:p>
            <a:pPr>
              <a:buClr>
                <a:srgbClr val="002060"/>
              </a:buClr>
              <a:buFont typeface="Wingdings" panose="05000000000000000000" pitchFamily="2" charset="2"/>
              <a:buChar char="Ø"/>
            </a:pPr>
            <a:r>
              <a:rPr lang="en-US" sz="2200" dirty="0">
                <a:solidFill>
                  <a:schemeClr val="tx1"/>
                </a:solidFill>
                <a:latin typeface="Times New Roman" panose="02020603050405020304" pitchFamily="18" charset="0"/>
                <a:cs typeface="Times New Roman" panose="02020603050405020304" pitchFamily="18" charset="0"/>
              </a:rPr>
              <a:t>Is prone to food and other allergies. </a:t>
            </a:r>
            <a:endParaRPr lang="pl-PL" sz="2200" dirty="0">
              <a:solidFill>
                <a:schemeClr val="tx1"/>
              </a:solidFill>
              <a:latin typeface="Times New Roman" panose="02020603050405020304" pitchFamily="18" charset="0"/>
              <a:cs typeface="Times New Roman" panose="02020603050405020304" pitchFamily="18" charset="0"/>
            </a:endParaRPr>
          </a:p>
        </p:txBody>
      </p:sp>
      <p:pic>
        <p:nvPicPr>
          <p:cNvPr id="4" name="Obraz 3" descr="Obraz zawierający tekst, Czcionka, zrzut ekranu, logo&#10;&#10;Opis wygenerowany automatycznie">
            <a:extLst>
              <a:ext uri="{FF2B5EF4-FFF2-40B4-BE49-F238E27FC236}">
                <a16:creationId xmlns:a16="http://schemas.microsoft.com/office/drawing/2014/main" id="{84416BCD-A0C2-0E55-2560-DF4CEF1D8DEB}"/>
              </a:ext>
            </a:extLst>
          </p:cNvPr>
          <p:cNvPicPr>
            <a:picLocks noChangeAspect="1"/>
          </p:cNvPicPr>
          <p:nvPr/>
        </p:nvPicPr>
        <p:blipFill rotWithShape="1">
          <a:blip r:embed="rId2">
            <a:extLst>
              <a:ext uri="{28A0092B-C50C-407E-A947-70E740481C1C}">
                <a14:useLocalDpi xmlns:a14="http://schemas.microsoft.com/office/drawing/2010/main" val="0"/>
              </a:ext>
            </a:extLst>
          </a:blip>
          <a:srcRect l="4025" r="2039"/>
          <a:stretch/>
        </p:blipFill>
        <p:spPr bwMode="auto">
          <a:xfrm>
            <a:off x="488803" y="6340285"/>
            <a:ext cx="3616667" cy="41553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863119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47157-6A96-516B-EB5C-394CBBBCAD68}"/>
            </a:ext>
          </a:extLst>
        </p:cNvPr>
        <p:cNvGrpSpPr/>
        <p:nvPr/>
      </p:nvGrpSpPr>
      <p:grpSpPr>
        <a:xfrm>
          <a:off x="0" y="0"/>
          <a:ext cx="0" cy="0"/>
          <a:chOff x="0" y="0"/>
          <a:chExt cx="0" cy="0"/>
        </a:xfrm>
      </p:grpSpPr>
      <p:sp>
        <p:nvSpPr>
          <p:cNvPr id="4" name="pole tekstowe 3">
            <a:extLst>
              <a:ext uri="{FF2B5EF4-FFF2-40B4-BE49-F238E27FC236}">
                <a16:creationId xmlns:a16="http://schemas.microsoft.com/office/drawing/2014/main" id="{92DEC374-1492-2CD9-EADA-A4D15C4D11AA}"/>
              </a:ext>
            </a:extLst>
          </p:cNvPr>
          <p:cNvSpPr txBox="1"/>
          <p:nvPr/>
        </p:nvSpPr>
        <p:spPr>
          <a:xfrm>
            <a:off x="488803" y="566773"/>
            <a:ext cx="9731828" cy="5447645"/>
          </a:xfrm>
          <a:prstGeom prst="rect">
            <a:avLst/>
          </a:prstGeom>
          <a:noFill/>
        </p:spPr>
        <p:txBody>
          <a:bodyPr wrap="square">
            <a:spAutoFit/>
          </a:bodyPr>
          <a:lstStyle/>
          <a:p>
            <a:pPr algn="l" rtl="0" fontAlgn="base">
              <a:buNone/>
            </a:pPr>
            <a:r>
              <a:rPr lang="en-US" sz="3200" b="1" i="0" dirty="0">
                <a:solidFill>
                  <a:srgbClr val="002060"/>
                </a:solidFill>
                <a:effectLst>
                  <a:outerShdw blurRad="38100" dist="38100" dir="2700000" algn="tl">
                    <a:srgbClr val="000000">
                      <a:alpha val="43137"/>
                    </a:srgbClr>
                  </a:outerShdw>
                </a:effectLst>
                <a:latin typeface="Bookman Old Style" panose="02050604050505020204" pitchFamily="18" charset="0"/>
                <a:cs typeface="Times New Roman" panose="02020603050405020304" pitchFamily="18" charset="0"/>
              </a:rPr>
              <a:t>Other characteristics </a:t>
            </a:r>
            <a:br>
              <a:rPr lang="pl-PL" sz="3200" b="1" i="0" dirty="0">
                <a:solidFill>
                  <a:srgbClr val="002060"/>
                </a:solidFill>
                <a:effectLst>
                  <a:outerShdw blurRad="38100" dist="38100" dir="2700000" algn="tl">
                    <a:srgbClr val="000000">
                      <a:alpha val="43137"/>
                    </a:srgbClr>
                  </a:outerShdw>
                </a:effectLst>
                <a:latin typeface="Bookman Old Style" panose="02050604050505020204" pitchFamily="18" charset="0"/>
                <a:cs typeface="Times New Roman" panose="02020603050405020304" pitchFamily="18" charset="0"/>
              </a:rPr>
            </a:br>
            <a:r>
              <a:rPr lang="en-US" sz="3200" b="1" i="0" dirty="0">
                <a:solidFill>
                  <a:srgbClr val="002060"/>
                </a:solidFill>
                <a:effectLst>
                  <a:outerShdw blurRad="38100" dist="38100" dir="2700000" algn="tl">
                    <a:srgbClr val="000000">
                      <a:alpha val="43137"/>
                    </a:srgbClr>
                  </a:outerShdw>
                </a:effectLst>
                <a:latin typeface="Bookman Old Style" panose="02050604050505020204" pitchFamily="18" charset="0"/>
                <a:cs typeface="Times New Roman" panose="02020603050405020304" pitchFamily="18" charset="0"/>
              </a:rPr>
              <a:t>(may but don’t have to </a:t>
            </a:r>
            <a:r>
              <a:rPr lang="en-US" sz="3200" b="1" i="0" dirty="0" err="1">
                <a:solidFill>
                  <a:srgbClr val="002060"/>
                </a:solidFill>
                <a:effectLst>
                  <a:outerShdw blurRad="38100" dist="38100" dir="2700000" algn="tl">
                    <a:srgbClr val="000000">
                      <a:alpha val="43137"/>
                    </a:srgbClr>
                  </a:outerShdw>
                </a:effectLst>
                <a:latin typeface="Bookman Old Style" panose="02050604050505020204" pitchFamily="18" charset="0"/>
                <a:cs typeface="Times New Roman" panose="02020603050405020304" pitchFamily="18" charset="0"/>
              </a:rPr>
              <a:t>occure</a:t>
            </a:r>
            <a:r>
              <a:rPr lang="en-US" sz="3200" b="1" i="0" dirty="0">
                <a:solidFill>
                  <a:srgbClr val="002060"/>
                </a:solidFill>
                <a:effectLst>
                  <a:outerShdw blurRad="38100" dist="38100" dir="2700000" algn="tl">
                    <a:srgbClr val="000000">
                      <a:alpha val="43137"/>
                    </a:srgbClr>
                  </a:outerShdw>
                </a:effectLst>
                <a:latin typeface="Bookman Old Style" panose="02050604050505020204" pitchFamily="18" charset="0"/>
                <a:cs typeface="Times New Roman" panose="02020603050405020304" pitchFamily="18" charset="0"/>
              </a:rPr>
              <a:t>):</a:t>
            </a:r>
            <a:endParaRPr lang="pl-PL" sz="3200" b="1" i="0" dirty="0">
              <a:solidFill>
                <a:srgbClr val="002060"/>
              </a:solidFill>
              <a:effectLst>
                <a:outerShdw blurRad="38100" dist="38100" dir="2700000" algn="tl">
                  <a:srgbClr val="000000">
                    <a:alpha val="43137"/>
                  </a:srgbClr>
                </a:outerShdw>
              </a:effectLst>
              <a:latin typeface="Bookman Old Style" panose="02050604050505020204" pitchFamily="18" charset="0"/>
              <a:cs typeface="Times New Roman" panose="02020603050405020304" pitchFamily="18" charset="0"/>
            </a:endParaRPr>
          </a:p>
          <a:p>
            <a:pPr algn="l" rtl="0" fontAlgn="base">
              <a:buNone/>
            </a:pPr>
            <a:r>
              <a:rPr lang="en-US" sz="2000" b="0" i="0" dirty="0">
                <a:solidFill>
                  <a:srgbClr val="000000"/>
                </a:solidFill>
                <a:effectLst/>
                <a:latin typeface="Times New Roman" panose="02020603050405020304" pitchFamily="18" charset="0"/>
                <a:cs typeface="Times New Roman" panose="02020603050405020304" pitchFamily="18" charset="0"/>
              </a:rPr>
              <a:t> </a:t>
            </a:r>
          </a:p>
          <a:p>
            <a:pPr marL="342900" indent="-342900" algn="l" rtl="0" fontAlgn="base">
              <a:buClr>
                <a:srgbClr val="0070C0"/>
              </a:buClr>
              <a:buFont typeface="Wingdings" panose="05000000000000000000" pitchFamily="2" charset="2"/>
              <a:buChar char="Ø"/>
            </a:pPr>
            <a:r>
              <a:rPr lang="en-US" sz="2400" b="0" i="0" dirty="0">
                <a:solidFill>
                  <a:srgbClr val="000000"/>
                </a:solidFill>
                <a:effectLst/>
                <a:latin typeface="Times New Roman" panose="02020603050405020304" pitchFamily="18" charset="0"/>
                <a:cs typeface="Times New Roman" panose="02020603050405020304" pitchFamily="18" charset="0"/>
              </a:rPr>
              <a:t>delayed language skills </a:t>
            </a:r>
          </a:p>
          <a:p>
            <a:pPr marL="342900" indent="-342900" algn="l" rtl="0" fontAlgn="base">
              <a:buClr>
                <a:srgbClr val="0070C0"/>
              </a:buClr>
              <a:buFont typeface="Wingdings" panose="05000000000000000000" pitchFamily="2" charset="2"/>
              <a:buChar char="Ø"/>
            </a:pPr>
            <a:r>
              <a:rPr lang="en-US" sz="2400" b="0" i="0" dirty="0">
                <a:solidFill>
                  <a:srgbClr val="000000"/>
                </a:solidFill>
                <a:effectLst/>
                <a:latin typeface="Times New Roman" panose="02020603050405020304" pitchFamily="18" charset="0"/>
                <a:cs typeface="Times New Roman" panose="02020603050405020304" pitchFamily="18" charset="0"/>
              </a:rPr>
              <a:t>delayed movement skills </a:t>
            </a:r>
          </a:p>
          <a:p>
            <a:pPr marL="342900" indent="-342900" algn="l" rtl="0" fontAlgn="base">
              <a:buClr>
                <a:srgbClr val="0070C0"/>
              </a:buClr>
              <a:buFont typeface="Wingdings" panose="05000000000000000000" pitchFamily="2" charset="2"/>
              <a:buChar char="Ø"/>
            </a:pPr>
            <a:r>
              <a:rPr lang="en-US" sz="2400" b="0" i="0" dirty="0">
                <a:solidFill>
                  <a:srgbClr val="000000"/>
                </a:solidFill>
                <a:effectLst/>
                <a:latin typeface="Times New Roman" panose="02020603050405020304" pitchFamily="18" charset="0"/>
                <a:cs typeface="Times New Roman" panose="02020603050405020304" pitchFamily="18" charset="0"/>
              </a:rPr>
              <a:t>delayed cognitive or learning skills </a:t>
            </a:r>
          </a:p>
          <a:p>
            <a:pPr marL="342900" indent="-342900" algn="l" rtl="0" fontAlgn="base">
              <a:buClr>
                <a:srgbClr val="0070C0"/>
              </a:buClr>
              <a:buFont typeface="Wingdings" panose="05000000000000000000" pitchFamily="2" charset="2"/>
              <a:buChar char="Ø"/>
            </a:pPr>
            <a:r>
              <a:rPr lang="en-US" sz="2400" b="0" i="0" dirty="0">
                <a:solidFill>
                  <a:srgbClr val="000000"/>
                </a:solidFill>
                <a:effectLst/>
                <a:latin typeface="Times New Roman" panose="02020603050405020304" pitchFamily="18" charset="0"/>
                <a:cs typeface="Times New Roman" panose="02020603050405020304" pitchFamily="18" charset="0"/>
              </a:rPr>
              <a:t>hyperactive, impulsive, and/or inattentive behavior </a:t>
            </a:r>
          </a:p>
          <a:p>
            <a:pPr marL="342900" indent="-342900" algn="l" rtl="0" fontAlgn="base">
              <a:buClr>
                <a:srgbClr val="0070C0"/>
              </a:buClr>
              <a:buFont typeface="Wingdings" panose="05000000000000000000" pitchFamily="2" charset="2"/>
              <a:buChar char="Ø"/>
            </a:pPr>
            <a:r>
              <a:rPr lang="en-US" sz="2400" b="0" i="0" dirty="0">
                <a:solidFill>
                  <a:srgbClr val="000000"/>
                </a:solidFill>
                <a:effectLst/>
                <a:latin typeface="Times New Roman" panose="02020603050405020304" pitchFamily="18" charset="0"/>
                <a:cs typeface="Times New Roman" panose="02020603050405020304" pitchFamily="18" charset="0"/>
              </a:rPr>
              <a:t>epilepsy or seizure disorder </a:t>
            </a:r>
          </a:p>
          <a:p>
            <a:pPr marL="342900" indent="-342900" algn="l" rtl="0" fontAlgn="base">
              <a:buClr>
                <a:srgbClr val="0070C0"/>
              </a:buClr>
              <a:buFont typeface="Wingdings" panose="05000000000000000000" pitchFamily="2" charset="2"/>
              <a:buChar char="Ø"/>
            </a:pPr>
            <a:r>
              <a:rPr lang="en-US" sz="2400" b="0" i="0" dirty="0">
                <a:solidFill>
                  <a:srgbClr val="000000"/>
                </a:solidFill>
                <a:effectLst/>
                <a:latin typeface="Times New Roman" panose="02020603050405020304" pitchFamily="18" charset="0"/>
                <a:cs typeface="Times New Roman" panose="02020603050405020304" pitchFamily="18" charset="0"/>
              </a:rPr>
              <a:t>unusual eating and sleeping habits </a:t>
            </a:r>
          </a:p>
          <a:p>
            <a:pPr marL="342900" indent="-342900" algn="l" rtl="0" fontAlgn="base">
              <a:buClr>
                <a:srgbClr val="0070C0"/>
              </a:buClr>
              <a:buFont typeface="Wingdings" panose="05000000000000000000" pitchFamily="2" charset="2"/>
              <a:buChar char="Ø"/>
            </a:pPr>
            <a:r>
              <a:rPr lang="en-US" sz="2400" b="0" i="0" dirty="0">
                <a:solidFill>
                  <a:srgbClr val="000000"/>
                </a:solidFill>
                <a:effectLst/>
                <a:latin typeface="Times New Roman" panose="02020603050405020304" pitchFamily="18" charset="0"/>
                <a:cs typeface="Times New Roman" panose="02020603050405020304" pitchFamily="18" charset="0"/>
              </a:rPr>
              <a:t>gastrointestinal issues (for example, constipation) </a:t>
            </a:r>
          </a:p>
          <a:p>
            <a:pPr marL="342900" indent="-342900" algn="l" rtl="0" fontAlgn="base">
              <a:buClr>
                <a:srgbClr val="0070C0"/>
              </a:buClr>
              <a:buFont typeface="Wingdings" panose="05000000000000000000" pitchFamily="2" charset="2"/>
              <a:buChar char="Ø"/>
            </a:pPr>
            <a:r>
              <a:rPr lang="en-US" sz="2400" b="0" i="0" dirty="0">
                <a:solidFill>
                  <a:srgbClr val="000000"/>
                </a:solidFill>
                <a:effectLst/>
                <a:latin typeface="Times New Roman" panose="02020603050405020304" pitchFamily="18" charset="0"/>
                <a:cs typeface="Times New Roman" panose="02020603050405020304" pitchFamily="18" charset="0"/>
              </a:rPr>
              <a:t>unusual mood or emotional reactions </a:t>
            </a:r>
          </a:p>
          <a:p>
            <a:pPr marL="342900" indent="-342900" algn="l" rtl="0" fontAlgn="base">
              <a:buClr>
                <a:srgbClr val="0070C0"/>
              </a:buClr>
              <a:buFont typeface="Wingdings" panose="05000000000000000000" pitchFamily="2" charset="2"/>
              <a:buChar char="Ø"/>
            </a:pPr>
            <a:r>
              <a:rPr lang="en-US" sz="2400" b="0" i="0" dirty="0">
                <a:solidFill>
                  <a:srgbClr val="000000"/>
                </a:solidFill>
                <a:effectLst/>
                <a:latin typeface="Times New Roman" panose="02020603050405020304" pitchFamily="18" charset="0"/>
                <a:cs typeface="Times New Roman" panose="02020603050405020304" pitchFamily="18" charset="0"/>
              </a:rPr>
              <a:t>anxiety, stress, or excessive worry </a:t>
            </a:r>
          </a:p>
          <a:p>
            <a:pPr marL="342900" indent="-342900" algn="l" rtl="0" fontAlgn="base">
              <a:buClr>
                <a:srgbClr val="0070C0"/>
              </a:buClr>
              <a:buFont typeface="Wingdings" panose="05000000000000000000" pitchFamily="2" charset="2"/>
              <a:buChar char="Ø"/>
            </a:pPr>
            <a:r>
              <a:rPr lang="en-US" sz="2400" b="0" i="0" dirty="0">
                <a:solidFill>
                  <a:srgbClr val="000000"/>
                </a:solidFill>
                <a:effectLst/>
                <a:latin typeface="Times New Roman" panose="02020603050405020304" pitchFamily="18" charset="0"/>
                <a:cs typeface="Times New Roman" panose="02020603050405020304" pitchFamily="18" charset="0"/>
              </a:rPr>
              <a:t>lack of fear or more fear than expected </a:t>
            </a:r>
          </a:p>
          <a:p>
            <a:pPr marL="342900" indent="-342900" algn="l" rtl="0" fontAlgn="base">
              <a:buClr>
                <a:srgbClr val="0070C0"/>
              </a:buClr>
              <a:buFont typeface="Wingdings" panose="05000000000000000000" pitchFamily="2" charset="2"/>
              <a:buChar char="Ø"/>
            </a:pPr>
            <a:r>
              <a:rPr lang="en-US" sz="2400" b="0" i="0" dirty="0">
                <a:solidFill>
                  <a:srgbClr val="000000"/>
                </a:solidFill>
                <a:effectLst/>
                <a:latin typeface="Times New Roman" panose="02020603050405020304" pitchFamily="18" charset="0"/>
                <a:cs typeface="Times New Roman" panose="02020603050405020304" pitchFamily="18" charset="0"/>
              </a:rPr>
              <a:t>co-</a:t>
            </a:r>
            <a:r>
              <a:rPr lang="en-US" sz="2400" b="0" i="0" dirty="0" err="1">
                <a:solidFill>
                  <a:srgbClr val="000000"/>
                </a:solidFill>
                <a:effectLst/>
                <a:latin typeface="Times New Roman" panose="02020603050405020304" pitchFamily="18" charset="0"/>
                <a:cs typeface="Times New Roman" panose="02020603050405020304" pitchFamily="18" charset="0"/>
              </a:rPr>
              <a:t>ccured</a:t>
            </a:r>
            <a:r>
              <a:rPr lang="en-US" sz="2400" b="0" i="0" dirty="0">
                <a:solidFill>
                  <a:srgbClr val="000000"/>
                </a:solidFill>
                <a:effectLst/>
                <a:latin typeface="Times New Roman" panose="02020603050405020304" pitchFamily="18" charset="0"/>
                <a:cs typeface="Times New Roman" panose="02020603050405020304" pitchFamily="18" charset="0"/>
              </a:rPr>
              <a:t> Sensory Processing Disorder </a:t>
            </a:r>
          </a:p>
        </p:txBody>
      </p:sp>
      <p:pic>
        <p:nvPicPr>
          <p:cNvPr id="2" name="Obraz 1" descr="Obraz zawierający tekst, Czcionka, zrzut ekranu, logo&#10;&#10;Opis wygenerowany automatycznie">
            <a:extLst>
              <a:ext uri="{FF2B5EF4-FFF2-40B4-BE49-F238E27FC236}">
                <a16:creationId xmlns:a16="http://schemas.microsoft.com/office/drawing/2014/main" id="{4584DFA2-90D5-A137-6FA2-F8D0E4CC5EEE}"/>
              </a:ext>
            </a:extLst>
          </p:cNvPr>
          <p:cNvPicPr>
            <a:picLocks noChangeAspect="1"/>
          </p:cNvPicPr>
          <p:nvPr/>
        </p:nvPicPr>
        <p:blipFill rotWithShape="1">
          <a:blip r:embed="rId2">
            <a:extLst>
              <a:ext uri="{28A0092B-C50C-407E-A947-70E740481C1C}">
                <a14:useLocalDpi xmlns:a14="http://schemas.microsoft.com/office/drawing/2010/main" val="0"/>
              </a:ext>
            </a:extLst>
          </a:blip>
          <a:srcRect l="4025" r="2039"/>
          <a:stretch/>
        </p:blipFill>
        <p:spPr bwMode="auto">
          <a:xfrm>
            <a:off x="488803" y="6340285"/>
            <a:ext cx="3616667" cy="415534"/>
          </a:xfrm>
          <a:prstGeom prst="rect">
            <a:avLst/>
          </a:prstGeom>
          <a:ln>
            <a:noFill/>
          </a:ln>
          <a:extLst>
            <a:ext uri="{53640926-AAD7-44D8-BBD7-CCE9431645EC}">
              <a14:shadowObscured xmlns:a14="http://schemas.microsoft.com/office/drawing/2010/main"/>
            </a:ext>
          </a:extLst>
        </p:spPr>
      </p:pic>
      <p:pic>
        <p:nvPicPr>
          <p:cNvPr id="9218" name="Picture 2" descr="Autism Autyzm Sticker by Akdemia Terazwy - Find &amp; Share on GIPHY">
            <a:extLst>
              <a:ext uri="{FF2B5EF4-FFF2-40B4-BE49-F238E27FC236}">
                <a16:creationId xmlns:a16="http://schemas.microsoft.com/office/drawing/2014/main" id="{D8435510-7BC3-728E-0F23-8047BB870E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9812" y="667138"/>
            <a:ext cx="4572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66356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animEffect transition="in" filter="fade">
                                      <p:cBhvr>
                                        <p:cTn id="14" dur="1000"/>
                                        <p:tgtEl>
                                          <p:spTgt spid="4">
                                            <p:txEl>
                                              <p:pRg st="3" end="3"/>
                                            </p:txEl>
                                          </p:spTgt>
                                        </p:tgtEl>
                                      </p:cBhvr>
                                    </p:animEffect>
                                    <p:anim calcmode="lin" valueType="num">
                                      <p:cBhvr>
                                        <p:cTn id="1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1000"/>
                                        <p:tgtEl>
                                          <p:spTgt spid="4">
                                            <p:txEl>
                                              <p:pRg st="4" end="4"/>
                                            </p:txEl>
                                          </p:spTgt>
                                        </p:tgtEl>
                                      </p:cBhvr>
                                    </p:animEffect>
                                    <p:anim calcmode="lin" valueType="num">
                                      <p:cBhvr>
                                        <p:cTn id="2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fade">
                                      <p:cBhvr>
                                        <p:cTn id="28" dur="1000"/>
                                        <p:tgtEl>
                                          <p:spTgt spid="4">
                                            <p:txEl>
                                              <p:pRg st="5" end="5"/>
                                            </p:txEl>
                                          </p:spTgt>
                                        </p:tgtEl>
                                      </p:cBhvr>
                                    </p:animEffect>
                                    <p:anim calcmode="lin" valueType="num">
                                      <p:cBhvr>
                                        <p:cTn id="29"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Effect transition="in" filter="fade">
                                      <p:cBhvr>
                                        <p:cTn id="35" dur="1000"/>
                                        <p:tgtEl>
                                          <p:spTgt spid="4">
                                            <p:txEl>
                                              <p:pRg st="6" end="6"/>
                                            </p:txEl>
                                          </p:spTgt>
                                        </p:tgtEl>
                                      </p:cBhvr>
                                    </p:animEffect>
                                    <p:anim calcmode="lin" valueType="num">
                                      <p:cBhvr>
                                        <p:cTn id="36"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1000"/>
                                        <p:tgtEl>
                                          <p:spTgt spid="4">
                                            <p:txEl>
                                              <p:pRg st="7" end="7"/>
                                            </p:txEl>
                                          </p:spTgt>
                                        </p:tgtEl>
                                      </p:cBhvr>
                                    </p:animEffect>
                                    <p:anim calcmode="lin" valueType="num">
                                      <p:cBhvr>
                                        <p:cTn id="43"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4">
                                            <p:txEl>
                                              <p:pRg st="8" end="8"/>
                                            </p:txEl>
                                          </p:spTgt>
                                        </p:tgtEl>
                                        <p:attrNameLst>
                                          <p:attrName>style.visibility</p:attrName>
                                        </p:attrNameLst>
                                      </p:cBhvr>
                                      <p:to>
                                        <p:strVal val="visible"/>
                                      </p:to>
                                    </p:set>
                                    <p:animEffect transition="in" filter="fade">
                                      <p:cBhvr>
                                        <p:cTn id="49" dur="1000"/>
                                        <p:tgtEl>
                                          <p:spTgt spid="4">
                                            <p:txEl>
                                              <p:pRg st="8" end="8"/>
                                            </p:txEl>
                                          </p:spTgt>
                                        </p:tgtEl>
                                      </p:cBhvr>
                                    </p:animEffect>
                                    <p:anim calcmode="lin" valueType="num">
                                      <p:cBhvr>
                                        <p:cTn id="50"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4">
                                            <p:txEl>
                                              <p:pRg st="9" end="9"/>
                                            </p:txEl>
                                          </p:spTgt>
                                        </p:tgtEl>
                                        <p:attrNameLst>
                                          <p:attrName>style.visibility</p:attrName>
                                        </p:attrNameLst>
                                      </p:cBhvr>
                                      <p:to>
                                        <p:strVal val="visible"/>
                                      </p:to>
                                    </p:set>
                                    <p:animEffect transition="in" filter="fade">
                                      <p:cBhvr>
                                        <p:cTn id="56" dur="1000"/>
                                        <p:tgtEl>
                                          <p:spTgt spid="4">
                                            <p:txEl>
                                              <p:pRg st="9" end="9"/>
                                            </p:txEl>
                                          </p:spTgt>
                                        </p:tgtEl>
                                      </p:cBhvr>
                                    </p:animEffect>
                                    <p:anim calcmode="lin" valueType="num">
                                      <p:cBhvr>
                                        <p:cTn id="57"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4">
                                            <p:txEl>
                                              <p:pRg st="10" end="10"/>
                                            </p:txEl>
                                          </p:spTgt>
                                        </p:tgtEl>
                                        <p:attrNameLst>
                                          <p:attrName>style.visibility</p:attrName>
                                        </p:attrNameLst>
                                      </p:cBhvr>
                                      <p:to>
                                        <p:strVal val="visible"/>
                                      </p:to>
                                    </p:set>
                                    <p:animEffect transition="in" filter="fade">
                                      <p:cBhvr>
                                        <p:cTn id="63" dur="1000"/>
                                        <p:tgtEl>
                                          <p:spTgt spid="4">
                                            <p:txEl>
                                              <p:pRg st="10" end="10"/>
                                            </p:txEl>
                                          </p:spTgt>
                                        </p:tgtEl>
                                      </p:cBhvr>
                                    </p:animEffect>
                                    <p:anim calcmode="lin" valueType="num">
                                      <p:cBhvr>
                                        <p:cTn id="64"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65" dur="1000" fill="hold"/>
                                        <p:tgtEl>
                                          <p:spTgt spid="4">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4">
                                            <p:txEl>
                                              <p:pRg st="11" end="11"/>
                                            </p:txEl>
                                          </p:spTgt>
                                        </p:tgtEl>
                                        <p:attrNameLst>
                                          <p:attrName>style.visibility</p:attrName>
                                        </p:attrNameLst>
                                      </p:cBhvr>
                                      <p:to>
                                        <p:strVal val="visible"/>
                                      </p:to>
                                    </p:set>
                                    <p:animEffect transition="in" filter="fade">
                                      <p:cBhvr>
                                        <p:cTn id="70" dur="1000"/>
                                        <p:tgtEl>
                                          <p:spTgt spid="4">
                                            <p:txEl>
                                              <p:pRg st="11" end="11"/>
                                            </p:txEl>
                                          </p:spTgt>
                                        </p:tgtEl>
                                      </p:cBhvr>
                                    </p:animEffect>
                                    <p:anim calcmode="lin" valueType="num">
                                      <p:cBhvr>
                                        <p:cTn id="71" dur="1000" fill="hold"/>
                                        <p:tgtEl>
                                          <p:spTgt spid="4">
                                            <p:txEl>
                                              <p:pRg st="11" end="11"/>
                                            </p:txEl>
                                          </p:spTgt>
                                        </p:tgtEl>
                                        <p:attrNameLst>
                                          <p:attrName>ppt_x</p:attrName>
                                        </p:attrNameLst>
                                      </p:cBhvr>
                                      <p:tavLst>
                                        <p:tav tm="0">
                                          <p:val>
                                            <p:strVal val="#ppt_x"/>
                                          </p:val>
                                        </p:tav>
                                        <p:tav tm="100000">
                                          <p:val>
                                            <p:strVal val="#ppt_x"/>
                                          </p:val>
                                        </p:tav>
                                      </p:tavLst>
                                    </p:anim>
                                    <p:anim calcmode="lin" valueType="num">
                                      <p:cBhvr>
                                        <p:cTn id="72" dur="1000" fill="hold"/>
                                        <p:tgtEl>
                                          <p:spTgt spid="4">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4">
                                            <p:txEl>
                                              <p:pRg st="12" end="12"/>
                                            </p:txEl>
                                          </p:spTgt>
                                        </p:tgtEl>
                                        <p:attrNameLst>
                                          <p:attrName>style.visibility</p:attrName>
                                        </p:attrNameLst>
                                      </p:cBhvr>
                                      <p:to>
                                        <p:strVal val="visible"/>
                                      </p:to>
                                    </p:set>
                                    <p:animEffect transition="in" filter="fade">
                                      <p:cBhvr>
                                        <p:cTn id="77" dur="1000"/>
                                        <p:tgtEl>
                                          <p:spTgt spid="4">
                                            <p:txEl>
                                              <p:pRg st="12" end="12"/>
                                            </p:txEl>
                                          </p:spTgt>
                                        </p:tgtEl>
                                      </p:cBhvr>
                                    </p:animEffect>
                                    <p:anim calcmode="lin" valueType="num">
                                      <p:cBhvr>
                                        <p:cTn id="78" dur="1000" fill="hold"/>
                                        <p:tgtEl>
                                          <p:spTgt spid="4">
                                            <p:txEl>
                                              <p:pRg st="12" end="12"/>
                                            </p:txEl>
                                          </p:spTgt>
                                        </p:tgtEl>
                                        <p:attrNameLst>
                                          <p:attrName>ppt_x</p:attrName>
                                        </p:attrNameLst>
                                      </p:cBhvr>
                                      <p:tavLst>
                                        <p:tav tm="0">
                                          <p:val>
                                            <p:strVal val="#ppt_x"/>
                                          </p:val>
                                        </p:tav>
                                        <p:tav tm="100000">
                                          <p:val>
                                            <p:strVal val="#ppt_x"/>
                                          </p:val>
                                        </p:tav>
                                      </p:tavLst>
                                    </p:anim>
                                    <p:anim calcmode="lin" valueType="num">
                                      <p:cBhvr>
                                        <p:cTn id="79" dur="1000" fill="hold"/>
                                        <p:tgtEl>
                                          <p:spTgt spid="4">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75E9E6-6980-63DA-F02E-99219521074C}"/>
            </a:ext>
          </a:extLst>
        </p:cNvPr>
        <p:cNvGrpSpPr/>
        <p:nvPr/>
      </p:nvGrpSpPr>
      <p:grpSpPr>
        <a:xfrm>
          <a:off x="0" y="0"/>
          <a:ext cx="0" cy="0"/>
          <a:chOff x="0" y="0"/>
          <a:chExt cx="0" cy="0"/>
        </a:xfrm>
      </p:grpSpPr>
      <p:sp>
        <p:nvSpPr>
          <p:cNvPr id="4" name="pole tekstowe 3">
            <a:extLst>
              <a:ext uri="{FF2B5EF4-FFF2-40B4-BE49-F238E27FC236}">
                <a16:creationId xmlns:a16="http://schemas.microsoft.com/office/drawing/2014/main" id="{178E4E3C-8426-9C9E-E313-FB4ABE25279D}"/>
              </a:ext>
            </a:extLst>
          </p:cNvPr>
          <p:cNvSpPr txBox="1"/>
          <p:nvPr/>
        </p:nvSpPr>
        <p:spPr>
          <a:xfrm>
            <a:off x="223935" y="130140"/>
            <a:ext cx="10748865" cy="5693866"/>
          </a:xfrm>
          <a:prstGeom prst="rect">
            <a:avLst/>
          </a:prstGeom>
          <a:noFill/>
        </p:spPr>
        <p:txBody>
          <a:bodyPr wrap="square">
            <a:spAutoFit/>
          </a:bodyPr>
          <a:lstStyle/>
          <a:p>
            <a:pPr algn="l" rtl="0" fontAlgn="base">
              <a:buNone/>
            </a:pPr>
            <a:r>
              <a:rPr lang="en-US" sz="3200" b="1" i="0" dirty="0">
                <a:solidFill>
                  <a:srgbClr val="002060"/>
                </a:solidFill>
                <a:effectLst>
                  <a:outerShdw blurRad="38100" dist="38100" dir="2700000" algn="tl">
                    <a:srgbClr val="000000">
                      <a:alpha val="43137"/>
                    </a:srgbClr>
                  </a:outerShdw>
                </a:effectLst>
                <a:latin typeface="Bookman Old Style" panose="02050604050505020204" pitchFamily="18" charset="0"/>
                <a:cs typeface="Times New Roman" panose="02020603050405020304" pitchFamily="18" charset="0"/>
              </a:rPr>
              <a:t>What you can do in the classroom </a:t>
            </a:r>
            <a:endParaRPr lang="pl-PL" sz="3200" b="1" i="0" dirty="0">
              <a:solidFill>
                <a:srgbClr val="002060"/>
              </a:solidFill>
              <a:effectLst>
                <a:outerShdw blurRad="38100" dist="38100" dir="2700000" algn="tl">
                  <a:srgbClr val="000000">
                    <a:alpha val="43137"/>
                  </a:srgbClr>
                </a:outerShdw>
              </a:effectLst>
              <a:latin typeface="Bookman Old Style" panose="02050604050505020204" pitchFamily="18" charset="0"/>
              <a:cs typeface="Times New Roman" panose="02020603050405020304" pitchFamily="18" charset="0"/>
            </a:endParaRPr>
          </a:p>
          <a:p>
            <a:pPr algn="l" rtl="0" fontAlgn="base">
              <a:buNone/>
            </a:pPr>
            <a:endParaRPr lang="en-US" sz="2000" b="0" i="0" dirty="0">
              <a:solidFill>
                <a:srgbClr val="000000"/>
              </a:solidFill>
              <a:effectLst/>
              <a:latin typeface="Times New Roman" panose="02020603050405020304" pitchFamily="18" charset="0"/>
              <a:cs typeface="Times New Roman" panose="02020603050405020304" pitchFamily="18" charset="0"/>
            </a:endParaRPr>
          </a:p>
          <a:p>
            <a:pPr marL="342900" indent="-342900" algn="l" rtl="0" fontAlgn="base">
              <a:buClr>
                <a:srgbClr val="0070C0"/>
              </a:buClr>
              <a:buFont typeface="Wingdings" panose="05000000000000000000" pitchFamily="2" charset="2"/>
              <a:buChar char="Ø"/>
            </a:pPr>
            <a:r>
              <a:rPr lang="en-US" sz="2400" b="0" i="0" dirty="0">
                <a:solidFill>
                  <a:srgbClr val="000000"/>
                </a:solidFill>
                <a:effectLst/>
                <a:latin typeface="Times New Roman" panose="02020603050405020304" pitchFamily="18" charset="0"/>
                <a:cs typeface="Times New Roman" panose="02020603050405020304" pitchFamily="18" charset="0"/>
              </a:rPr>
              <a:t>Connect with the parents. The parents are your biggest ally. Have a heart-to-heart chat with the child’s parents. Share your difficulties. Let them know that you want to help. Ask for reports, assessments that the child may have undergone. Study these. These will be huge eye openers in enhancing your understanding of the child’s condition. </a:t>
            </a:r>
          </a:p>
          <a:p>
            <a:pPr marL="342900" indent="-342900" algn="l" rtl="0" fontAlgn="base">
              <a:buClr>
                <a:srgbClr val="0070C0"/>
              </a:buClr>
              <a:buFont typeface="Wingdings" panose="05000000000000000000" pitchFamily="2" charset="2"/>
              <a:buChar char="Ø"/>
            </a:pPr>
            <a:r>
              <a:rPr lang="en-US" sz="2400" b="0" i="0" dirty="0">
                <a:solidFill>
                  <a:srgbClr val="000000"/>
                </a:solidFill>
                <a:effectLst/>
                <a:latin typeface="Times New Roman" panose="02020603050405020304" pitchFamily="18" charset="0"/>
                <a:cs typeface="Times New Roman" panose="02020603050405020304" pitchFamily="18" charset="0"/>
              </a:rPr>
              <a:t>Make a list of the child’s strengths. EVERY child has strengths. You just have to observe them closely. </a:t>
            </a:r>
            <a:br>
              <a:rPr lang="pl-PL" sz="2400" b="0" i="0" dirty="0">
                <a:solidFill>
                  <a:srgbClr val="000000"/>
                </a:solidFill>
                <a:effectLst/>
                <a:latin typeface="Times New Roman" panose="02020603050405020304" pitchFamily="18" charset="0"/>
                <a:cs typeface="Times New Roman" panose="02020603050405020304" pitchFamily="18" charset="0"/>
              </a:rPr>
            </a:br>
            <a:r>
              <a:rPr lang="en-US" sz="2400" b="0" i="0" dirty="0">
                <a:solidFill>
                  <a:srgbClr val="000000"/>
                </a:solidFill>
                <a:effectLst/>
                <a:latin typeface="Times New Roman" panose="02020603050405020304" pitchFamily="18" charset="0"/>
                <a:cs typeface="Times New Roman" panose="02020603050405020304" pitchFamily="18" charset="0"/>
              </a:rPr>
              <a:t>The child may be extremely loving and caring, or have some skill that your other students don’t. List these out. </a:t>
            </a:r>
          </a:p>
          <a:p>
            <a:pPr marL="342900" indent="-342900" algn="l" rtl="0" fontAlgn="base">
              <a:buClr>
                <a:srgbClr val="0070C0"/>
              </a:buClr>
              <a:buFont typeface="Wingdings" panose="05000000000000000000" pitchFamily="2" charset="2"/>
              <a:buChar char="Ø"/>
            </a:pPr>
            <a:r>
              <a:rPr lang="en-US" sz="2400" b="0" i="0" dirty="0">
                <a:solidFill>
                  <a:srgbClr val="000000"/>
                </a:solidFill>
                <a:effectLst/>
                <a:latin typeface="Times New Roman" panose="02020603050405020304" pitchFamily="18" charset="0"/>
                <a:cs typeface="Times New Roman" panose="02020603050405020304" pitchFamily="18" charset="0"/>
              </a:rPr>
              <a:t>Understand how he learns, This child will not learn like your other students. Many students with autism learn visually. Hence, what will help is a visual schedule. Or break things up to help him understand and stay calm. By the way, there are many ways in which a child can learn. </a:t>
            </a:r>
          </a:p>
        </p:txBody>
      </p:sp>
      <p:pic>
        <p:nvPicPr>
          <p:cNvPr id="2" name="Obraz 1" descr="Obraz zawierający tekst, Czcionka, zrzut ekranu, logo&#10;&#10;Opis wygenerowany automatycznie">
            <a:extLst>
              <a:ext uri="{FF2B5EF4-FFF2-40B4-BE49-F238E27FC236}">
                <a16:creationId xmlns:a16="http://schemas.microsoft.com/office/drawing/2014/main" id="{16AD9DB9-AB1B-3BBC-EF80-242E7E53CE3A}"/>
              </a:ext>
            </a:extLst>
          </p:cNvPr>
          <p:cNvPicPr>
            <a:picLocks noChangeAspect="1"/>
          </p:cNvPicPr>
          <p:nvPr/>
        </p:nvPicPr>
        <p:blipFill rotWithShape="1">
          <a:blip r:embed="rId2">
            <a:extLst>
              <a:ext uri="{28A0092B-C50C-407E-A947-70E740481C1C}">
                <a14:useLocalDpi xmlns:a14="http://schemas.microsoft.com/office/drawing/2010/main" val="0"/>
              </a:ext>
            </a:extLst>
          </a:blip>
          <a:srcRect l="4025" r="2039"/>
          <a:stretch/>
        </p:blipFill>
        <p:spPr bwMode="auto">
          <a:xfrm>
            <a:off x="554116" y="6180453"/>
            <a:ext cx="3616667" cy="41553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004832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animEffect transition="in" filter="fade">
                                      <p:cBhvr>
                                        <p:cTn id="14" dur="1000"/>
                                        <p:tgtEl>
                                          <p:spTgt spid="4">
                                            <p:txEl>
                                              <p:pRg st="3" end="3"/>
                                            </p:txEl>
                                          </p:spTgt>
                                        </p:tgtEl>
                                      </p:cBhvr>
                                    </p:animEffect>
                                    <p:anim calcmode="lin" valueType="num">
                                      <p:cBhvr>
                                        <p:cTn id="1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1000"/>
                                        <p:tgtEl>
                                          <p:spTgt spid="4">
                                            <p:txEl>
                                              <p:pRg st="4" end="4"/>
                                            </p:txEl>
                                          </p:spTgt>
                                        </p:tgtEl>
                                      </p:cBhvr>
                                    </p:animEffect>
                                    <p:anim calcmode="lin" valueType="num">
                                      <p:cBhvr>
                                        <p:cTn id="2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908BEB-85F4-AA96-32DD-CE9DCBD15CF8}"/>
            </a:ext>
          </a:extLst>
        </p:cNvPr>
        <p:cNvGrpSpPr/>
        <p:nvPr/>
      </p:nvGrpSpPr>
      <p:grpSpPr>
        <a:xfrm>
          <a:off x="0" y="0"/>
          <a:ext cx="0" cy="0"/>
          <a:chOff x="0" y="0"/>
          <a:chExt cx="0" cy="0"/>
        </a:xfrm>
      </p:grpSpPr>
      <p:sp>
        <p:nvSpPr>
          <p:cNvPr id="4" name="pole tekstowe 3">
            <a:extLst>
              <a:ext uri="{FF2B5EF4-FFF2-40B4-BE49-F238E27FC236}">
                <a16:creationId xmlns:a16="http://schemas.microsoft.com/office/drawing/2014/main" id="{C8A29030-279E-C8F5-6AD7-E6B7EE5771CC}"/>
              </a:ext>
            </a:extLst>
          </p:cNvPr>
          <p:cNvSpPr txBox="1"/>
          <p:nvPr/>
        </p:nvSpPr>
        <p:spPr>
          <a:xfrm>
            <a:off x="233266" y="336658"/>
            <a:ext cx="10412963" cy="4955203"/>
          </a:xfrm>
          <a:prstGeom prst="rect">
            <a:avLst/>
          </a:prstGeom>
          <a:noFill/>
        </p:spPr>
        <p:txBody>
          <a:bodyPr wrap="square">
            <a:spAutoFit/>
          </a:bodyPr>
          <a:lstStyle/>
          <a:p>
            <a:pPr algn="l" rtl="0" fontAlgn="base">
              <a:buNone/>
            </a:pPr>
            <a:r>
              <a:rPr lang="en-US" sz="3200" b="1" i="0" dirty="0">
                <a:solidFill>
                  <a:srgbClr val="002060"/>
                </a:solidFill>
                <a:effectLst>
                  <a:outerShdw blurRad="38100" dist="38100" dir="2700000" algn="tl">
                    <a:srgbClr val="000000">
                      <a:alpha val="43137"/>
                    </a:srgbClr>
                  </a:outerShdw>
                </a:effectLst>
                <a:latin typeface="Bookman Old Style" panose="02050604050505020204" pitchFamily="18" charset="0"/>
                <a:cs typeface="Times New Roman" panose="02020603050405020304" pitchFamily="18" charset="0"/>
              </a:rPr>
              <a:t>What you can do in the classroom </a:t>
            </a:r>
            <a:endParaRPr lang="pl-PL" sz="3200" b="1" i="0" dirty="0">
              <a:solidFill>
                <a:srgbClr val="002060"/>
              </a:solidFill>
              <a:effectLst>
                <a:outerShdw blurRad="38100" dist="38100" dir="2700000" algn="tl">
                  <a:srgbClr val="000000">
                    <a:alpha val="43137"/>
                  </a:srgbClr>
                </a:outerShdw>
              </a:effectLst>
              <a:latin typeface="Bookman Old Style" panose="02050604050505020204" pitchFamily="18" charset="0"/>
              <a:cs typeface="Times New Roman" panose="02020603050405020304" pitchFamily="18" charset="0"/>
            </a:endParaRPr>
          </a:p>
          <a:p>
            <a:pPr algn="l" rtl="0" fontAlgn="base">
              <a:buNone/>
            </a:pPr>
            <a:endParaRPr lang="en-US" sz="2000" b="0" i="0" dirty="0">
              <a:solidFill>
                <a:srgbClr val="000000"/>
              </a:solidFill>
              <a:effectLst/>
              <a:latin typeface="Times New Roman" panose="02020603050405020304" pitchFamily="18" charset="0"/>
              <a:cs typeface="Times New Roman" panose="02020603050405020304" pitchFamily="18" charset="0"/>
            </a:endParaRPr>
          </a:p>
          <a:p>
            <a:pPr marL="342900" indent="-342900" algn="l" rtl="0" fontAlgn="base">
              <a:buClr>
                <a:srgbClr val="0070C0"/>
              </a:buClr>
              <a:buFont typeface="Wingdings" panose="05000000000000000000" pitchFamily="2" charset="2"/>
              <a:buChar char="Ø"/>
            </a:pPr>
            <a:r>
              <a:rPr lang="en-US" sz="2400" b="0" i="0" dirty="0">
                <a:solidFill>
                  <a:srgbClr val="000000"/>
                </a:solidFill>
                <a:effectLst/>
                <a:latin typeface="Times New Roman" panose="02020603050405020304" pitchFamily="18" charset="0"/>
                <a:cs typeface="Times New Roman" panose="02020603050405020304" pitchFamily="18" charset="0"/>
              </a:rPr>
              <a:t>Ask for additional help. You have at least 20 other children looking for your guidance. Yes, it’s not possible to pay attention to one child, while the others are in limbo. A shadow teacher or an Aide is extremely useful in this case. She can sit with the students and guides this child when he gets inattentive, so that your class can move smoothly. </a:t>
            </a:r>
          </a:p>
          <a:p>
            <a:pPr marL="342900" indent="-342900" algn="l" rtl="0" fontAlgn="base">
              <a:buClr>
                <a:srgbClr val="0070C0"/>
              </a:buClr>
              <a:buFont typeface="Wingdings" panose="05000000000000000000" pitchFamily="2" charset="2"/>
              <a:buChar char="Ø"/>
            </a:pPr>
            <a:r>
              <a:rPr lang="en-US" sz="2400" b="0" i="0" dirty="0">
                <a:solidFill>
                  <a:srgbClr val="000000"/>
                </a:solidFill>
                <a:effectLst/>
                <a:latin typeface="Times New Roman" panose="02020603050405020304" pitchFamily="18" charset="0"/>
                <a:cs typeface="Times New Roman" panose="02020603050405020304" pitchFamily="18" charset="0"/>
              </a:rPr>
              <a:t>Have a behavior plan in place Individuals on the spectrum get overwhelmed quickly because of something called sensory overload. It’s important to pick up the early signs and have a designated area where the student can go with the shadow teacher if he has a meltdown or gets anxious. He can rejoin the class when he’s ready. It makes the child feel assured and safe, and keeps your class functioning smoothly as well. </a:t>
            </a:r>
          </a:p>
        </p:txBody>
      </p:sp>
      <p:pic>
        <p:nvPicPr>
          <p:cNvPr id="2" name="Obraz 1" descr="Obraz zawierający tekst, Czcionka, zrzut ekranu, logo&#10;&#10;Opis wygenerowany automatycznie">
            <a:extLst>
              <a:ext uri="{FF2B5EF4-FFF2-40B4-BE49-F238E27FC236}">
                <a16:creationId xmlns:a16="http://schemas.microsoft.com/office/drawing/2014/main" id="{01B5414A-4264-859D-668D-13EFF41FBDCD}"/>
              </a:ext>
            </a:extLst>
          </p:cNvPr>
          <p:cNvPicPr>
            <a:picLocks noChangeAspect="1"/>
          </p:cNvPicPr>
          <p:nvPr/>
        </p:nvPicPr>
        <p:blipFill rotWithShape="1">
          <a:blip r:embed="rId2">
            <a:extLst>
              <a:ext uri="{28A0092B-C50C-407E-A947-70E740481C1C}">
                <a14:useLocalDpi xmlns:a14="http://schemas.microsoft.com/office/drawing/2010/main" val="0"/>
              </a:ext>
            </a:extLst>
          </a:blip>
          <a:srcRect l="4025" r="2039"/>
          <a:stretch/>
        </p:blipFill>
        <p:spPr bwMode="auto">
          <a:xfrm>
            <a:off x="768721" y="6105808"/>
            <a:ext cx="3616667" cy="41553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802118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1000"/>
                                        <p:tgtEl>
                                          <p:spTgt spid="4">
                                            <p:txEl>
                                              <p:pRg st="3" end="3"/>
                                            </p:txEl>
                                          </p:spTgt>
                                        </p:tgtEl>
                                      </p:cBhvr>
                                    </p:animEffect>
                                    <p:anim calcmode="lin" valueType="num">
                                      <p:cBhvr>
                                        <p:cTn id="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7ADEFBD-2270-CB2B-6992-7BF545CEB96B}"/>
            </a:ext>
          </a:extLst>
        </p:cNvPr>
        <p:cNvGrpSpPr/>
        <p:nvPr/>
      </p:nvGrpSpPr>
      <p:grpSpPr>
        <a:xfrm>
          <a:off x="0" y="0"/>
          <a:ext cx="0" cy="0"/>
          <a:chOff x="0" y="0"/>
          <a:chExt cx="0" cy="0"/>
        </a:xfrm>
      </p:grpSpPr>
      <p:pic>
        <p:nvPicPr>
          <p:cNvPr id="7" name="Obraz 6" descr="Obraz zawierający tekst, Czcionka, zrzut ekranu, logo&#10;&#10;Opis wygenerowany automatycznie">
            <a:extLst>
              <a:ext uri="{FF2B5EF4-FFF2-40B4-BE49-F238E27FC236}">
                <a16:creationId xmlns:a16="http://schemas.microsoft.com/office/drawing/2014/main" id="{EE8FE694-F760-7D19-C0F3-045618A64189}"/>
              </a:ext>
            </a:extLst>
          </p:cNvPr>
          <p:cNvPicPr>
            <a:picLocks noChangeAspect="1"/>
          </p:cNvPicPr>
          <p:nvPr/>
        </p:nvPicPr>
        <p:blipFill rotWithShape="1">
          <a:blip r:embed="rId2">
            <a:extLst>
              <a:ext uri="{28A0092B-C50C-407E-A947-70E740481C1C}">
                <a14:useLocalDpi xmlns:a14="http://schemas.microsoft.com/office/drawing/2010/main" val="0"/>
              </a:ext>
            </a:extLst>
          </a:blip>
          <a:srcRect l="4025" r="2039"/>
          <a:stretch/>
        </p:blipFill>
        <p:spPr bwMode="auto">
          <a:xfrm>
            <a:off x="1076631" y="189413"/>
            <a:ext cx="8019436" cy="921385"/>
          </a:xfrm>
          <a:prstGeom prst="rect">
            <a:avLst/>
          </a:prstGeom>
          <a:ln>
            <a:noFill/>
          </a:ln>
          <a:extLst>
            <a:ext uri="{53640926-AAD7-44D8-BBD7-CCE9431645EC}">
              <a14:shadowObscured xmlns:a14="http://schemas.microsoft.com/office/drawing/2010/main"/>
            </a:ext>
          </a:extLst>
        </p:spPr>
      </p:pic>
      <p:pic>
        <p:nvPicPr>
          <p:cNvPr id="9" name="Obraz 8" descr="TMP1">
            <a:extLst>
              <a:ext uri="{FF2B5EF4-FFF2-40B4-BE49-F238E27FC236}">
                <a16:creationId xmlns:a16="http://schemas.microsoft.com/office/drawing/2014/main" id="{E1AEB2B1-2191-1704-D3CA-05C384FE48FC}"/>
              </a:ext>
            </a:extLst>
          </p:cNvPr>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8163" y="4361882"/>
            <a:ext cx="1656935" cy="2211533"/>
          </a:xfrm>
          <a:prstGeom prst="rect">
            <a:avLst/>
          </a:prstGeom>
          <a:noFill/>
        </p:spPr>
      </p:pic>
      <p:sp>
        <p:nvSpPr>
          <p:cNvPr id="3" name="Tytuł 1">
            <a:extLst>
              <a:ext uri="{FF2B5EF4-FFF2-40B4-BE49-F238E27FC236}">
                <a16:creationId xmlns:a16="http://schemas.microsoft.com/office/drawing/2014/main" id="{26954808-4F8D-FB38-1189-5E1E77A1C63B}"/>
              </a:ext>
            </a:extLst>
          </p:cNvPr>
          <p:cNvSpPr txBox="1">
            <a:spLocks/>
          </p:cNvSpPr>
          <p:nvPr/>
        </p:nvSpPr>
        <p:spPr>
          <a:xfrm>
            <a:off x="545624" y="3931298"/>
            <a:ext cx="9604802" cy="1320800"/>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br>
              <a:rPr lang="pl-PL" sz="4400" b="1" dirty="0">
                <a:solidFill>
                  <a:srgbClr val="002060"/>
                </a:solidFill>
                <a:effectLst>
                  <a:outerShdw blurRad="38100" dist="38100" dir="2700000" algn="tl">
                    <a:srgbClr val="000000">
                      <a:alpha val="43137"/>
                    </a:srgbClr>
                  </a:outerShdw>
                </a:effectLst>
                <a:latin typeface="Bookman Old Style" panose="02050604050505020204" pitchFamily="18" charset="0"/>
                <a:cs typeface="Times New Roman" panose="02020603050405020304" pitchFamily="18" charset="0"/>
              </a:rPr>
            </a:br>
            <a:br>
              <a:rPr lang="pl-PL" sz="44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pl-PL" sz="44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p:txBody>
      </p:sp>
      <p:sp>
        <p:nvSpPr>
          <p:cNvPr id="6" name="pole tekstowe 5">
            <a:extLst>
              <a:ext uri="{FF2B5EF4-FFF2-40B4-BE49-F238E27FC236}">
                <a16:creationId xmlns:a16="http://schemas.microsoft.com/office/drawing/2014/main" id="{3F72C976-F896-8690-2D0D-35F48070DD89}"/>
              </a:ext>
            </a:extLst>
          </p:cNvPr>
          <p:cNvSpPr txBox="1"/>
          <p:nvPr/>
        </p:nvSpPr>
        <p:spPr>
          <a:xfrm>
            <a:off x="-306138" y="1982848"/>
            <a:ext cx="11952514" cy="3139321"/>
          </a:xfrm>
          <a:prstGeom prst="rect">
            <a:avLst/>
          </a:prstGeom>
          <a:noFill/>
        </p:spPr>
        <p:txBody>
          <a:bodyPr wrap="square">
            <a:spAutoFit/>
          </a:bodyPr>
          <a:lstStyle/>
          <a:p>
            <a:pPr algn="ctr" rtl="0" fontAlgn="base"/>
            <a:r>
              <a:rPr lang="pl-PL" sz="6600" b="1" i="0">
                <a:solidFill>
                  <a:srgbClr val="002060"/>
                </a:solidFill>
                <a:effectLst>
                  <a:outerShdw blurRad="38100" dist="38100" dir="2700000" algn="tl">
                    <a:srgbClr val="000000">
                      <a:alpha val="43137"/>
                    </a:srgbClr>
                  </a:outerShdw>
                </a:effectLst>
                <a:latin typeface="Bookman Old Style" panose="02050604050505020204" pitchFamily="18" charset="0"/>
              </a:rPr>
              <a:t>I</a:t>
            </a:r>
            <a:r>
              <a:rPr lang="en-US" sz="6600" b="1" i="0">
                <a:solidFill>
                  <a:srgbClr val="002060"/>
                </a:solidFill>
                <a:effectLst>
                  <a:outerShdw blurRad="38100" dist="38100" dir="2700000" algn="tl">
                    <a:srgbClr val="000000">
                      <a:alpha val="43137"/>
                    </a:srgbClr>
                  </a:outerShdw>
                </a:effectLst>
                <a:latin typeface="Bookman Old Style" panose="02050604050505020204" pitchFamily="18" charset="0"/>
              </a:rPr>
              <a:t>NTELLECTUAL DEVELOPMENT DISORDER </a:t>
            </a:r>
            <a:endParaRPr lang="en-US" sz="6600" b="1" i="0" dirty="0">
              <a:solidFill>
                <a:srgbClr val="002060"/>
              </a:solidFill>
              <a:effectLst>
                <a:outerShdw blurRad="38100" dist="38100" dir="2700000" algn="tl">
                  <a:srgbClr val="000000">
                    <a:alpha val="43137"/>
                  </a:srgbClr>
                </a:outerShdw>
              </a:effectLst>
              <a:latin typeface="Bookman Old Style" panose="02050604050505020204" pitchFamily="18" charset="0"/>
            </a:endParaRPr>
          </a:p>
        </p:txBody>
      </p:sp>
    </p:spTree>
    <p:extLst>
      <p:ext uri="{BB962C8B-B14F-4D97-AF65-F5344CB8AC3E}">
        <p14:creationId xmlns:p14="http://schemas.microsoft.com/office/powerpoint/2010/main" val="38720570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132C8E-81BB-DEB0-BEC7-6276AFC424AD}"/>
            </a:ext>
          </a:extLst>
        </p:cNvPr>
        <p:cNvGrpSpPr/>
        <p:nvPr/>
      </p:nvGrpSpPr>
      <p:grpSpPr>
        <a:xfrm>
          <a:off x="0" y="0"/>
          <a:ext cx="0" cy="0"/>
          <a:chOff x="0" y="0"/>
          <a:chExt cx="0" cy="0"/>
        </a:xfrm>
      </p:grpSpPr>
      <p:sp>
        <p:nvSpPr>
          <p:cNvPr id="4" name="pole tekstowe 3">
            <a:extLst>
              <a:ext uri="{FF2B5EF4-FFF2-40B4-BE49-F238E27FC236}">
                <a16:creationId xmlns:a16="http://schemas.microsoft.com/office/drawing/2014/main" id="{DE8A6B16-CDE8-2A3D-FA45-9412A144045E}"/>
              </a:ext>
            </a:extLst>
          </p:cNvPr>
          <p:cNvSpPr txBox="1"/>
          <p:nvPr/>
        </p:nvSpPr>
        <p:spPr>
          <a:xfrm>
            <a:off x="289247" y="368532"/>
            <a:ext cx="10748865" cy="5627181"/>
          </a:xfrm>
          <a:prstGeom prst="rect">
            <a:avLst/>
          </a:prstGeom>
          <a:noFill/>
        </p:spPr>
        <p:txBody>
          <a:bodyPr wrap="square">
            <a:spAutoFit/>
          </a:bodyPr>
          <a:lstStyle/>
          <a:p>
            <a:pPr algn="l" rtl="0" fontAlgn="base"/>
            <a:r>
              <a:rPr lang="pl-PL" sz="4400" b="1" i="0" dirty="0">
                <a:solidFill>
                  <a:srgbClr val="002060"/>
                </a:solidFill>
                <a:effectLst>
                  <a:outerShdw blurRad="38100" dist="38100" dir="2700000" algn="tl">
                    <a:srgbClr val="000000">
                      <a:alpha val="43137"/>
                    </a:srgbClr>
                  </a:outerShdw>
                </a:effectLst>
                <a:latin typeface="Bookman Old Style" panose="02050604050505020204" pitchFamily="18" charset="0"/>
              </a:rPr>
              <a:t>I</a:t>
            </a:r>
            <a:r>
              <a:rPr lang="en-US" sz="4400" b="1" i="0" dirty="0">
                <a:solidFill>
                  <a:srgbClr val="002060"/>
                </a:solidFill>
                <a:effectLst>
                  <a:outerShdw blurRad="38100" dist="38100" dir="2700000" algn="tl">
                    <a:srgbClr val="000000">
                      <a:alpha val="43137"/>
                    </a:srgbClr>
                  </a:outerShdw>
                </a:effectLst>
                <a:latin typeface="Bookman Old Style" panose="02050604050505020204" pitchFamily="18" charset="0"/>
              </a:rPr>
              <a:t>NTELLECTUAL DEVELOPMENT DISORDER </a:t>
            </a:r>
          </a:p>
          <a:p>
            <a:pPr algn="l" rtl="0" fontAlgn="base">
              <a:lnSpc>
                <a:spcPts val="1350"/>
              </a:lnSpc>
              <a:buNone/>
            </a:pPr>
            <a:r>
              <a:rPr lang="en-US" sz="1800" b="0" i="0" dirty="0">
                <a:solidFill>
                  <a:srgbClr val="000000"/>
                </a:solidFill>
                <a:effectLst/>
                <a:latin typeface="Calibri Light" panose="020F0302020204030204" pitchFamily="34" charset="0"/>
              </a:rPr>
              <a:t> </a:t>
            </a:r>
            <a:endParaRPr lang="en-US" b="0" i="0" dirty="0">
              <a:solidFill>
                <a:srgbClr val="000000"/>
              </a:solidFill>
              <a:effectLst/>
              <a:latin typeface="Segoe UI" panose="020B0502040204020203" pitchFamily="34" charset="0"/>
            </a:endParaRPr>
          </a:p>
          <a:p>
            <a:pPr algn="l" rtl="0" fontAlgn="base">
              <a:buNone/>
            </a:pPr>
            <a:endParaRPr lang="pl-PL" sz="2000" b="0" i="0" dirty="0">
              <a:solidFill>
                <a:srgbClr val="000000"/>
              </a:solidFill>
              <a:effectLst/>
              <a:latin typeface="Times New Roman" panose="02020603050405020304" pitchFamily="18" charset="0"/>
              <a:cs typeface="Times New Roman" panose="02020603050405020304" pitchFamily="18" charset="0"/>
            </a:endParaRPr>
          </a:p>
          <a:p>
            <a:pPr algn="l" rtl="0" fontAlgn="base">
              <a:buNone/>
            </a:pPr>
            <a:r>
              <a:rPr lang="en-US" sz="2400" b="0" i="0" dirty="0">
                <a:solidFill>
                  <a:srgbClr val="000000"/>
                </a:solidFill>
                <a:effectLst/>
                <a:latin typeface="Times New Roman" panose="02020603050405020304" pitchFamily="18" charset="0"/>
                <a:cs typeface="Times New Roman" panose="02020603050405020304" pitchFamily="18" charset="0"/>
              </a:rPr>
              <a:t>The ICD-11 has proposed to change the term “Mental Retardation”  or” </a:t>
            </a:r>
            <a:r>
              <a:rPr lang="en-US" sz="2400" b="0" i="0" dirty="0" err="1">
                <a:solidFill>
                  <a:srgbClr val="000000"/>
                </a:solidFill>
                <a:effectLst/>
                <a:latin typeface="Times New Roman" panose="02020603050405020304" pitchFamily="18" charset="0"/>
                <a:cs typeface="Times New Roman" panose="02020603050405020304" pitchFamily="18" charset="0"/>
              </a:rPr>
              <a:t>Intelectual</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dissability</a:t>
            </a:r>
            <a:r>
              <a:rPr lang="en-US" sz="2400" b="0" i="0" dirty="0">
                <a:solidFill>
                  <a:srgbClr val="000000"/>
                </a:solidFill>
                <a:effectLst/>
                <a:latin typeface="Times New Roman" panose="02020603050405020304" pitchFamily="18" charset="0"/>
                <a:cs typeface="Times New Roman" panose="02020603050405020304" pitchFamily="18" charset="0"/>
              </a:rPr>
              <a:t>” to “Disorders of Intellectual Development” (DID). The term “mental” is replaced by the term “intellectual” and “retardation” by the phrase “disorder of development.” The new ICD-11 term is similar to “Intellectual Developmental Disorder” (IDD) used by DSM-5. </a:t>
            </a:r>
            <a:endParaRPr lang="pl-PL" sz="2400" b="0" i="0" dirty="0">
              <a:solidFill>
                <a:srgbClr val="000000"/>
              </a:solidFill>
              <a:effectLst/>
              <a:latin typeface="Times New Roman" panose="02020603050405020304" pitchFamily="18" charset="0"/>
              <a:cs typeface="Times New Roman" panose="02020603050405020304" pitchFamily="18" charset="0"/>
            </a:endParaRPr>
          </a:p>
          <a:p>
            <a:pPr algn="l" rtl="0" fontAlgn="base">
              <a:buNone/>
            </a:pPr>
            <a:endParaRPr lang="en-US" sz="2400" b="0" i="0" dirty="0">
              <a:solidFill>
                <a:srgbClr val="000000"/>
              </a:solidFill>
              <a:effectLst/>
              <a:latin typeface="Times New Roman" panose="02020603050405020304" pitchFamily="18" charset="0"/>
              <a:cs typeface="Times New Roman" panose="02020603050405020304" pitchFamily="18" charset="0"/>
            </a:endParaRPr>
          </a:p>
          <a:p>
            <a:pPr algn="l" rtl="0" fontAlgn="base">
              <a:buNone/>
            </a:pPr>
            <a:r>
              <a:rPr lang="en-US" sz="2400" b="0" i="0" dirty="0">
                <a:solidFill>
                  <a:srgbClr val="000000"/>
                </a:solidFill>
                <a:effectLst/>
                <a:latin typeface="Times New Roman" panose="02020603050405020304" pitchFamily="18" charset="0"/>
                <a:cs typeface="Times New Roman" panose="02020603050405020304" pitchFamily="18" charset="0"/>
              </a:rPr>
              <a:t>It clearly indicates intellectual development as core impairment with neutral connotation. This change was necessitated by pejorative, negative, and pessimistic connotations of the terms mental retardation, arrested mind development, idiocy, imbecility, and mental deficiency mentioned in the ICD-10. </a:t>
            </a:r>
          </a:p>
        </p:txBody>
      </p:sp>
      <p:pic>
        <p:nvPicPr>
          <p:cNvPr id="2" name="Obraz 1" descr="Obraz zawierający tekst, Czcionka, zrzut ekranu, logo&#10;&#10;Opis wygenerowany automatycznie">
            <a:extLst>
              <a:ext uri="{FF2B5EF4-FFF2-40B4-BE49-F238E27FC236}">
                <a16:creationId xmlns:a16="http://schemas.microsoft.com/office/drawing/2014/main" id="{9B60B952-DBD2-F707-AB21-E67AEFE2A852}"/>
              </a:ext>
            </a:extLst>
          </p:cNvPr>
          <p:cNvPicPr>
            <a:picLocks noChangeAspect="1"/>
          </p:cNvPicPr>
          <p:nvPr/>
        </p:nvPicPr>
        <p:blipFill rotWithShape="1">
          <a:blip r:embed="rId2">
            <a:extLst>
              <a:ext uri="{28A0092B-C50C-407E-A947-70E740481C1C}">
                <a14:useLocalDpi xmlns:a14="http://schemas.microsoft.com/office/drawing/2010/main" val="0"/>
              </a:ext>
            </a:extLst>
          </a:blip>
          <a:srcRect l="4025" r="2039"/>
          <a:stretch/>
        </p:blipFill>
        <p:spPr bwMode="auto">
          <a:xfrm>
            <a:off x="488803" y="6340285"/>
            <a:ext cx="3616667" cy="41553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733103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1000"/>
                                        <p:tgtEl>
                                          <p:spTgt spid="4">
                                            <p:txEl>
                                              <p:pRg st="3" end="3"/>
                                            </p:txEl>
                                          </p:spTgt>
                                        </p:tgtEl>
                                      </p:cBhvr>
                                    </p:animEffect>
                                    <p:anim calcmode="lin" valueType="num">
                                      <p:cBhvr>
                                        <p:cTn id="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5" end="5"/>
                                            </p:txEl>
                                          </p:spTgt>
                                        </p:tgtEl>
                                        <p:attrNameLst>
                                          <p:attrName>style.visibility</p:attrName>
                                        </p:attrNameLst>
                                      </p:cBhvr>
                                      <p:to>
                                        <p:strVal val="visible"/>
                                      </p:to>
                                    </p:set>
                                    <p:animEffect transition="in" filter="fade">
                                      <p:cBhvr>
                                        <p:cTn id="14" dur="1000"/>
                                        <p:tgtEl>
                                          <p:spTgt spid="4">
                                            <p:txEl>
                                              <p:pRg st="5" end="5"/>
                                            </p:txEl>
                                          </p:spTgt>
                                        </p:tgtEl>
                                      </p:cBhvr>
                                    </p:animEffect>
                                    <p:anim calcmode="lin" valueType="num">
                                      <p:cBhvr>
                                        <p:cTn id="15"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524E99-3285-721F-425F-E677D20191D0}"/>
            </a:ext>
          </a:extLst>
        </p:cNvPr>
        <p:cNvGrpSpPr/>
        <p:nvPr/>
      </p:nvGrpSpPr>
      <p:grpSpPr>
        <a:xfrm>
          <a:off x="0" y="0"/>
          <a:ext cx="0" cy="0"/>
          <a:chOff x="0" y="0"/>
          <a:chExt cx="0" cy="0"/>
        </a:xfrm>
      </p:grpSpPr>
      <p:sp>
        <p:nvSpPr>
          <p:cNvPr id="4" name="pole tekstowe 3">
            <a:extLst>
              <a:ext uri="{FF2B5EF4-FFF2-40B4-BE49-F238E27FC236}">
                <a16:creationId xmlns:a16="http://schemas.microsoft.com/office/drawing/2014/main" id="{94F94D60-8D45-C1B1-26CF-5C04F313204F}"/>
              </a:ext>
            </a:extLst>
          </p:cNvPr>
          <p:cNvSpPr txBox="1"/>
          <p:nvPr/>
        </p:nvSpPr>
        <p:spPr>
          <a:xfrm>
            <a:off x="429208" y="1568897"/>
            <a:ext cx="9451910" cy="3477875"/>
          </a:xfrm>
          <a:prstGeom prst="rect">
            <a:avLst/>
          </a:prstGeom>
          <a:noFill/>
        </p:spPr>
        <p:txBody>
          <a:bodyPr wrap="square">
            <a:spAutoFit/>
          </a:bodyPr>
          <a:lstStyle/>
          <a:p>
            <a:pPr algn="l" rtl="0" fontAlgn="base">
              <a:buNone/>
            </a:pPr>
            <a:r>
              <a:rPr lang="en-US" sz="3200" b="1" i="0" dirty="0">
                <a:solidFill>
                  <a:srgbClr val="002060"/>
                </a:solidFill>
                <a:effectLst>
                  <a:outerShdw blurRad="38100" dist="38100" dir="2700000" algn="tl">
                    <a:srgbClr val="000000">
                      <a:alpha val="43137"/>
                    </a:srgbClr>
                  </a:outerShdw>
                </a:effectLst>
                <a:latin typeface="Bookman Old Style" panose="02050604050505020204" pitchFamily="18" charset="0"/>
                <a:cs typeface="Times New Roman" panose="02020603050405020304" pitchFamily="18" charset="0"/>
              </a:rPr>
              <a:t>Signs and symptoms</a:t>
            </a:r>
            <a:r>
              <a:rPr lang="en-US" sz="3200" b="0" i="0" dirty="0">
                <a:solidFill>
                  <a:srgbClr val="002060"/>
                </a:solidFill>
                <a:effectLst>
                  <a:outerShdw blurRad="38100" dist="38100" dir="2700000" algn="tl">
                    <a:srgbClr val="000000">
                      <a:alpha val="43137"/>
                    </a:srgbClr>
                  </a:outerShdw>
                </a:effectLst>
                <a:latin typeface="Bookman Old Style" panose="02050604050505020204" pitchFamily="18" charset="0"/>
                <a:cs typeface="Times New Roman" panose="02020603050405020304" pitchFamily="18" charset="0"/>
              </a:rPr>
              <a:t> </a:t>
            </a:r>
          </a:p>
          <a:p>
            <a:pPr algn="l" rtl="0" fontAlgn="base">
              <a:buNone/>
            </a:pPr>
            <a:r>
              <a:rPr lang="en-US" sz="2000" b="0" i="0" dirty="0">
                <a:solidFill>
                  <a:srgbClr val="000000"/>
                </a:solidFill>
                <a:effectLst/>
                <a:latin typeface="Times New Roman" panose="02020603050405020304" pitchFamily="18" charset="0"/>
                <a:cs typeface="Times New Roman" panose="02020603050405020304" pitchFamily="18" charset="0"/>
              </a:rPr>
              <a:t> </a:t>
            </a:r>
          </a:p>
          <a:p>
            <a:pPr algn="l" rtl="0" fontAlgn="base">
              <a:buNone/>
            </a:pPr>
            <a:r>
              <a:rPr lang="en-US" sz="2400" b="0" i="0" dirty="0">
                <a:solidFill>
                  <a:srgbClr val="000000"/>
                </a:solidFill>
                <a:effectLst/>
                <a:latin typeface="Times New Roman" panose="02020603050405020304" pitchFamily="18" charset="0"/>
                <a:cs typeface="Times New Roman" panose="02020603050405020304" pitchFamily="18" charset="0"/>
              </a:rPr>
              <a:t>Disorders of Intellectual Development is a term used when a person has certain limitations in cognitive functioning and skills, including conceptual, social and practical skills, such as language, social and self-care skills. </a:t>
            </a:r>
          </a:p>
          <a:p>
            <a:pPr algn="l" rtl="0" fontAlgn="base"/>
            <a:r>
              <a:rPr lang="en-US" sz="2400" b="0" i="0" dirty="0">
                <a:solidFill>
                  <a:srgbClr val="000000"/>
                </a:solidFill>
                <a:effectLst/>
                <a:latin typeface="Times New Roman" panose="02020603050405020304" pitchFamily="18" charset="0"/>
                <a:cs typeface="Times New Roman" panose="02020603050405020304" pitchFamily="18" charset="0"/>
              </a:rPr>
              <a:t>There are many different signs and symptoms of intellectual disability that can exist in children and will vary depending upon specific characteristics. These signs and symptoms may first become apparent in infancy or in some cases may not be noticeable until the child reaches school age. </a:t>
            </a:r>
            <a:endParaRPr lang="pl-PL" sz="2400" b="0" i="0" dirty="0">
              <a:solidFill>
                <a:srgbClr val="000000"/>
              </a:solidFill>
              <a:effectLst/>
              <a:latin typeface="Times New Roman" panose="02020603050405020304" pitchFamily="18" charset="0"/>
              <a:cs typeface="Times New Roman" panose="02020603050405020304" pitchFamily="18" charset="0"/>
            </a:endParaRPr>
          </a:p>
        </p:txBody>
      </p:sp>
      <p:pic>
        <p:nvPicPr>
          <p:cNvPr id="3" name="Obraz 2" descr="Obraz zawierający tekst, Czcionka, zrzut ekranu, logo&#10;&#10;Opis wygenerowany automatycznie">
            <a:extLst>
              <a:ext uri="{FF2B5EF4-FFF2-40B4-BE49-F238E27FC236}">
                <a16:creationId xmlns:a16="http://schemas.microsoft.com/office/drawing/2014/main" id="{2509EF35-F263-9781-8285-117AA3065BF6}"/>
              </a:ext>
            </a:extLst>
          </p:cNvPr>
          <p:cNvPicPr>
            <a:picLocks noChangeAspect="1"/>
          </p:cNvPicPr>
          <p:nvPr/>
        </p:nvPicPr>
        <p:blipFill rotWithShape="1">
          <a:blip r:embed="rId2">
            <a:extLst>
              <a:ext uri="{28A0092B-C50C-407E-A947-70E740481C1C}">
                <a14:useLocalDpi xmlns:a14="http://schemas.microsoft.com/office/drawing/2010/main" val="0"/>
              </a:ext>
            </a:extLst>
          </a:blip>
          <a:srcRect l="4025" r="2039"/>
          <a:stretch/>
        </p:blipFill>
        <p:spPr bwMode="auto">
          <a:xfrm>
            <a:off x="787383" y="6013713"/>
            <a:ext cx="3616667" cy="41553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269567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1000"/>
                                        <p:tgtEl>
                                          <p:spTgt spid="4">
                                            <p:txEl>
                                              <p:pRg st="3" end="3"/>
                                            </p:txEl>
                                          </p:spTgt>
                                        </p:tgtEl>
                                      </p:cBhvr>
                                    </p:animEffect>
                                    <p:anim calcmode="lin" valueType="num">
                                      <p:cBhvr>
                                        <p:cTn id="1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4A1A83-334F-1F3A-899B-7BF041612F12}"/>
            </a:ext>
          </a:extLst>
        </p:cNvPr>
        <p:cNvGrpSpPr/>
        <p:nvPr/>
      </p:nvGrpSpPr>
      <p:grpSpPr>
        <a:xfrm>
          <a:off x="0" y="0"/>
          <a:ext cx="0" cy="0"/>
          <a:chOff x="0" y="0"/>
          <a:chExt cx="0" cy="0"/>
        </a:xfrm>
      </p:grpSpPr>
      <p:sp>
        <p:nvSpPr>
          <p:cNvPr id="4" name="pole tekstowe 3">
            <a:extLst>
              <a:ext uri="{FF2B5EF4-FFF2-40B4-BE49-F238E27FC236}">
                <a16:creationId xmlns:a16="http://schemas.microsoft.com/office/drawing/2014/main" id="{F0DAE610-9C7D-066A-99E6-89B416440925}"/>
              </a:ext>
            </a:extLst>
          </p:cNvPr>
          <p:cNvSpPr txBox="1"/>
          <p:nvPr/>
        </p:nvSpPr>
        <p:spPr>
          <a:xfrm>
            <a:off x="401217" y="529807"/>
            <a:ext cx="9451910" cy="1261884"/>
          </a:xfrm>
          <a:prstGeom prst="rect">
            <a:avLst/>
          </a:prstGeom>
          <a:noFill/>
        </p:spPr>
        <p:txBody>
          <a:bodyPr wrap="square">
            <a:spAutoFit/>
          </a:bodyPr>
          <a:lstStyle/>
          <a:p>
            <a:pPr algn="l" rtl="0" fontAlgn="base">
              <a:buNone/>
            </a:pPr>
            <a:r>
              <a:rPr lang="en-US" sz="3200" b="1" i="0" dirty="0">
                <a:solidFill>
                  <a:srgbClr val="002060"/>
                </a:solidFill>
                <a:effectLst>
                  <a:outerShdw blurRad="38100" dist="38100" dir="2700000" algn="tl">
                    <a:srgbClr val="000000">
                      <a:alpha val="43137"/>
                    </a:srgbClr>
                  </a:outerShdw>
                </a:effectLst>
                <a:latin typeface="Bookman Old Style" panose="02050604050505020204" pitchFamily="18" charset="0"/>
                <a:cs typeface="Times New Roman" panose="02020603050405020304" pitchFamily="18" charset="0"/>
              </a:rPr>
              <a:t>Signs and symptoms</a:t>
            </a:r>
            <a:r>
              <a:rPr lang="en-US" sz="3200" b="0" i="0" dirty="0">
                <a:solidFill>
                  <a:srgbClr val="002060"/>
                </a:solidFill>
                <a:effectLst>
                  <a:outerShdw blurRad="38100" dist="38100" dir="2700000" algn="tl">
                    <a:srgbClr val="000000">
                      <a:alpha val="43137"/>
                    </a:srgbClr>
                  </a:outerShdw>
                </a:effectLst>
                <a:latin typeface="Bookman Old Style" panose="02050604050505020204" pitchFamily="18" charset="0"/>
                <a:cs typeface="Times New Roman" panose="02020603050405020304" pitchFamily="18" charset="0"/>
              </a:rPr>
              <a:t> </a:t>
            </a:r>
          </a:p>
          <a:p>
            <a:pPr algn="l" rtl="0" fontAlgn="base">
              <a:buNone/>
            </a:pPr>
            <a:r>
              <a:rPr lang="en-US" sz="2000" b="0" i="0" dirty="0">
                <a:solidFill>
                  <a:srgbClr val="000000"/>
                </a:solidFill>
                <a:effectLst/>
                <a:latin typeface="Times New Roman" panose="02020603050405020304" pitchFamily="18" charset="0"/>
                <a:cs typeface="Times New Roman" panose="02020603050405020304" pitchFamily="18" charset="0"/>
              </a:rPr>
              <a:t> </a:t>
            </a:r>
          </a:p>
          <a:p>
            <a:pPr algn="l" rtl="0" fontAlgn="base"/>
            <a:r>
              <a:rPr lang="en-US" sz="2400" b="1" i="0" dirty="0">
                <a:solidFill>
                  <a:srgbClr val="0070C0"/>
                </a:solidFill>
                <a:effectLst/>
                <a:latin typeface="Times New Roman" panose="02020603050405020304" pitchFamily="18" charset="0"/>
                <a:cs typeface="Times New Roman" panose="02020603050405020304" pitchFamily="18" charset="0"/>
              </a:rPr>
              <a:t>Some of the most common symptoms can include: </a:t>
            </a:r>
          </a:p>
        </p:txBody>
      </p:sp>
      <p:sp>
        <p:nvSpPr>
          <p:cNvPr id="2" name="pole tekstowe 1">
            <a:extLst>
              <a:ext uri="{FF2B5EF4-FFF2-40B4-BE49-F238E27FC236}">
                <a16:creationId xmlns:a16="http://schemas.microsoft.com/office/drawing/2014/main" id="{9B7D0A75-31B6-1EE0-8CFC-850101E85EE0}"/>
              </a:ext>
            </a:extLst>
          </p:cNvPr>
          <p:cNvSpPr txBox="1"/>
          <p:nvPr/>
        </p:nvSpPr>
        <p:spPr>
          <a:xfrm>
            <a:off x="559839" y="1803878"/>
            <a:ext cx="10571584" cy="4524315"/>
          </a:xfrm>
          <a:prstGeom prst="rect">
            <a:avLst/>
          </a:prstGeom>
          <a:noFill/>
        </p:spPr>
        <p:txBody>
          <a:bodyPr wrap="square">
            <a:spAutoFit/>
          </a:bodyPr>
          <a:lstStyle/>
          <a:p>
            <a:pPr marL="342900" indent="-342900" algn="l" rtl="0" fontAlgn="base">
              <a:buClr>
                <a:srgbClr val="0070C0"/>
              </a:buClr>
              <a:buFont typeface="Wingdings" panose="05000000000000000000" pitchFamily="2" charset="2"/>
              <a:buChar char="Ø"/>
            </a:pPr>
            <a:r>
              <a:rPr lang="en-US" sz="2400" b="0" i="0" dirty="0">
                <a:solidFill>
                  <a:srgbClr val="000000"/>
                </a:solidFill>
                <a:effectLst/>
                <a:latin typeface="Times New Roman" panose="02020603050405020304" pitchFamily="18" charset="0"/>
                <a:cs typeface="Times New Roman" panose="02020603050405020304" pitchFamily="18" charset="0"/>
              </a:rPr>
              <a:t>Learning and developing more slowly than other children same age </a:t>
            </a:r>
          </a:p>
          <a:p>
            <a:pPr marL="342900" indent="-342900" algn="l" rtl="0" fontAlgn="base">
              <a:buClr>
                <a:srgbClr val="0070C0"/>
              </a:buClr>
              <a:buFont typeface="Wingdings" panose="05000000000000000000" pitchFamily="2" charset="2"/>
              <a:buChar char="Ø"/>
            </a:pPr>
            <a:r>
              <a:rPr lang="en-US" sz="2400" b="0" i="0" dirty="0">
                <a:solidFill>
                  <a:srgbClr val="000000"/>
                </a:solidFill>
                <a:effectLst/>
                <a:latin typeface="Times New Roman" panose="02020603050405020304" pitchFamily="18" charset="0"/>
                <a:cs typeface="Times New Roman" panose="02020603050405020304" pitchFamily="18" charset="0"/>
              </a:rPr>
              <a:t>Rolling over, sitting up, crawling, or walking much later than developmentally appropriate </a:t>
            </a:r>
          </a:p>
          <a:p>
            <a:pPr marL="342900" indent="-342900" algn="l" rtl="0" fontAlgn="base">
              <a:buClr>
                <a:srgbClr val="0070C0"/>
              </a:buClr>
              <a:buFont typeface="Wingdings" panose="05000000000000000000" pitchFamily="2" charset="2"/>
              <a:buChar char="Ø"/>
            </a:pPr>
            <a:r>
              <a:rPr lang="en-US" sz="2400" b="0" i="0" dirty="0">
                <a:solidFill>
                  <a:srgbClr val="000000"/>
                </a:solidFill>
                <a:effectLst/>
                <a:latin typeface="Times New Roman" panose="02020603050405020304" pitchFamily="18" charset="0"/>
                <a:cs typeface="Times New Roman" panose="02020603050405020304" pitchFamily="18" charset="0"/>
              </a:rPr>
              <a:t>Difficulty communicating or socializing with others </a:t>
            </a:r>
          </a:p>
          <a:p>
            <a:pPr marL="342900" indent="-342900" algn="l" rtl="0" fontAlgn="base">
              <a:buClr>
                <a:srgbClr val="0070C0"/>
              </a:buClr>
              <a:buFont typeface="Wingdings" panose="05000000000000000000" pitchFamily="2" charset="2"/>
              <a:buChar char="Ø"/>
            </a:pPr>
            <a:r>
              <a:rPr lang="en-US" sz="2400" b="0" i="0" dirty="0">
                <a:solidFill>
                  <a:srgbClr val="000000"/>
                </a:solidFill>
                <a:effectLst/>
                <a:latin typeface="Times New Roman" panose="02020603050405020304" pitchFamily="18" charset="0"/>
                <a:cs typeface="Times New Roman" panose="02020603050405020304" pitchFamily="18" charset="0"/>
              </a:rPr>
              <a:t>Lower than average scores on IQ tests </a:t>
            </a:r>
          </a:p>
          <a:p>
            <a:pPr marL="342900" indent="-342900" algn="l" rtl="0" fontAlgn="base">
              <a:buClr>
                <a:srgbClr val="0070C0"/>
              </a:buClr>
              <a:buFont typeface="Wingdings" panose="05000000000000000000" pitchFamily="2" charset="2"/>
              <a:buChar char="Ø"/>
            </a:pPr>
            <a:r>
              <a:rPr lang="en-US" sz="2400" b="0" i="0" dirty="0">
                <a:solidFill>
                  <a:srgbClr val="000000"/>
                </a:solidFill>
                <a:effectLst/>
                <a:latin typeface="Times New Roman" panose="02020603050405020304" pitchFamily="18" charset="0"/>
                <a:cs typeface="Times New Roman" panose="02020603050405020304" pitchFamily="18" charset="0"/>
              </a:rPr>
              <a:t>Difficulties talking or talking late </a:t>
            </a:r>
          </a:p>
          <a:p>
            <a:pPr marL="342900" indent="-342900" algn="l" rtl="0" fontAlgn="base">
              <a:buClr>
                <a:srgbClr val="0070C0"/>
              </a:buClr>
              <a:buFont typeface="Wingdings" panose="05000000000000000000" pitchFamily="2" charset="2"/>
              <a:buChar char="Ø"/>
            </a:pPr>
            <a:r>
              <a:rPr lang="en-US" sz="2400" b="0" i="0" dirty="0">
                <a:solidFill>
                  <a:srgbClr val="000000"/>
                </a:solidFill>
                <a:effectLst/>
                <a:latin typeface="Times New Roman" panose="02020603050405020304" pitchFamily="18" charset="0"/>
                <a:cs typeface="Times New Roman" panose="02020603050405020304" pitchFamily="18" charset="0"/>
              </a:rPr>
              <a:t>Having problems remembering things </a:t>
            </a:r>
          </a:p>
          <a:p>
            <a:pPr marL="342900" indent="-342900" algn="l" rtl="0" fontAlgn="base">
              <a:buClr>
                <a:srgbClr val="0070C0"/>
              </a:buClr>
              <a:buFont typeface="Wingdings" panose="05000000000000000000" pitchFamily="2" charset="2"/>
              <a:buChar char="Ø"/>
            </a:pPr>
            <a:r>
              <a:rPr lang="en-US" sz="2400" b="0" i="0" dirty="0">
                <a:solidFill>
                  <a:srgbClr val="000000"/>
                </a:solidFill>
                <a:effectLst/>
                <a:latin typeface="Times New Roman" panose="02020603050405020304" pitchFamily="18" charset="0"/>
                <a:cs typeface="Times New Roman" panose="02020603050405020304" pitchFamily="18" charset="0"/>
              </a:rPr>
              <a:t>Inability to connect actions with consequences </a:t>
            </a:r>
          </a:p>
          <a:p>
            <a:pPr marL="342900" indent="-342900" algn="l" rtl="0" fontAlgn="base">
              <a:buClr>
                <a:srgbClr val="0070C0"/>
              </a:buClr>
              <a:buFont typeface="Wingdings" panose="05000000000000000000" pitchFamily="2" charset="2"/>
              <a:buChar char="Ø"/>
            </a:pPr>
            <a:r>
              <a:rPr lang="en-US" sz="2400" b="0" i="0" dirty="0">
                <a:solidFill>
                  <a:srgbClr val="000000"/>
                </a:solidFill>
                <a:effectLst/>
                <a:latin typeface="Times New Roman" panose="02020603050405020304" pitchFamily="18" charset="0"/>
                <a:cs typeface="Times New Roman" panose="02020603050405020304" pitchFamily="18" charset="0"/>
              </a:rPr>
              <a:t>Difficulty with problem-solving or logical thinking </a:t>
            </a:r>
          </a:p>
          <a:p>
            <a:pPr marL="342900" indent="-342900" algn="l" rtl="0" fontAlgn="base">
              <a:buClr>
                <a:srgbClr val="0070C0"/>
              </a:buClr>
              <a:buFont typeface="Wingdings" panose="05000000000000000000" pitchFamily="2" charset="2"/>
              <a:buChar char="Ø"/>
            </a:pPr>
            <a:r>
              <a:rPr lang="en-US" sz="2400" b="0" i="0" dirty="0">
                <a:solidFill>
                  <a:srgbClr val="000000"/>
                </a:solidFill>
                <a:effectLst/>
                <a:latin typeface="Times New Roman" panose="02020603050405020304" pitchFamily="18" charset="0"/>
                <a:cs typeface="Times New Roman" panose="02020603050405020304" pitchFamily="18" charset="0"/>
              </a:rPr>
              <a:t>Trouble learning in school </a:t>
            </a:r>
          </a:p>
          <a:p>
            <a:pPr marL="342900" indent="-342900" algn="l" rtl="0" fontAlgn="base">
              <a:buClr>
                <a:srgbClr val="0070C0"/>
              </a:buClr>
              <a:buFont typeface="Wingdings" panose="05000000000000000000" pitchFamily="2" charset="2"/>
              <a:buChar char="Ø"/>
            </a:pPr>
            <a:r>
              <a:rPr lang="en-US" sz="2400" b="0" i="0" dirty="0">
                <a:solidFill>
                  <a:srgbClr val="000000"/>
                </a:solidFill>
                <a:effectLst/>
                <a:latin typeface="Times New Roman" panose="02020603050405020304" pitchFamily="18" charset="0"/>
                <a:cs typeface="Times New Roman" panose="02020603050405020304" pitchFamily="18" charset="0"/>
              </a:rPr>
              <a:t>Inability to do everyday tasks like getting dressed or using the restroom without help </a:t>
            </a:r>
          </a:p>
        </p:txBody>
      </p:sp>
      <p:pic>
        <p:nvPicPr>
          <p:cNvPr id="3" name="Obraz 2" descr="Obraz zawierający tekst, Czcionka, zrzut ekranu, logo&#10;&#10;Opis wygenerowany automatycznie">
            <a:extLst>
              <a:ext uri="{FF2B5EF4-FFF2-40B4-BE49-F238E27FC236}">
                <a16:creationId xmlns:a16="http://schemas.microsoft.com/office/drawing/2014/main" id="{23DA75F5-C903-A0A0-2EA2-9670068E3786}"/>
              </a:ext>
            </a:extLst>
          </p:cNvPr>
          <p:cNvPicPr>
            <a:picLocks noChangeAspect="1"/>
          </p:cNvPicPr>
          <p:nvPr/>
        </p:nvPicPr>
        <p:blipFill rotWithShape="1">
          <a:blip r:embed="rId2">
            <a:extLst>
              <a:ext uri="{28A0092B-C50C-407E-A947-70E740481C1C}">
                <a14:useLocalDpi xmlns:a14="http://schemas.microsoft.com/office/drawing/2010/main" val="0"/>
              </a:ext>
            </a:extLst>
          </a:blip>
          <a:srcRect l="4025" r="2039"/>
          <a:stretch/>
        </p:blipFill>
        <p:spPr bwMode="auto">
          <a:xfrm>
            <a:off x="694076" y="6328193"/>
            <a:ext cx="3616667" cy="41553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877658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fade">
                                      <p:cBhvr>
                                        <p:cTn id="21" dur="1000"/>
                                        <p:tgtEl>
                                          <p:spTgt spid="2">
                                            <p:txEl>
                                              <p:pRg st="1" end="1"/>
                                            </p:txEl>
                                          </p:spTgt>
                                        </p:tgtEl>
                                      </p:cBhvr>
                                    </p:animEffect>
                                    <p:anim calcmode="lin" valueType="num">
                                      <p:cBhvr>
                                        <p:cTn id="22"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2" end="2"/>
                                            </p:txEl>
                                          </p:spTgt>
                                        </p:tgtEl>
                                        <p:attrNameLst>
                                          <p:attrName>style.visibility</p:attrName>
                                        </p:attrNameLst>
                                      </p:cBhvr>
                                      <p:to>
                                        <p:strVal val="visible"/>
                                      </p:to>
                                    </p:set>
                                    <p:animEffect transition="in" filter="fade">
                                      <p:cBhvr>
                                        <p:cTn id="28" dur="1000"/>
                                        <p:tgtEl>
                                          <p:spTgt spid="2">
                                            <p:txEl>
                                              <p:pRg st="2" end="2"/>
                                            </p:txEl>
                                          </p:spTgt>
                                        </p:tgtEl>
                                      </p:cBhvr>
                                    </p:animEffect>
                                    <p:anim calcmode="lin" valueType="num">
                                      <p:cBhvr>
                                        <p:cTn id="29"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3" end="3"/>
                                            </p:txEl>
                                          </p:spTgt>
                                        </p:tgtEl>
                                        <p:attrNameLst>
                                          <p:attrName>style.visibility</p:attrName>
                                        </p:attrNameLst>
                                      </p:cBhvr>
                                      <p:to>
                                        <p:strVal val="visible"/>
                                      </p:to>
                                    </p:set>
                                    <p:animEffect transition="in" filter="fade">
                                      <p:cBhvr>
                                        <p:cTn id="35" dur="1000"/>
                                        <p:tgtEl>
                                          <p:spTgt spid="2">
                                            <p:txEl>
                                              <p:pRg st="3" end="3"/>
                                            </p:txEl>
                                          </p:spTgt>
                                        </p:tgtEl>
                                      </p:cBhvr>
                                    </p:animEffect>
                                    <p:anim calcmode="lin" valueType="num">
                                      <p:cBhvr>
                                        <p:cTn id="36"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4" end="4"/>
                                            </p:txEl>
                                          </p:spTgt>
                                        </p:tgtEl>
                                        <p:attrNameLst>
                                          <p:attrName>style.visibility</p:attrName>
                                        </p:attrNameLst>
                                      </p:cBhvr>
                                      <p:to>
                                        <p:strVal val="visible"/>
                                      </p:to>
                                    </p:set>
                                    <p:animEffect transition="in" filter="fade">
                                      <p:cBhvr>
                                        <p:cTn id="42" dur="1000"/>
                                        <p:tgtEl>
                                          <p:spTgt spid="2">
                                            <p:txEl>
                                              <p:pRg st="4" end="4"/>
                                            </p:txEl>
                                          </p:spTgt>
                                        </p:tgtEl>
                                      </p:cBhvr>
                                    </p:animEffect>
                                    <p:anim calcmode="lin" valueType="num">
                                      <p:cBhvr>
                                        <p:cTn id="43"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
                                            <p:txEl>
                                              <p:pRg st="5" end="5"/>
                                            </p:txEl>
                                          </p:spTgt>
                                        </p:tgtEl>
                                        <p:attrNameLst>
                                          <p:attrName>style.visibility</p:attrName>
                                        </p:attrNameLst>
                                      </p:cBhvr>
                                      <p:to>
                                        <p:strVal val="visible"/>
                                      </p:to>
                                    </p:set>
                                    <p:animEffect transition="in" filter="fade">
                                      <p:cBhvr>
                                        <p:cTn id="49" dur="1000"/>
                                        <p:tgtEl>
                                          <p:spTgt spid="2">
                                            <p:txEl>
                                              <p:pRg st="5" end="5"/>
                                            </p:txEl>
                                          </p:spTgt>
                                        </p:tgtEl>
                                      </p:cBhvr>
                                    </p:animEffect>
                                    <p:anim calcmode="lin" valueType="num">
                                      <p:cBhvr>
                                        <p:cTn id="50"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
                                            <p:txEl>
                                              <p:pRg st="6" end="6"/>
                                            </p:txEl>
                                          </p:spTgt>
                                        </p:tgtEl>
                                        <p:attrNameLst>
                                          <p:attrName>style.visibility</p:attrName>
                                        </p:attrNameLst>
                                      </p:cBhvr>
                                      <p:to>
                                        <p:strVal val="visible"/>
                                      </p:to>
                                    </p:set>
                                    <p:animEffect transition="in" filter="fade">
                                      <p:cBhvr>
                                        <p:cTn id="56" dur="1000"/>
                                        <p:tgtEl>
                                          <p:spTgt spid="2">
                                            <p:txEl>
                                              <p:pRg st="6" end="6"/>
                                            </p:txEl>
                                          </p:spTgt>
                                        </p:tgtEl>
                                      </p:cBhvr>
                                    </p:animEffect>
                                    <p:anim calcmode="lin" valueType="num">
                                      <p:cBhvr>
                                        <p:cTn id="57"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2">
                                            <p:txEl>
                                              <p:pRg st="7" end="7"/>
                                            </p:txEl>
                                          </p:spTgt>
                                        </p:tgtEl>
                                        <p:attrNameLst>
                                          <p:attrName>style.visibility</p:attrName>
                                        </p:attrNameLst>
                                      </p:cBhvr>
                                      <p:to>
                                        <p:strVal val="visible"/>
                                      </p:to>
                                    </p:set>
                                    <p:animEffect transition="in" filter="fade">
                                      <p:cBhvr>
                                        <p:cTn id="63" dur="1000"/>
                                        <p:tgtEl>
                                          <p:spTgt spid="2">
                                            <p:txEl>
                                              <p:pRg st="7" end="7"/>
                                            </p:txEl>
                                          </p:spTgt>
                                        </p:tgtEl>
                                      </p:cBhvr>
                                    </p:animEffect>
                                    <p:anim calcmode="lin" valueType="num">
                                      <p:cBhvr>
                                        <p:cTn id="64"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65"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2">
                                            <p:txEl>
                                              <p:pRg st="8" end="8"/>
                                            </p:txEl>
                                          </p:spTgt>
                                        </p:tgtEl>
                                        <p:attrNameLst>
                                          <p:attrName>style.visibility</p:attrName>
                                        </p:attrNameLst>
                                      </p:cBhvr>
                                      <p:to>
                                        <p:strVal val="visible"/>
                                      </p:to>
                                    </p:set>
                                    <p:animEffect transition="in" filter="fade">
                                      <p:cBhvr>
                                        <p:cTn id="70" dur="1000"/>
                                        <p:tgtEl>
                                          <p:spTgt spid="2">
                                            <p:txEl>
                                              <p:pRg st="8" end="8"/>
                                            </p:txEl>
                                          </p:spTgt>
                                        </p:tgtEl>
                                      </p:cBhvr>
                                    </p:animEffect>
                                    <p:anim calcmode="lin" valueType="num">
                                      <p:cBhvr>
                                        <p:cTn id="71"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72"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2">
                                            <p:txEl>
                                              <p:pRg st="9" end="9"/>
                                            </p:txEl>
                                          </p:spTgt>
                                        </p:tgtEl>
                                        <p:attrNameLst>
                                          <p:attrName>style.visibility</p:attrName>
                                        </p:attrNameLst>
                                      </p:cBhvr>
                                      <p:to>
                                        <p:strVal val="visible"/>
                                      </p:to>
                                    </p:set>
                                    <p:animEffect transition="in" filter="fade">
                                      <p:cBhvr>
                                        <p:cTn id="77" dur="1000"/>
                                        <p:tgtEl>
                                          <p:spTgt spid="2">
                                            <p:txEl>
                                              <p:pRg st="9" end="9"/>
                                            </p:txEl>
                                          </p:spTgt>
                                        </p:tgtEl>
                                      </p:cBhvr>
                                    </p:animEffect>
                                    <p:anim calcmode="lin" valueType="num">
                                      <p:cBhvr>
                                        <p:cTn id="78"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79"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554169-1DDC-6F78-7F44-0A4A0F91263A}"/>
            </a:ext>
          </a:extLst>
        </p:cNvPr>
        <p:cNvGrpSpPr/>
        <p:nvPr/>
      </p:nvGrpSpPr>
      <p:grpSpPr>
        <a:xfrm>
          <a:off x="0" y="0"/>
          <a:ext cx="0" cy="0"/>
          <a:chOff x="0" y="0"/>
          <a:chExt cx="0" cy="0"/>
        </a:xfrm>
      </p:grpSpPr>
      <p:sp>
        <p:nvSpPr>
          <p:cNvPr id="4" name="pole tekstowe 3">
            <a:extLst>
              <a:ext uri="{FF2B5EF4-FFF2-40B4-BE49-F238E27FC236}">
                <a16:creationId xmlns:a16="http://schemas.microsoft.com/office/drawing/2014/main" id="{0FF66E67-43E9-0D93-8845-E9B795FD9F59}"/>
              </a:ext>
            </a:extLst>
          </p:cNvPr>
          <p:cNvSpPr txBox="1"/>
          <p:nvPr/>
        </p:nvSpPr>
        <p:spPr>
          <a:xfrm>
            <a:off x="681135" y="234754"/>
            <a:ext cx="8985379" cy="6001643"/>
          </a:xfrm>
          <a:prstGeom prst="rect">
            <a:avLst/>
          </a:prstGeom>
          <a:noFill/>
        </p:spPr>
        <p:txBody>
          <a:bodyPr wrap="square">
            <a:spAutoFit/>
          </a:bodyPr>
          <a:lstStyle/>
          <a:p>
            <a:pPr algn="l" rtl="0" fontAlgn="base">
              <a:buNone/>
            </a:pPr>
            <a:r>
              <a:rPr lang="en-US" sz="2400" b="0" i="0" dirty="0">
                <a:solidFill>
                  <a:srgbClr val="000000"/>
                </a:solidFill>
                <a:effectLst/>
                <a:latin typeface="Times New Roman" panose="02020603050405020304" pitchFamily="18" charset="0"/>
                <a:cs typeface="Times New Roman" panose="02020603050405020304" pitchFamily="18" charset="0"/>
              </a:rPr>
              <a:t>For those children with severe intellectual disabilities, additional health problems may exist including seizures, vision problems, hearing problems, and mental disorders. </a:t>
            </a:r>
            <a:endParaRPr lang="pl-PL" sz="2400" b="0" i="0" dirty="0">
              <a:solidFill>
                <a:srgbClr val="000000"/>
              </a:solidFill>
              <a:effectLst/>
              <a:latin typeface="Times New Roman" panose="02020603050405020304" pitchFamily="18" charset="0"/>
              <a:cs typeface="Times New Roman" panose="02020603050405020304" pitchFamily="18" charset="0"/>
            </a:endParaRPr>
          </a:p>
          <a:p>
            <a:pPr algn="l" rtl="0" fontAlgn="base">
              <a:buNone/>
            </a:pPr>
            <a:r>
              <a:rPr lang="en-US" sz="2400" b="0" i="0" dirty="0">
                <a:solidFill>
                  <a:srgbClr val="000000"/>
                </a:solidFill>
                <a:effectLst/>
                <a:latin typeface="Times New Roman" panose="02020603050405020304" pitchFamily="18" charset="0"/>
                <a:cs typeface="Times New Roman" panose="02020603050405020304" pitchFamily="18" charset="0"/>
              </a:rPr>
              <a:t>The categories are often used to describe each level of intellectual disability from mild to profound.  </a:t>
            </a:r>
          </a:p>
          <a:p>
            <a:pPr algn="l" rtl="0" fontAlgn="base">
              <a:buNone/>
            </a:pPr>
            <a:r>
              <a:rPr lang="en-US" sz="2400" b="0" i="0" dirty="0">
                <a:solidFill>
                  <a:srgbClr val="000000"/>
                </a:solidFill>
                <a:effectLst/>
                <a:latin typeface="Times New Roman" panose="02020603050405020304" pitchFamily="18" charset="0"/>
                <a:cs typeface="Times New Roman" panose="02020603050405020304" pitchFamily="18" charset="0"/>
              </a:rPr>
              <a:t>In public primary schools we </a:t>
            </a:r>
            <a:r>
              <a:rPr lang="en-US" sz="2400" b="0" i="0" dirty="0" err="1">
                <a:solidFill>
                  <a:srgbClr val="000000"/>
                </a:solidFill>
                <a:effectLst/>
                <a:latin typeface="Times New Roman" panose="02020603050405020304" pitchFamily="18" charset="0"/>
                <a:cs typeface="Times New Roman" panose="02020603050405020304" pitchFamily="18" charset="0"/>
              </a:rPr>
              <a:t>we</a:t>
            </a:r>
            <a:r>
              <a:rPr lang="en-US" sz="2400" b="0" i="0" dirty="0">
                <a:solidFill>
                  <a:srgbClr val="000000"/>
                </a:solidFill>
                <a:effectLst/>
                <a:latin typeface="Times New Roman" panose="02020603050405020304" pitchFamily="18" charset="0"/>
                <a:cs typeface="Times New Roman" panose="02020603050405020304" pitchFamily="18" charset="0"/>
              </a:rPr>
              <a:t> most often encounter with children with mild level (lover levels are eligible to special schools). </a:t>
            </a:r>
          </a:p>
          <a:p>
            <a:pPr algn="l" rtl="0" fontAlgn="base">
              <a:buNone/>
            </a:pPr>
            <a:r>
              <a:rPr lang="en-US" sz="2400" b="0" i="0" dirty="0">
                <a:solidFill>
                  <a:srgbClr val="000000"/>
                </a:solidFill>
                <a:effectLst/>
                <a:latin typeface="Times New Roman" panose="02020603050405020304" pitchFamily="18" charset="0"/>
                <a:cs typeface="Times New Roman" panose="02020603050405020304" pitchFamily="18" charset="0"/>
              </a:rPr>
              <a:t> </a:t>
            </a:r>
          </a:p>
          <a:p>
            <a:pPr marL="342900" indent="-342900" algn="l" rtl="0" fontAlgn="base">
              <a:buClr>
                <a:srgbClr val="0070C0"/>
              </a:buClr>
              <a:buFont typeface="Wingdings" panose="05000000000000000000" pitchFamily="2" charset="2"/>
              <a:buChar char="Ø"/>
            </a:pPr>
            <a:r>
              <a:rPr lang="en-US" sz="2400" b="0" i="0" dirty="0">
                <a:solidFill>
                  <a:srgbClr val="000000"/>
                </a:solidFill>
                <a:effectLst/>
                <a:latin typeface="Times New Roman" panose="02020603050405020304" pitchFamily="18" charset="0"/>
                <a:cs typeface="Times New Roman" panose="02020603050405020304" pitchFamily="18" charset="0"/>
              </a:rPr>
              <a:t>IQ 50-70 </a:t>
            </a:r>
          </a:p>
          <a:p>
            <a:pPr marL="342900" indent="-342900" algn="l" rtl="0" fontAlgn="base">
              <a:buClr>
                <a:srgbClr val="0070C0"/>
              </a:buClr>
              <a:buFont typeface="Wingdings" panose="05000000000000000000" pitchFamily="2" charset="2"/>
              <a:buChar char="Ø"/>
            </a:pPr>
            <a:r>
              <a:rPr lang="en-US" sz="2400" b="0" i="0" dirty="0">
                <a:solidFill>
                  <a:srgbClr val="000000"/>
                </a:solidFill>
                <a:effectLst/>
                <a:latin typeface="Times New Roman" panose="02020603050405020304" pitchFamily="18" charset="0"/>
                <a:cs typeface="Times New Roman" panose="02020603050405020304" pitchFamily="18" charset="0"/>
              </a:rPr>
              <a:t>slower than normal in all areas </a:t>
            </a:r>
          </a:p>
          <a:p>
            <a:pPr marL="342900" indent="-342900" algn="l" rtl="0" fontAlgn="base">
              <a:buClr>
                <a:srgbClr val="0070C0"/>
              </a:buClr>
              <a:buFont typeface="Wingdings" panose="05000000000000000000" pitchFamily="2" charset="2"/>
              <a:buChar char="Ø"/>
            </a:pPr>
            <a:r>
              <a:rPr lang="en-US" sz="2400" b="0" i="0" dirty="0">
                <a:solidFill>
                  <a:srgbClr val="000000"/>
                </a:solidFill>
                <a:effectLst/>
                <a:latin typeface="Times New Roman" panose="02020603050405020304" pitchFamily="18" charset="0"/>
                <a:cs typeface="Times New Roman" panose="02020603050405020304" pitchFamily="18" charset="0"/>
              </a:rPr>
              <a:t>can conform socially </a:t>
            </a:r>
          </a:p>
          <a:p>
            <a:pPr marL="342900" indent="-342900" algn="l" rtl="0" fontAlgn="base">
              <a:buClr>
                <a:srgbClr val="0070C0"/>
              </a:buClr>
              <a:buFont typeface="Wingdings" panose="05000000000000000000" pitchFamily="2" charset="2"/>
              <a:buChar char="Ø"/>
            </a:pPr>
            <a:r>
              <a:rPr lang="en-US" sz="2400" b="0" i="0" dirty="0">
                <a:solidFill>
                  <a:srgbClr val="000000"/>
                </a:solidFill>
                <a:effectLst/>
                <a:latin typeface="Times New Roman" panose="02020603050405020304" pitchFamily="18" charset="0"/>
                <a:cs typeface="Times New Roman" panose="02020603050405020304" pitchFamily="18" charset="0"/>
              </a:rPr>
              <a:t>can acquire daily task skills </a:t>
            </a:r>
          </a:p>
          <a:p>
            <a:pPr marL="342900" indent="-342900" algn="l" rtl="0" fontAlgn="base">
              <a:buClr>
                <a:srgbClr val="0070C0"/>
              </a:buClr>
              <a:buFont typeface="Wingdings" panose="05000000000000000000" pitchFamily="2" charset="2"/>
              <a:buChar char="Ø"/>
            </a:pPr>
            <a:r>
              <a:rPr lang="en-US" sz="2400" b="0" i="0" dirty="0">
                <a:solidFill>
                  <a:srgbClr val="000000"/>
                </a:solidFill>
                <a:effectLst/>
                <a:latin typeface="Times New Roman" panose="02020603050405020304" pitchFamily="18" charset="0"/>
                <a:cs typeface="Times New Roman" panose="02020603050405020304" pitchFamily="18" charset="0"/>
              </a:rPr>
              <a:t>integrated in society </a:t>
            </a:r>
          </a:p>
          <a:p>
            <a:pPr marL="342900" indent="-342900" algn="l" rtl="0" fontAlgn="base">
              <a:buClr>
                <a:srgbClr val="0070C0"/>
              </a:buClr>
              <a:buFont typeface="Wingdings" panose="05000000000000000000" pitchFamily="2" charset="2"/>
              <a:buChar char="Ø"/>
            </a:pPr>
            <a:r>
              <a:rPr lang="en-US" sz="2400" b="0" i="0" dirty="0">
                <a:solidFill>
                  <a:srgbClr val="000000"/>
                </a:solidFill>
                <a:effectLst/>
                <a:latin typeface="Times New Roman" panose="02020603050405020304" pitchFamily="18" charset="0"/>
                <a:cs typeface="Times New Roman" panose="02020603050405020304" pitchFamily="18" charset="0"/>
              </a:rPr>
              <a:t>no unusual physical signs </a:t>
            </a:r>
          </a:p>
          <a:p>
            <a:pPr marL="342900" indent="-342900" algn="l" rtl="0" fontAlgn="base">
              <a:buClr>
                <a:srgbClr val="0070C0"/>
              </a:buClr>
              <a:buFont typeface="Wingdings" panose="05000000000000000000" pitchFamily="2" charset="2"/>
              <a:buChar char="Ø"/>
            </a:pPr>
            <a:r>
              <a:rPr lang="en-US" sz="2400" b="0" i="0" dirty="0">
                <a:solidFill>
                  <a:srgbClr val="000000"/>
                </a:solidFill>
                <a:effectLst/>
                <a:latin typeface="Times New Roman" panose="02020603050405020304" pitchFamily="18" charset="0"/>
                <a:cs typeface="Times New Roman" panose="02020603050405020304" pitchFamily="18" charset="0"/>
              </a:rPr>
              <a:t>can acquire practical skills </a:t>
            </a:r>
          </a:p>
          <a:p>
            <a:pPr marL="342900" indent="-342900" algn="l" rtl="0" fontAlgn="base">
              <a:buClr>
                <a:srgbClr val="0070C0"/>
              </a:buClr>
              <a:buFont typeface="Wingdings" panose="05000000000000000000" pitchFamily="2" charset="2"/>
              <a:buChar char="Ø"/>
            </a:pPr>
            <a:r>
              <a:rPr lang="en-US" sz="2400" b="0" i="0" dirty="0">
                <a:solidFill>
                  <a:srgbClr val="000000"/>
                </a:solidFill>
                <a:effectLst/>
                <a:latin typeface="Times New Roman" panose="02020603050405020304" pitchFamily="18" charset="0"/>
                <a:cs typeface="Times New Roman" panose="02020603050405020304" pitchFamily="18" charset="0"/>
              </a:rPr>
              <a:t>reading and math skills up to grades 3-6 </a:t>
            </a:r>
          </a:p>
        </p:txBody>
      </p:sp>
      <p:pic>
        <p:nvPicPr>
          <p:cNvPr id="2" name="Obraz 1" descr="Obraz zawierający tekst, Czcionka, zrzut ekranu, logo&#10;&#10;Opis wygenerowany automatycznie">
            <a:extLst>
              <a:ext uri="{FF2B5EF4-FFF2-40B4-BE49-F238E27FC236}">
                <a16:creationId xmlns:a16="http://schemas.microsoft.com/office/drawing/2014/main" id="{17993FDD-8BBE-0E65-4B0A-697C5D9571FA}"/>
              </a:ext>
            </a:extLst>
          </p:cNvPr>
          <p:cNvPicPr>
            <a:picLocks noChangeAspect="1"/>
          </p:cNvPicPr>
          <p:nvPr/>
        </p:nvPicPr>
        <p:blipFill rotWithShape="1">
          <a:blip r:embed="rId2">
            <a:extLst>
              <a:ext uri="{28A0092B-C50C-407E-A947-70E740481C1C}">
                <a14:useLocalDpi xmlns:a14="http://schemas.microsoft.com/office/drawing/2010/main" val="0"/>
              </a:ext>
            </a:extLst>
          </a:blip>
          <a:srcRect l="4025" r="2039"/>
          <a:stretch/>
        </p:blipFill>
        <p:spPr bwMode="auto">
          <a:xfrm>
            <a:off x="488803" y="6340285"/>
            <a:ext cx="3616667" cy="415534"/>
          </a:xfrm>
          <a:prstGeom prst="rect">
            <a:avLst/>
          </a:prstGeom>
          <a:ln>
            <a:noFill/>
          </a:ln>
          <a:extLst>
            <a:ext uri="{53640926-AAD7-44D8-BBD7-CCE9431645EC}">
              <a14:shadowObscured xmlns:a14="http://schemas.microsoft.com/office/drawing/2010/main"/>
            </a:ext>
          </a:extLst>
        </p:spPr>
      </p:pic>
      <p:pic>
        <p:nvPicPr>
          <p:cNvPr id="10242" name="Picture 2" descr="gify-animowane-szkoła - Uniwersytet III Wieku w Zawierciu">
            <a:extLst>
              <a:ext uri="{FF2B5EF4-FFF2-40B4-BE49-F238E27FC236}">
                <a16:creationId xmlns:a16="http://schemas.microsoft.com/office/drawing/2014/main" id="{ED428484-FDE0-7BA5-4E4B-0B460B4499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6309" y="3006535"/>
            <a:ext cx="2710921" cy="2983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7582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fade">
                                      <p:cBhvr>
                                        <p:cTn id="7" dur="1000"/>
                                        <p:tgtEl>
                                          <p:spTgt spid="4">
                                            <p:txEl>
                                              <p:pRg st="4" end="4"/>
                                            </p:txEl>
                                          </p:spTgt>
                                        </p:tgtEl>
                                      </p:cBhvr>
                                    </p:animEffect>
                                    <p:anim calcmode="lin" valueType="num">
                                      <p:cBhvr>
                                        <p:cTn id="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5" end="5"/>
                                            </p:txEl>
                                          </p:spTgt>
                                        </p:tgtEl>
                                        <p:attrNameLst>
                                          <p:attrName>style.visibility</p:attrName>
                                        </p:attrNameLst>
                                      </p:cBhvr>
                                      <p:to>
                                        <p:strVal val="visible"/>
                                      </p:to>
                                    </p:set>
                                    <p:animEffect transition="in" filter="fade">
                                      <p:cBhvr>
                                        <p:cTn id="14" dur="1000"/>
                                        <p:tgtEl>
                                          <p:spTgt spid="4">
                                            <p:txEl>
                                              <p:pRg st="5" end="5"/>
                                            </p:txEl>
                                          </p:spTgt>
                                        </p:tgtEl>
                                      </p:cBhvr>
                                    </p:animEffect>
                                    <p:anim calcmode="lin" valueType="num">
                                      <p:cBhvr>
                                        <p:cTn id="15"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animEffect transition="in" filter="fade">
                                      <p:cBhvr>
                                        <p:cTn id="21" dur="1000"/>
                                        <p:tgtEl>
                                          <p:spTgt spid="4">
                                            <p:txEl>
                                              <p:pRg st="6" end="6"/>
                                            </p:txEl>
                                          </p:spTgt>
                                        </p:tgtEl>
                                      </p:cBhvr>
                                    </p:animEffect>
                                    <p:anim calcmode="lin" valueType="num">
                                      <p:cBhvr>
                                        <p:cTn id="22"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7" end="7"/>
                                            </p:txEl>
                                          </p:spTgt>
                                        </p:tgtEl>
                                        <p:attrNameLst>
                                          <p:attrName>style.visibility</p:attrName>
                                        </p:attrNameLst>
                                      </p:cBhvr>
                                      <p:to>
                                        <p:strVal val="visible"/>
                                      </p:to>
                                    </p:set>
                                    <p:animEffect transition="in" filter="fade">
                                      <p:cBhvr>
                                        <p:cTn id="28" dur="1000"/>
                                        <p:tgtEl>
                                          <p:spTgt spid="4">
                                            <p:txEl>
                                              <p:pRg st="7" end="7"/>
                                            </p:txEl>
                                          </p:spTgt>
                                        </p:tgtEl>
                                      </p:cBhvr>
                                    </p:animEffect>
                                    <p:anim calcmode="lin" valueType="num">
                                      <p:cBhvr>
                                        <p:cTn id="29"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animEffect transition="in" filter="fade">
                                      <p:cBhvr>
                                        <p:cTn id="35" dur="1000"/>
                                        <p:tgtEl>
                                          <p:spTgt spid="4">
                                            <p:txEl>
                                              <p:pRg st="8" end="8"/>
                                            </p:txEl>
                                          </p:spTgt>
                                        </p:tgtEl>
                                      </p:cBhvr>
                                    </p:animEffect>
                                    <p:anim calcmode="lin" valueType="num">
                                      <p:cBhvr>
                                        <p:cTn id="36"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9" end="9"/>
                                            </p:txEl>
                                          </p:spTgt>
                                        </p:tgtEl>
                                        <p:attrNameLst>
                                          <p:attrName>style.visibility</p:attrName>
                                        </p:attrNameLst>
                                      </p:cBhvr>
                                      <p:to>
                                        <p:strVal val="visible"/>
                                      </p:to>
                                    </p:set>
                                    <p:animEffect transition="in" filter="fade">
                                      <p:cBhvr>
                                        <p:cTn id="42" dur="1000"/>
                                        <p:tgtEl>
                                          <p:spTgt spid="4">
                                            <p:txEl>
                                              <p:pRg st="9" end="9"/>
                                            </p:txEl>
                                          </p:spTgt>
                                        </p:tgtEl>
                                      </p:cBhvr>
                                    </p:animEffect>
                                    <p:anim calcmode="lin" valueType="num">
                                      <p:cBhvr>
                                        <p:cTn id="43"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4">
                                            <p:txEl>
                                              <p:pRg st="10" end="10"/>
                                            </p:txEl>
                                          </p:spTgt>
                                        </p:tgtEl>
                                        <p:attrNameLst>
                                          <p:attrName>style.visibility</p:attrName>
                                        </p:attrNameLst>
                                      </p:cBhvr>
                                      <p:to>
                                        <p:strVal val="visible"/>
                                      </p:to>
                                    </p:set>
                                    <p:animEffect transition="in" filter="fade">
                                      <p:cBhvr>
                                        <p:cTn id="49" dur="1000"/>
                                        <p:tgtEl>
                                          <p:spTgt spid="4">
                                            <p:txEl>
                                              <p:pRg st="10" end="10"/>
                                            </p:txEl>
                                          </p:spTgt>
                                        </p:tgtEl>
                                      </p:cBhvr>
                                    </p:animEffect>
                                    <p:anim calcmode="lin" valueType="num">
                                      <p:cBhvr>
                                        <p:cTn id="50"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4">
                                            <p:txEl>
                                              <p:pRg st="11" end="11"/>
                                            </p:txEl>
                                          </p:spTgt>
                                        </p:tgtEl>
                                        <p:attrNameLst>
                                          <p:attrName>style.visibility</p:attrName>
                                        </p:attrNameLst>
                                      </p:cBhvr>
                                      <p:to>
                                        <p:strVal val="visible"/>
                                      </p:to>
                                    </p:set>
                                    <p:animEffect transition="in" filter="fade">
                                      <p:cBhvr>
                                        <p:cTn id="56" dur="1000"/>
                                        <p:tgtEl>
                                          <p:spTgt spid="4">
                                            <p:txEl>
                                              <p:pRg st="11" end="11"/>
                                            </p:txEl>
                                          </p:spTgt>
                                        </p:tgtEl>
                                      </p:cBhvr>
                                    </p:animEffect>
                                    <p:anim calcmode="lin" valueType="num">
                                      <p:cBhvr>
                                        <p:cTn id="57" dur="1000" fill="hold"/>
                                        <p:tgtEl>
                                          <p:spTgt spid="4">
                                            <p:txEl>
                                              <p:pRg st="11" end="11"/>
                                            </p:txEl>
                                          </p:spTgt>
                                        </p:tgtEl>
                                        <p:attrNameLst>
                                          <p:attrName>ppt_x</p:attrName>
                                        </p:attrNameLst>
                                      </p:cBhvr>
                                      <p:tavLst>
                                        <p:tav tm="0">
                                          <p:val>
                                            <p:strVal val="#ppt_x"/>
                                          </p:val>
                                        </p:tav>
                                        <p:tav tm="100000">
                                          <p:val>
                                            <p:strVal val="#ppt_x"/>
                                          </p:val>
                                        </p:tav>
                                      </p:tavLst>
                                    </p:anim>
                                    <p:anim calcmode="lin" valueType="num">
                                      <p:cBhvr>
                                        <p:cTn id="58" dur="1000" fill="hold"/>
                                        <p:tgtEl>
                                          <p:spTgt spid="4">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974A21-C7A1-4271-5313-2CB3AA5142B5}"/>
            </a:ext>
          </a:extLst>
        </p:cNvPr>
        <p:cNvGrpSpPr/>
        <p:nvPr/>
      </p:nvGrpSpPr>
      <p:grpSpPr>
        <a:xfrm>
          <a:off x="0" y="0"/>
          <a:ext cx="0" cy="0"/>
          <a:chOff x="0" y="0"/>
          <a:chExt cx="0" cy="0"/>
        </a:xfrm>
      </p:grpSpPr>
      <p:sp>
        <p:nvSpPr>
          <p:cNvPr id="4" name="pole tekstowe 3">
            <a:extLst>
              <a:ext uri="{FF2B5EF4-FFF2-40B4-BE49-F238E27FC236}">
                <a16:creationId xmlns:a16="http://schemas.microsoft.com/office/drawing/2014/main" id="{52F7BE16-BF85-8C41-8507-F2C97389A805}"/>
              </a:ext>
            </a:extLst>
          </p:cNvPr>
          <p:cNvSpPr txBox="1"/>
          <p:nvPr/>
        </p:nvSpPr>
        <p:spPr>
          <a:xfrm>
            <a:off x="488803" y="452548"/>
            <a:ext cx="9414588" cy="5632311"/>
          </a:xfrm>
          <a:prstGeom prst="rect">
            <a:avLst/>
          </a:prstGeom>
          <a:noFill/>
        </p:spPr>
        <p:txBody>
          <a:bodyPr wrap="square">
            <a:spAutoFit/>
          </a:bodyPr>
          <a:lstStyle/>
          <a:p>
            <a:pPr algn="l" rtl="0" fontAlgn="base">
              <a:buNone/>
            </a:pPr>
            <a:r>
              <a:rPr lang="en-US" sz="2800" b="1" i="0" dirty="0">
                <a:solidFill>
                  <a:srgbClr val="002060"/>
                </a:solidFill>
                <a:effectLst>
                  <a:outerShdw blurRad="38100" dist="38100" dir="2700000" algn="tl">
                    <a:srgbClr val="000000">
                      <a:alpha val="43137"/>
                    </a:srgbClr>
                  </a:outerShdw>
                </a:effectLst>
                <a:latin typeface="Bookman Old Style" panose="02050604050505020204" pitchFamily="18" charset="0"/>
                <a:cs typeface="Times New Roman" panose="02020603050405020304" pitchFamily="18" charset="0"/>
              </a:rPr>
              <a:t>Evidence-based strategies </a:t>
            </a:r>
          </a:p>
          <a:p>
            <a:pPr algn="l" rtl="0" fontAlgn="base">
              <a:buNone/>
            </a:pPr>
            <a:r>
              <a:rPr lang="en-US" sz="2000" b="0" i="0" dirty="0">
                <a:solidFill>
                  <a:srgbClr val="000000"/>
                </a:solidFill>
                <a:effectLst/>
                <a:latin typeface="Times New Roman" panose="02020603050405020304" pitchFamily="18" charset="0"/>
                <a:cs typeface="Times New Roman" panose="02020603050405020304" pitchFamily="18" charset="0"/>
              </a:rPr>
              <a:t> </a:t>
            </a:r>
          </a:p>
          <a:p>
            <a:pPr algn="l" rtl="0" fontAlgn="base">
              <a:buNone/>
            </a:pPr>
            <a:r>
              <a:rPr lang="en-US" sz="2400" b="1" i="0" dirty="0">
                <a:solidFill>
                  <a:srgbClr val="0070C0"/>
                </a:solidFill>
                <a:effectLst/>
                <a:latin typeface="Times New Roman" panose="02020603050405020304" pitchFamily="18" charset="0"/>
                <a:cs typeface="Times New Roman" panose="02020603050405020304" pitchFamily="18" charset="0"/>
              </a:rPr>
              <a:t>Consider adjustments to communication style: </a:t>
            </a:r>
            <a:endParaRPr lang="pl-PL" sz="2400" b="1" i="0" dirty="0">
              <a:solidFill>
                <a:srgbClr val="0070C0"/>
              </a:solidFill>
              <a:effectLst/>
              <a:latin typeface="Times New Roman" panose="02020603050405020304" pitchFamily="18" charset="0"/>
              <a:cs typeface="Times New Roman" panose="02020603050405020304" pitchFamily="18" charset="0"/>
            </a:endParaRPr>
          </a:p>
          <a:p>
            <a:pPr algn="l" rtl="0" fontAlgn="base">
              <a:buNone/>
            </a:pPr>
            <a:endParaRPr lang="pl-PL" sz="2400" b="1" i="0" dirty="0">
              <a:solidFill>
                <a:srgbClr val="0070C0"/>
              </a:solidFill>
              <a:effectLst/>
              <a:latin typeface="Times New Roman" panose="02020603050405020304" pitchFamily="18" charset="0"/>
              <a:cs typeface="Times New Roman" panose="02020603050405020304" pitchFamily="18" charset="0"/>
            </a:endParaRPr>
          </a:p>
          <a:p>
            <a:pPr algn="l" rtl="0" fontAlgn="base">
              <a:buNone/>
            </a:pPr>
            <a:endParaRPr lang="en-US" sz="2400" b="1" i="0" dirty="0">
              <a:solidFill>
                <a:srgbClr val="0070C0"/>
              </a:solidFill>
              <a:effectLst/>
              <a:latin typeface="Times New Roman" panose="02020603050405020304" pitchFamily="18" charset="0"/>
              <a:cs typeface="Times New Roman" panose="02020603050405020304" pitchFamily="18" charset="0"/>
            </a:endParaRPr>
          </a:p>
          <a:p>
            <a:pPr marL="342900" indent="-342900" algn="l" rtl="0" fontAlgn="base">
              <a:buClr>
                <a:srgbClr val="0070C0"/>
              </a:buClr>
              <a:buFont typeface="Wingdings" panose="05000000000000000000" pitchFamily="2" charset="2"/>
              <a:buChar char="Ø"/>
            </a:pPr>
            <a:r>
              <a:rPr lang="en-US" sz="2400" b="0" i="0" dirty="0">
                <a:solidFill>
                  <a:srgbClr val="000000"/>
                </a:solidFill>
                <a:effectLst/>
                <a:latin typeface="Times New Roman" panose="02020603050405020304" pitchFamily="18" charset="0"/>
                <a:cs typeface="Times New Roman" panose="02020603050405020304" pitchFamily="18" charset="0"/>
              </a:rPr>
              <a:t>check that you have his full attention before beginning communication </a:t>
            </a:r>
          </a:p>
          <a:p>
            <a:pPr marL="342900" indent="-342900" algn="l" rtl="0" fontAlgn="base">
              <a:buClr>
                <a:srgbClr val="0070C0"/>
              </a:buClr>
              <a:buFont typeface="Wingdings" panose="05000000000000000000" pitchFamily="2" charset="2"/>
              <a:buChar char="Ø"/>
            </a:pPr>
            <a:r>
              <a:rPr lang="en-US" sz="2400" b="0" i="0" dirty="0">
                <a:solidFill>
                  <a:srgbClr val="000000"/>
                </a:solidFill>
                <a:effectLst/>
                <a:latin typeface="Times New Roman" panose="02020603050405020304" pitchFamily="18" charset="0"/>
                <a:cs typeface="Times New Roman" panose="02020603050405020304" pitchFamily="18" charset="0"/>
              </a:rPr>
              <a:t>be clear and specific (give clear and specific instructions about the task or </a:t>
            </a:r>
            <a:r>
              <a:rPr lang="en-US" sz="2400" b="0" i="0" dirty="0" err="1">
                <a:solidFill>
                  <a:srgbClr val="000000"/>
                </a:solidFill>
                <a:effectLst/>
                <a:latin typeface="Times New Roman" panose="02020603050405020304" pitchFamily="18" charset="0"/>
                <a:cs typeface="Times New Roman" panose="02020603050405020304" pitchFamily="18" charset="0"/>
              </a:rPr>
              <a:t>behaviour</a:t>
            </a:r>
            <a:r>
              <a:rPr lang="en-US" sz="2400" b="0" i="0" dirty="0">
                <a:solidFill>
                  <a:srgbClr val="000000"/>
                </a:solidFill>
                <a:effectLst/>
                <a:latin typeface="Times New Roman" panose="02020603050405020304" pitchFamily="18" charset="0"/>
                <a:cs typeface="Times New Roman" panose="02020603050405020304" pitchFamily="18" charset="0"/>
              </a:rPr>
              <a:t> expected) </a:t>
            </a:r>
          </a:p>
          <a:p>
            <a:pPr marL="342900" indent="-342900" algn="l" rtl="0" fontAlgn="base">
              <a:buClr>
                <a:srgbClr val="0070C0"/>
              </a:buClr>
              <a:buFont typeface="Wingdings" panose="05000000000000000000" pitchFamily="2" charset="2"/>
              <a:buChar char="Ø"/>
            </a:pPr>
            <a:r>
              <a:rPr lang="en-US" sz="2400" b="0" i="0" dirty="0">
                <a:solidFill>
                  <a:srgbClr val="000000"/>
                </a:solidFill>
                <a:effectLst/>
                <a:latin typeface="Times New Roman" panose="02020603050405020304" pitchFamily="18" charset="0"/>
                <a:cs typeface="Times New Roman" panose="02020603050405020304" pitchFamily="18" charset="0"/>
              </a:rPr>
              <a:t>use visual instructions ( </a:t>
            </a:r>
            <a:r>
              <a:rPr lang="en-US" sz="2400" b="0" i="0" dirty="0" err="1">
                <a:solidFill>
                  <a:srgbClr val="000000"/>
                </a:solidFill>
                <a:effectLst/>
                <a:latin typeface="Times New Roman" panose="02020603050405020304" pitchFamily="18" charset="0"/>
                <a:cs typeface="Times New Roman" panose="02020603050405020304" pitchFamily="18" charset="0"/>
              </a:rPr>
              <a:t>demonstrat</a:t>
            </a:r>
            <a:r>
              <a:rPr lang="en-US" sz="2400" b="0" i="0" dirty="0">
                <a:solidFill>
                  <a:srgbClr val="000000"/>
                </a:solidFill>
                <a:effectLst/>
                <a:latin typeface="Times New Roman" panose="02020603050405020304" pitchFamily="18" charset="0"/>
                <a:cs typeface="Times New Roman" panose="02020603050405020304" pitchFamily="18" charset="0"/>
              </a:rPr>
              <a:t> the task or </a:t>
            </a:r>
            <a:r>
              <a:rPr lang="en-US" sz="2400" b="0" i="0" dirty="0" err="1">
                <a:solidFill>
                  <a:srgbClr val="000000"/>
                </a:solidFill>
                <a:effectLst/>
                <a:latin typeface="Times New Roman" panose="02020603050405020304" pitchFamily="18" charset="0"/>
                <a:cs typeface="Times New Roman" panose="02020603050405020304" pitchFamily="18" charset="0"/>
              </a:rPr>
              <a:t>behaviour</a:t>
            </a:r>
            <a:r>
              <a:rPr lang="en-US" sz="2400" b="0" i="0" dirty="0">
                <a:solidFill>
                  <a:srgbClr val="000000"/>
                </a:solidFill>
                <a:effectLst/>
                <a:latin typeface="Times New Roman" panose="02020603050405020304" pitchFamily="18" charset="0"/>
                <a:cs typeface="Times New Roman" panose="02020603050405020304" pitchFamily="18" charset="0"/>
              </a:rPr>
              <a:t>, or asking another student to demonstrate, you could also use a visual schedule, poster, or video to outline or model the task) </a:t>
            </a:r>
          </a:p>
          <a:p>
            <a:pPr marL="342900" indent="-342900" algn="l" rtl="0" fontAlgn="base">
              <a:buClr>
                <a:srgbClr val="0070C0"/>
              </a:buClr>
              <a:buFont typeface="Wingdings" panose="05000000000000000000" pitchFamily="2" charset="2"/>
              <a:buChar char="Ø"/>
            </a:pPr>
            <a:r>
              <a:rPr lang="en-US" sz="2400" b="0" i="0" dirty="0">
                <a:solidFill>
                  <a:srgbClr val="000000"/>
                </a:solidFill>
                <a:effectLst/>
                <a:latin typeface="Times New Roman" panose="02020603050405020304" pitchFamily="18" charset="0"/>
                <a:cs typeface="Times New Roman" panose="02020603050405020304" pitchFamily="18" charset="0"/>
              </a:rPr>
              <a:t>give brief prompts immediately before each activity (</a:t>
            </a:r>
            <a:r>
              <a:rPr lang="en-US" sz="2400" b="0" i="0" dirty="0" err="1">
                <a:solidFill>
                  <a:srgbClr val="000000"/>
                </a:solidFill>
                <a:effectLst/>
                <a:latin typeface="Times New Roman" panose="02020603050405020304" pitchFamily="18" charset="0"/>
                <a:cs typeface="Times New Roman" panose="02020603050405020304" pitchFamily="18" charset="0"/>
              </a:rPr>
              <a:t>givie</a:t>
            </a:r>
            <a:r>
              <a:rPr lang="en-US" sz="2400" b="0" i="0" dirty="0">
                <a:solidFill>
                  <a:srgbClr val="000000"/>
                </a:solidFill>
                <a:effectLst/>
                <a:latin typeface="Times New Roman" panose="02020603050405020304" pitchFamily="18" charset="0"/>
                <a:cs typeface="Times New Roman" panose="02020603050405020304" pitchFamily="18" charset="0"/>
              </a:rPr>
              <a:t> effective feedback and correction immediately when students are learning a task or </a:t>
            </a:r>
            <a:r>
              <a:rPr lang="en-US" sz="2400" b="0" i="0" dirty="0" err="1">
                <a:solidFill>
                  <a:srgbClr val="000000"/>
                </a:solidFill>
                <a:effectLst/>
                <a:latin typeface="Times New Roman" panose="02020603050405020304" pitchFamily="18" charset="0"/>
                <a:cs typeface="Times New Roman" panose="02020603050405020304" pitchFamily="18" charset="0"/>
              </a:rPr>
              <a:t>behaviour</a:t>
            </a:r>
            <a:r>
              <a:rPr lang="en-US" sz="2400" b="0" i="0" dirty="0">
                <a:solidFill>
                  <a:srgbClr val="000000"/>
                </a:solidFill>
                <a:effectLst/>
                <a:latin typeface="Times New Roman" panose="02020603050405020304" pitchFamily="18" charset="0"/>
                <a:cs typeface="Times New Roman" panose="02020603050405020304" pitchFamily="18" charset="0"/>
              </a:rPr>
              <a:t>) </a:t>
            </a:r>
          </a:p>
          <a:p>
            <a:pPr marL="342900" indent="-342900" algn="l" rtl="0" fontAlgn="base">
              <a:buClr>
                <a:srgbClr val="0070C0"/>
              </a:buClr>
              <a:buFont typeface="Wingdings" panose="05000000000000000000" pitchFamily="2" charset="2"/>
              <a:buChar char="Ø"/>
            </a:pPr>
            <a:r>
              <a:rPr lang="en-US" sz="2400" b="0" i="0" dirty="0">
                <a:solidFill>
                  <a:srgbClr val="000000"/>
                </a:solidFill>
                <a:effectLst/>
                <a:latin typeface="Times New Roman" panose="02020603050405020304" pitchFamily="18" charset="0"/>
                <a:cs typeface="Times New Roman" panose="02020603050405020304" pitchFamily="18" charset="0"/>
              </a:rPr>
              <a:t>use least-to-most prompts </a:t>
            </a:r>
          </a:p>
        </p:txBody>
      </p:sp>
      <p:pic>
        <p:nvPicPr>
          <p:cNvPr id="2" name="Obraz 1" descr="Obraz zawierający tekst, Czcionka, zrzut ekranu, logo&#10;&#10;Opis wygenerowany automatycznie">
            <a:extLst>
              <a:ext uri="{FF2B5EF4-FFF2-40B4-BE49-F238E27FC236}">
                <a16:creationId xmlns:a16="http://schemas.microsoft.com/office/drawing/2014/main" id="{1B5F896D-67E0-8752-0ECB-BF058E6FC31B}"/>
              </a:ext>
            </a:extLst>
          </p:cNvPr>
          <p:cNvPicPr>
            <a:picLocks noChangeAspect="1"/>
          </p:cNvPicPr>
          <p:nvPr/>
        </p:nvPicPr>
        <p:blipFill rotWithShape="1">
          <a:blip r:embed="rId2">
            <a:extLst>
              <a:ext uri="{28A0092B-C50C-407E-A947-70E740481C1C}">
                <a14:useLocalDpi xmlns:a14="http://schemas.microsoft.com/office/drawing/2010/main" val="0"/>
              </a:ext>
            </a:extLst>
          </a:blip>
          <a:srcRect l="4025" r="2039"/>
          <a:stretch/>
        </p:blipFill>
        <p:spPr bwMode="auto">
          <a:xfrm>
            <a:off x="488803" y="6340285"/>
            <a:ext cx="3616667" cy="41553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684562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5" end="5"/>
                                            </p:txEl>
                                          </p:spTgt>
                                        </p:tgtEl>
                                        <p:attrNameLst>
                                          <p:attrName>style.visibility</p:attrName>
                                        </p:attrNameLst>
                                      </p:cBhvr>
                                      <p:to>
                                        <p:strVal val="visible"/>
                                      </p:to>
                                    </p:set>
                                    <p:animEffect transition="in" filter="fade">
                                      <p:cBhvr>
                                        <p:cTn id="14" dur="1000"/>
                                        <p:tgtEl>
                                          <p:spTgt spid="4">
                                            <p:txEl>
                                              <p:pRg st="5" end="5"/>
                                            </p:txEl>
                                          </p:spTgt>
                                        </p:tgtEl>
                                      </p:cBhvr>
                                    </p:animEffect>
                                    <p:anim calcmode="lin" valueType="num">
                                      <p:cBhvr>
                                        <p:cTn id="15"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animEffect transition="in" filter="fade">
                                      <p:cBhvr>
                                        <p:cTn id="21" dur="1000"/>
                                        <p:tgtEl>
                                          <p:spTgt spid="4">
                                            <p:txEl>
                                              <p:pRg st="6" end="6"/>
                                            </p:txEl>
                                          </p:spTgt>
                                        </p:tgtEl>
                                      </p:cBhvr>
                                    </p:animEffect>
                                    <p:anim calcmode="lin" valueType="num">
                                      <p:cBhvr>
                                        <p:cTn id="22"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7" end="7"/>
                                            </p:txEl>
                                          </p:spTgt>
                                        </p:tgtEl>
                                        <p:attrNameLst>
                                          <p:attrName>style.visibility</p:attrName>
                                        </p:attrNameLst>
                                      </p:cBhvr>
                                      <p:to>
                                        <p:strVal val="visible"/>
                                      </p:to>
                                    </p:set>
                                    <p:animEffect transition="in" filter="fade">
                                      <p:cBhvr>
                                        <p:cTn id="28" dur="1000"/>
                                        <p:tgtEl>
                                          <p:spTgt spid="4">
                                            <p:txEl>
                                              <p:pRg st="7" end="7"/>
                                            </p:txEl>
                                          </p:spTgt>
                                        </p:tgtEl>
                                      </p:cBhvr>
                                    </p:animEffect>
                                    <p:anim calcmode="lin" valueType="num">
                                      <p:cBhvr>
                                        <p:cTn id="29"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animEffect transition="in" filter="fade">
                                      <p:cBhvr>
                                        <p:cTn id="35" dur="1000"/>
                                        <p:tgtEl>
                                          <p:spTgt spid="4">
                                            <p:txEl>
                                              <p:pRg st="8" end="8"/>
                                            </p:txEl>
                                          </p:spTgt>
                                        </p:tgtEl>
                                      </p:cBhvr>
                                    </p:animEffect>
                                    <p:anim calcmode="lin" valueType="num">
                                      <p:cBhvr>
                                        <p:cTn id="36"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9" end="9"/>
                                            </p:txEl>
                                          </p:spTgt>
                                        </p:tgtEl>
                                        <p:attrNameLst>
                                          <p:attrName>style.visibility</p:attrName>
                                        </p:attrNameLst>
                                      </p:cBhvr>
                                      <p:to>
                                        <p:strVal val="visible"/>
                                      </p:to>
                                    </p:set>
                                    <p:animEffect transition="in" filter="fade">
                                      <p:cBhvr>
                                        <p:cTn id="42" dur="1000"/>
                                        <p:tgtEl>
                                          <p:spTgt spid="4">
                                            <p:txEl>
                                              <p:pRg st="9" end="9"/>
                                            </p:txEl>
                                          </p:spTgt>
                                        </p:tgtEl>
                                      </p:cBhvr>
                                    </p:animEffect>
                                    <p:anim calcmode="lin" valueType="num">
                                      <p:cBhvr>
                                        <p:cTn id="43"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757C64-9C8F-041C-C45C-E2A19E01D92E}"/>
            </a:ext>
          </a:extLst>
        </p:cNvPr>
        <p:cNvGrpSpPr/>
        <p:nvPr/>
      </p:nvGrpSpPr>
      <p:grpSpPr>
        <a:xfrm>
          <a:off x="0" y="0"/>
          <a:ext cx="0" cy="0"/>
          <a:chOff x="0" y="0"/>
          <a:chExt cx="0" cy="0"/>
        </a:xfrm>
      </p:grpSpPr>
      <p:sp>
        <p:nvSpPr>
          <p:cNvPr id="4" name="pole tekstowe 3">
            <a:extLst>
              <a:ext uri="{FF2B5EF4-FFF2-40B4-BE49-F238E27FC236}">
                <a16:creationId xmlns:a16="http://schemas.microsoft.com/office/drawing/2014/main" id="{D60F24A4-407A-75DD-2A95-2FC48AA85D65}"/>
              </a:ext>
            </a:extLst>
          </p:cNvPr>
          <p:cNvSpPr txBox="1"/>
          <p:nvPr/>
        </p:nvSpPr>
        <p:spPr>
          <a:xfrm>
            <a:off x="643813" y="237540"/>
            <a:ext cx="10235681" cy="5570756"/>
          </a:xfrm>
          <a:prstGeom prst="rect">
            <a:avLst/>
          </a:prstGeom>
          <a:noFill/>
        </p:spPr>
        <p:txBody>
          <a:bodyPr wrap="square">
            <a:spAutoFit/>
          </a:bodyPr>
          <a:lstStyle/>
          <a:p>
            <a:pPr algn="l" rtl="0" fontAlgn="base">
              <a:buNone/>
            </a:pPr>
            <a:r>
              <a:rPr lang="en-US" sz="3200" b="1" i="0" dirty="0">
                <a:solidFill>
                  <a:srgbClr val="002060"/>
                </a:solidFill>
                <a:effectLst>
                  <a:outerShdw blurRad="38100" dist="38100" dir="2700000" algn="tl">
                    <a:srgbClr val="000000">
                      <a:alpha val="43137"/>
                    </a:srgbClr>
                  </a:outerShdw>
                </a:effectLst>
                <a:latin typeface="Bookman Old Style" panose="02050604050505020204" pitchFamily="18" charset="0"/>
                <a:cs typeface="Times New Roman" panose="02020603050405020304" pitchFamily="18" charset="0"/>
              </a:rPr>
              <a:t>Provide opportunities to work with their peers: </a:t>
            </a:r>
            <a:endParaRPr lang="pl-PL" sz="3200" b="1" i="0" dirty="0">
              <a:solidFill>
                <a:srgbClr val="002060"/>
              </a:solidFill>
              <a:effectLst>
                <a:outerShdw blurRad="38100" dist="38100" dir="2700000" algn="tl">
                  <a:srgbClr val="000000">
                    <a:alpha val="43137"/>
                  </a:srgbClr>
                </a:outerShdw>
              </a:effectLst>
              <a:latin typeface="Bookman Old Style" panose="02050604050505020204" pitchFamily="18" charset="0"/>
              <a:cs typeface="Times New Roman" panose="02020603050405020304" pitchFamily="18" charset="0"/>
            </a:endParaRPr>
          </a:p>
          <a:p>
            <a:pPr algn="l" rtl="0" fontAlgn="base">
              <a:buNone/>
            </a:pPr>
            <a:endParaRPr lang="pl-PL" sz="3200" b="1" i="0" dirty="0">
              <a:solidFill>
                <a:srgbClr val="002060"/>
              </a:solidFill>
              <a:effectLst>
                <a:outerShdw blurRad="38100" dist="38100" dir="2700000" algn="tl">
                  <a:srgbClr val="000000">
                    <a:alpha val="43137"/>
                  </a:srgbClr>
                </a:outerShdw>
              </a:effectLst>
              <a:latin typeface="Bookman Old Style" panose="02050604050505020204" pitchFamily="18" charset="0"/>
              <a:cs typeface="Times New Roman" panose="02020603050405020304" pitchFamily="18" charset="0"/>
            </a:endParaRPr>
          </a:p>
          <a:p>
            <a:pPr algn="l" rtl="0" fontAlgn="base">
              <a:buNone/>
            </a:pPr>
            <a:endParaRPr lang="en-US" sz="2000" b="0" i="0" dirty="0">
              <a:solidFill>
                <a:srgbClr val="000000"/>
              </a:solidFill>
              <a:effectLst/>
              <a:latin typeface="Times New Roman" panose="02020603050405020304" pitchFamily="18" charset="0"/>
              <a:cs typeface="Times New Roman" panose="02020603050405020304" pitchFamily="18" charset="0"/>
            </a:endParaRPr>
          </a:p>
          <a:p>
            <a:pPr marL="342900" indent="-342900" algn="l" rtl="0" fontAlgn="base">
              <a:buClr>
                <a:srgbClr val="0070C0"/>
              </a:buClr>
              <a:buFont typeface="Wingdings" panose="05000000000000000000" pitchFamily="2" charset="2"/>
              <a:buChar char="Ø"/>
            </a:pPr>
            <a:r>
              <a:rPr lang="en-US" sz="2400" b="0" i="0" dirty="0">
                <a:solidFill>
                  <a:srgbClr val="000000"/>
                </a:solidFill>
                <a:effectLst/>
                <a:latin typeface="Times New Roman" panose="02020603050405020304" pitchFamily="18" charset="0"/>
                <a:cs typeface="Times New Roman" panose="02020603050405020304" pitchFamily="18" charset="0"/>
              </a:rPr>
              <a:t>provide lots of opportunities for students to work together </a:t>
            </a:r>
          </a:p>
          <a:p>
            <a:pPr marL="342900" indent="-342900" algn="l" rtl="0" fontAlgn="base">
              <a:buClr>
                <a:srgbClr val="0070C0"/>
              </a:buClr>
              <a:buFont typeface="Wingdings" panose="05000000000000000000" pitchFamily="2" charset="2"/>
              <a:buChar char="Ø"/>
            </a:pPr>
            <a:r>
              <a:rPr lang="en-US" sz="2400" b="0" i="0" dirty="0">
                <a:solidFill>
                  <a:srgbClr val="000000"/>
                </a:solidFill>
                <a:effectLst/>
                <a:latin typeface="Times New Roman" panose="02020603050405020304" pitchFamily="18" charset="0"/>
                <a:cs typeface="Times New Roman" panose="02020603050405020304" pitchFamily="18" charset="0"/>
              </a:rPr>
              <a:t>allocate specific tasks when engaging in group work (assign tasks if a student with an intellectual disability uses tailored materials or instructions) </a:t>
            </a:r>
          </a:p>
          <a:p>
            <a:pPr algn="l" rtl="0" fontAlgn="base">
              <a:buClr>
                <a:srgbClr val="0070C0"/>
              </a:buClr>
            </a:pPr>
            <a:r>
              <a:rPr lang="en-US" sz="2400" b="0" i="0" dirty="0">
                <a:solidFill>
                  <a:srgbClr val="000000"/>
                </a:solidFill>
                <a:effectLst/>
                <a:latin typeface="Times New Roman" panose="02020603050405020304" pitchFamily="18" charset="0"/>
                <a:cs typeface="Times New Roman" panose="02020603050405020304" pitchFamily="18" charset="0"/>
              </a:rPr>
              <a:t>Consider adjustments to </a:t>
            </a:r>
            <a:r>
              <a:rPr lang="en-US" sz="2400" b="0" i="0" dirty="0" err="1">
                <a:solidFill>
                  <a:srgbClr val="000000"/>
                </a:solidFill>
                <a:effectLst/>
                <a:latin typeface="Times New Roman" panose="02020603050405020304" pitchFamily="18" charset="0"/>
                <a:cs typeface="Times New Roman" panose="02020603050405020304" pitchFamily="18" charset="0"/>
              </a:rPr>
              <a:t>activites</a:t>
            </a:r>
            <a:r>
              <a:rPr lang="en-US" sz="2400" b="0" i="0" dirty="0">
                <a:solidFill>
                  <a:srgbClr val="000000"/>
                </a:solidFill>
                <a:effectLst/>
                <a:latin typeface="Times New Roman" panose="02020603050405020304" pitchFamily="18" charset="0"/>
                <a:cs typeface="Times New Roman" panose="02020603050405020304" pitchFamily="18" charset="0"/>
              </a:rPr>
              <a:t> and rules: </a:t>
            </a:r>
          </a:p>
          <a:p>
            <a:pPr marL="342900" indent="-342900" algn="l" rtl="0" fontAlgn="base">
              <a:buClr>
                <a:srgbClr val="0070C0"/>
              </a:buClr>
              <a:buFont typeface="Wingdings" panose="05000000000000000000" pitchFamily="2" charset="2"/>
              <a:buChar char="Ø"/>
            </a:pPr>
            <a:r>
              <a:rPr lang="en-US" sz="2400" b="0" i="0" dirty="0">
                <a:solidFill>
                  <a:srgbClr val="000000"/>
                </a:solidFill>
                <a:effectLst/>
                <a:latin typeface="Times New Roman" panose="02020603050405020304" pitchFamily="18" charset="0"/>
                <a:cs typeface="Times New Roman" panose="02020603050405020304" pitchFamily="18" charset="0"/>
              </a:rPr>
              <a:t>tailor tasks for the student’s current level of understanding so they can achieve success </a:t>
            </a:r>
          </a:p>
          <a:p>
            <a:pPr marL="342900" indent="-342900" algn="l" rtl="0" fontAlgn="base">
              <a:buClr>
                <a:srgbClr val="0070C0"/>
              </a:buClr>
              <a:buFont typeface="Wingdings" panose="05000000000000000000" pitchFamily="2" charset="2"/>
              <a:buChar char="Ø"/>
            </a:pPr>
            <a:r>
              <a:rPr lang="en-US" sz="2400" b="0" i="0" dirty="0">
                <a:solidFill>
                  <a:srgbClr val="000000"/>
                </a:solidFill>
                <a:effectLst/>
                <a:latin typeface="Times New Roman" panose="02020603050405020304" pitchFamily="18" charset="0"/>
                <a:cs typeface="Times New Roman" panose="02020603050405020304" pitchFamily="18" charset="0"/>
              </a:rPr>
              <a:t>include student interests  </a:t>
            </a:r>
          </a:p>
          <a:p>
            <a:pPr marL="342900" indent="-342900" algn="l" rtl="0" fontAlgn="base">
              <a:buClr>
                <a:srgbClr val="0070C0"/>
              </a:buClr>
              <a:buFont typeface="Wingdings" panose="05000000000000000000" pitchFamily="2" charset="2"/>
              <a:buChar char="Ø"/>
            </a:pPr>
            <a:r>
              <a:rPr lang="en-US" sz="2400" b="0" i="0" dirty="0">
                <a:solidFill>
                  <a:srgbClr val="000000"/>
                </a:solidFill>
                <a:effectLst/>
                <a:latin typeface="Times New Roman" panose="02020603050405020304" pitchFamily="18" charset="0"/>
                <a:cs typeface="Times New Roman" panose="02020603050405020304" pitchFamily="18" charset="0"/>
              </a:rPr>
              <a:t>have a consistent routine (help a student understand how to behave; students often feel more secure when they know what to expect) </a:t>
            </a:r>
          </a:p>
          <a:p>
            <a:pPr marL="342900" indent="-342900" algn="l" rtl="0" fontAlgn="base">
              <a:buClr>
                <a:srgbClr val="0070C0"/>
              </a:buClr>
              <a:buFont typeface="Wingdings" panose="05000000000000000000" pitchFamily="2" charset="2"/>
              <a:buChar char="Ø"/>
            </a:pPr>
            <a:r>
              <a:rPr lang="pl-PL" sz="2400" dirty="0">
                <a:solidFill>
                  <a:srgbClr val="000000"/>
                </a:solidFill>
                <a:latin typeface="Times New Roman" panose="02020603050405020304" pitchFamily="18" charset="0"/>
                <a:cs typeface="Times New Roman" panose="02020603050405020304" pitchFamily="18" charset="0"/>
              </a:rPr>
              <a:t>t</a:t>
            </a:r>
            <a:r>
              <a:rPr lang="en-US" sz="2400" b="0" i="0" dirty="0" err="1">
                <a:solidFill>
                  <a:srgbClr val="000000"/>
                </a:solidFill>
                <a:effectLst/>
                <a:latin typeface="Times New Roman" panose="02020603050405020304" pitchFamily="18" charset="0"/>
                <a:cs typeface="Times New Roman" panose="02020603050405020304" pitchFamily="18" charset="0"/>
              </a:rPr>
              <a:t>eaching</a:t>
            </a:r>
            <a:r>
              <a:rPr lang="en-US" sz="2400" b="0" i="0" dirty="0">
                <a:solidFill>
                  <a:srgbClr val="000000"/>
                </a:solidFill>
                <a:effectLst/>
                <a:latin typeface="Times New Roman" panose="02020603050405020304" pitchFamily="18" charset="0"/>
                <a:cs typeface="Times New Roman" panose="02020603050405020304" pitchFamily="18" charset="0"/>
              </a:rPr>
              <a:t> the whole class how to self-monitor</a:t>
            </a:r>
          </a:p>
        </p:txBody>
      </p:sp>
      <p:pic>
        <p:nvPicPr>
          <p:cNvPr id="2" name="Obraz 1" descr="Obraz zawierający tekst, Czcionka, zrzut ekranu, logo&#10;&#10;Opis wygenerowany automatycznie">
            <a:extLst>
              <a:ext uri="{FF2B5EF4-FFF2-40B4-BE49-F238E27FC236}">
                <a16:creationId xmlns:a16="http://schemas.microsoft.com/office/drawing/2014/main" id="{4537A166-EB41-1BC1-F435-F08A7EC29F96}"/>
              </a:ext>
            </a:extLst>
          </p:cNvPr>
          <p:cNvPicPr>
            <a:picLocks noChangeAspect="1"/>
          </p:cNvPicPr>
          <p:nvPr/>
        </p:nvPicPr>
        <p:blipFill rotWithShape="1">
          <a:blip r:embed="rId2">
            <a:extLst>
              <a:ext uri="{28A0092B-C50C-407E-A947-70E740481C1C}">
                <a14:useLocalDpi xmlns:a14="http://schemas.microsoft.com/office/drawing/2010/main" val="0"/>
              </a:ext>
            </a:extLst>
          </a:blip>
          <a:srcRect l="4025" r="2039"/>
          <a:stretch/>
        </p:blipFill>
        <p:spPr bwMode="auto">
          <a:xfrm>
            <a:off x="488803" y="6340285"/>
            <a:ext cx="3616667" cy="41553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595982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1000"/>
                                        <p:tgtEl>
                                          <p:spTgt spid="4">
                                            <p:txEl>
                                              <p:pRg st="3" end="3"/>
                                            </p:txEl>
                                          </p:spTgt>
                                        </p:tgtEl>
                                      </p:cBhvr>
                                    </p:animEffect>
                                    <p:anim calcmode="lin" valueType="num">
                                      <p:cBhvr>
                                        <p:cTn id="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4" end="4"/>
                                            </p:txEl>
                                          </p:spTgt>
                                        </p:tgtEl>
                                        <p:attrNameLst>
                                          <p:attrName>style.visibility</p:attrName>
                                        </p:attrNameLst>
                                      </p:cBhvr>
                                      <p:to>
                                        <p:strVal val="visible"/>
                                      </p:to>
                                    </p:set>
                                    <p:animEffect transition="in" filter="fade">
                                      <p:cBhvr>
                                        <p:cTn id="14" dur="1000"/>
                                        <p:tgtEl>
                                          <p:spTgt spid="4">
                                            <p:txEl>
                                              <p:pRg st="4" end="4"/>
                                            </p:txEl>
                                          </p:spTgt>
                                        </p:tgtEl>
                                      </p:cBhvr>
                                    </p:animEffect>
                                    <p:anim calcmode="lin" valueType="num">
                                      <p:cBhvr>
                                        <p:cTn id="1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fade">
                                      <p:cBhvr>
                                        <p:cTn id="21" dur="1000"/>
                                        <p:tgtEl>
                                          <p:spTgt spid="4">
                                            <p:txEl>
                                              <p:pRg st="5" end="5"/>
                                            </p:txEl>
                                          </p:spTgt>
                                        </p:tgtEl>
                                      </p:cBhvr>
                                    </p:animEffect>
                                    <p:anim calcmode="lin" valueType="num">
                                      <p:cBhvr>
                                        <p:cTn id="22"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fade">
                                      <p:cBhvr>
                                        <p:cTn id="28" dur="1000"/>
                                        <p:tgtEl>
                                          <p:spTgt spid="4">
                                            <p:txEl>
                                              <p:pRg st="6" end="6"/>
                                            </p:txEl>
                                          </p:spTgt>
                                        </p:tgtEl>
                                      </p:cBhvr>
                                    </p:animEffect>
                                    <p:anim calcmode="lin" valueType="num">
                                      <p:cBhvr>
                                        <p:cTn id="29"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Effect transition="in" filter="fade">
                                      <p:cBhvr>
                                        <p:cTn id="35" dur="1000"/>
                                        <p:tgtEl>
                                          <p:spTgt spid="4">
                                            <p:txEl>
                                              <p:pRg st="7" end="7"/>
                                            </p:txEl>
                                          </p:spTgt>
                                        </p:tgtEl>
                                      </p:cBhvr>
                                    </p:animEffect>
                                    <p:anim calcmode="lin" valueType="num">
                                      <p:cBhvr>
                                        <p:cTn id="36"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8" end="8"/>
                                            </p:txEl>
                                          </p:spTgt>
                                        </p:tgtEl>
                                        <p:attrNameLst>
                                          <p:attrName>style.visibility</p:attrName>
                                        </p:attrNameLst>
                                      </p:cBhvr>
                                      <p:to>
                                        <p:strVal val="visible"/>
                                      </p:to>
                                    </p:set>
                                    <p:animEffect transition="in" filter="fade">
                                      <p:cBhvr>
                                        <p:cTn id="42" dur="1000"/>
                                        <p:tgtEl>
                                          <p:spTgt spid="4">
                                            <p:txEl>
                                              <p:pRg st="8" end="8"/>
                                            </p:txEl>
                                          </p:spTgt>
                                        </p:tgtEl>
                                      </p:cBhvr>
                                    </p:animEffect>
                                    <p:anim calcmode="lin" valueType="num">
                                      <p:cBhvr>
                                        <p:cTn id="43"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4">
                                            <p:txEl>
                                              <p:pRg st="9" end="9"/>
                                            </p:txEl>
                                          </p:spTgt>
                                        </p:tgtEl>
                                        <p:attrNameLst>
                                          <p:attrName>style.visibility</p:attrName>
                                        </p:attrNameLst>
                                      </p:cBhvr>
                                      <p:to>
                                        <p:strVal val="visible"/>
                                      </p:to>
                                    </p:set>
                                    <p:animEffect transition="in" filter="fade">
                                      <p:cBhvr>
                                        <p:cTn id="49" dur="1000"/>
                                        <p:tgtEl>
                                          <p:spTgt spid="4">
                                            <p:txEl>
                                              <p:pRg st="9" end="9"/>
                                            </p:txEl>
                                          </p:spTgt>
                                        </p:tgtEl>
                                      </p:cBhvr>
                                    </p:animEffect>
                                    <p:anim calcmode="lin" valueType="num">
                                      <p:cBhvr>
                                        <p:cTn id="50"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82AEF4C-BAB7-B284-C50C-07331727B9F8}"/>
              </a:ext>
            </a:extLst>
          </p:cNvPr>
          <p:cNvSpPr>
            <a:spLocks noGrp="1"/>
          </p:cNvSpPr>
          <p:nvPr>
            <p:ph type="title"/>
          </p:nvPr>
        </p:nvSpPr>
        <p:spPr>
          <a:xfrm>
            <a:off x="569179" y="604106"/>
            <a:ext cx="8596668" cy="1320800"/>
          </a:xfrm>
        </p:spPr>
        <p:txBody>
          <a:bodyPr>
            <a:normAutofit/>
          </a:bodyPr>
          <a:lstStyle/>
          <a:p>
            <a:r>
              <a:rPr lang="pl-PL" sz="2800" b="1" dirty="0" err="1">
                <a:solidFill>
                  <a:srgbClr val="002060"/>
                </a:solidFill>
                <a:effectLst>
                  <a:outerShdw blurRad="38100" dist="38100" dir="2700000" algn="tl">
                    <a:srgbClr val="000000">
                      <a:alpha val="43137"/>
                    </a:srgbClr>
                  </a:outerShdw>
                </a:effectLst>
                <a:latin typeface="Bookman Old Style" panose="02050604050505020204" pitchFamily="18" charset="0"/>
                <a:cs typeface="Times New Roman" panose="02020603050405020304" pitchFamily="18" charset="0"/>
              </a:rPr>
              <a:t>Seeing</a:t>
            </a:r>
            <a:r>
              <a:rPr lang="pl-PL" sz="2800" b="1" dirty="0">
                <a:solidFill>
                  <a:srgbClr val="002060"/>
                </a:solidFill>
                <a:effectLst>
                  <a:outerShdw blurRad="38100" dist="38100" dir="2700000" algn="tl">
                    <a:srgbClr val="000000">
                      <a:alpha val="43137"/>
                    </a:srgbClr>
                  </a:outerShdw>
                </a:effectLst>
                <a:latin typeface="Bookman Old Style" panose="02050604050505020204" pitchFamily="18" charset="0"/>
                <a:cs typeface="Times New Roman" panose="02020603050405020304" pitchFamily="18" charset="0"/>
              </a:rPr>
              <a:t>, </a:t>
            </a:r>
            <a:r>
              <a:rPr lang="pl-PL" sz="2800" b="1" dirty="0" err="1">
                <a:solidFill>
                  <a:srgbClr val="002060"/>
                </a:solidFill>
                <a:effectLst>
                  <a:outerShdw blurRad="38100" dist="38100" dir="2700000" algn="tl">
                    <a:srgbClr val="000000">
                      <a:alpha val="43137"/>
                    </a:srgbClr>
                  </a:outerShdw>
                </a:effectLst>
                <a:latin typeface="Bookman Old Style" panose="02050604050505020204" pitchFamily="18" charset="0"/>
                <a:cs typeface="Times New Roman" panose="02020603050405020304" pitchFamily="18" charset="0"/>
              </a:rPr>
              <a:t>reading</a:t>
            </a:r>
            <a:r>
              <a:rPr lang="pl-PL" sz="2800" b="1" dirty="0">
                <a:solidFill>
                  <a:srgbClr val="002060"/>
                </a:solidFill>
                <a:effectLst>
                  <a:outerShdw blurRad="38100" dist="38100" dir="2700000" algn="tl">
                    <a:srgbClr val="000000">
                      <a:alpha val="43137"/>
                    </a:srgbClr>
                  </a:outerShdw>
                </a:effectLst>
                <a:latin typeface="Bookman Old Style" panose="02050604050505020204" pitchFamily="18" charset="0"/>
                <a:cs typeface="Times New Roman" panose="02020603050405020304" pitchFamily="18" charset="0"/>
              </a:rPr>
              <a:t> &amp; </a:t>
            </a:r>
            <a:r>
              <a:rPr lang="pl-PL" sz="2800" b="1" dirty="0" err="1">
                <a:solidFill>
                  <a:srgbClr val="002060"/>
                </a:solidFill>
                <a:effectLst>
                  <a:outerShdw blurRad="38100" dist="38100" dir="2700000" algn="tl">
                    <a:srgbClr val="000000">
                      <a:alpha val="43137"/>
                    </a:srgbClr>
                  </a:outerShdw>
                </a:effectLst>
                <a:latin typeface="Bookman Old Style" panose="02050604050505020204" pitchFamily="18" charset="0"/>
                <a:cs typeface="Times New Roman" panose="02020603050405020304" pitchFamily="18" charset="0"/>
              </a:rPr>
              <a:t>lettering</a:t>
            </a:r>
            <a:r>
              <a:rPr lang="pl-PL" sz="2800" b="1" dirty="0">
                <a:solidFill>
                  <a:srgbClr val="002060"/>
                </a:solidFill>
                <a:effectLst>
                  <a:outerShdw blurRad="38100" dist="38100" dir="2700000" algn="tl">
                    <a:srgbClr val="000000">
                      <a:alpha val="43137"/>
                    </a:srgbClr>
                  </a:outerShdw>
                </a:effectLst>
                <a:latin typeface="Bookman Old Style" panose="02050604050505020204" pitchFamily="18" charset="0"/>
                <a:cs typeface="Times New Roman" panose="02020603050405020304" pitchFamily="18" charset="0"/>
              </a:rPr>
              <a:t> </a:t>
            </a:r>
          </a:p>
        </p:txBody>
      </p:sp>
      <p:sp>
        <p:nvSpPr>
          <p:cNvPr id="3" name="Symbol zastępczy zawartości 2">
            <a:extLst>
              <a:ext uri="{FF2B5EF4-FFF2-40B4-BE49-F238E27FC236}">
                <a16:creationId xmlns:a16="http://schemas.microsoft.com/office/drawing/2014/main" id="{3C529DE3-DCA7-1C06-5D56-19E9B463F8B1}"/>
              </a:ext>
            </a:extLst>
          </p:cNvPr>
          <p:cNvSpPr>
            <a:spLocks noGrp="1"/>
          </p:cNvSpPr>
          <p:nvPr>
            <p:ph idx="1"/>
          </p:nvPr>
        </p:nvSpPr>
        <p:spPr>
          <a:xfrm>
            <a:off x="569179" y="1500558"/>
            <a:ext cx="10423286" cy="4753336"/>
          </a:xfrm>
        </p:spPr>
        <p:txBody>
          <a:bodyPr>
            <a:noAutofit/>
          </a:bodyPr>
          <a:lstStyle/>
          <a:p>
            <a:pPr marL="457200" indent="-457200">
              <a:buClr>
                <a:srgbClr val="002060"/>
              </a:buClr>
              <a:buAutoNum type="arabicPeriod"/>
            </a:pPr>
            <a:r>
              <a:rPr lang="en-US" sz="2400" dirty="0">
                <a:latin typeface="Times New Roman" panose="02020603050405020304" pitchFamily="18" charset="0"/>
                <a:cs typeface="Times New Roman" panose="02020603050405020304" pitchFamily="18" charset="0"/>
              </a:rPr>
              <a:t>Complains of dizziness, headaches, or stomach pain while reading in public (stress) </a:t>
            </a:r>
            <a:endParaRPr lang="pl-PL" sz="2400" dirty="0">
              <a:latin typeface="Times New Roman" panose="02020603050405020304" pitchFamily="18" charset="0"/>
              <a:cs typeface="Times New Roman" panose="02020603050405020304" pitchFamily="18" charset="0"/>
            </a:endParaRPr>
          </a:p>
          <a:p>
            <a:pPr marL="457200" indent="-457200">
              <a:buClr>
                <a:srgbClr val="002060"/>
              </a:buClr>
              <a:buAutoNum type="arabicPeriod"/>
            </a:pPr>
            <a:r>
              <a:rPr lang="en-US" sz="2400" dirty="0">
                <a:latin typeface="Times New Roman" panose="02020603050405020304" pitchFamily="18" charset="0"/>
                <a:cs typeface="Times New Roman" panose="02020603050405020304" pitchFamily="18" charset="0"/>
              </a:rPr>
              <a:t>Reading and writing are characterized by high repetition, a tendency to add, move, omit, replace and rearrange letters, numbers or words. </a:t>
            </a:r>
            <a:endParaRPr lang="pl-PL" sz="2400" dirty="0">
              <a:latin typeface="Times New Roman" panose="02020603050405020304" pitchFamily="18" charset="0"/>
              <a:cs typeface="Times New Roman" panose="02020603050405020304" pitchFamily="18" charset="0"/>
            </a:endParaRPr>
          </a:p>
          <a:p>
            <a:pPr marL="457200" indent="-457200">
              <a:buClr>
                <a:srgbClr val="002060"/>
              </a:buClr>
              <a:buAutoNum type="arabicPeriod"/>
            </a:pPr>
            <a:r>
              <a:rPr lang="en-US" sz="2400" dirty="0">
                <a:latin typeface="Times New Roman" panose="02020603050405020304" pitchFamily="18" charset="0"/>
                <a:cs typeface="Times New Roman" panose="02020603050405020304" pitchFamily="18" charset="0"/>
              </a:rPr>
              <a:t>Difficulties with reproducing the graphic image of letters and decoding signs. </a:t>
            </a:r>
            <a:endParaRPr lang="pl-PL" sz="2400" dirty="0">
              <a:latin typeface="Times New Roman" panose="02020603050405020304" pitchFamily="18" charset="0"/>
              <a:cs typeface="Times New Roman" panose="02020603050405020304" pitchFamily="18" charset="0"/>
            </a:endParaRPr>
          </a:p>
          <a:p>
            <a:pPr marL="457200" indent="-457200">
              <a:buClr>
                <a:srgbClr val="002060"/>
              </a:buClr>
              <a:buAutoNum type="arabicPeriod"/>
            </a:pPr>
            <a:r>
              <a:rPr lang="en-US" sz="2400" dirty="0">
                <a:latin typeface="Times New Roman" panose="02020603050405020304" pitchFamily="18" charset="0"/>
                <a:cs typeface="Times New Roman" panose="02020603050405020304" pitchFamily="18" charset="0"/>
              </a:rPr>
              <a:t>He gives the impression of a person having vision problems, but ophthalmological examinations do not confirm this. </a:t>
            </a:r>
            <a:endParaRPr lang="pl-PL" sz="2400" dirty="0">
              <a:latin typeface="Times New Roman" panose="02020603050405020304" pitchFamily="18" charset="0"/>
              <a:cs typeface="Times New Roman" panose="02020603050405020304" pitchFamily="18" charset="0"/>
            </a:endParaRPr>
          </a:p>
          <a:p>
            <a:pPr marL="457200" indent="-457200">
              <a:buClr>
                <a:srgbClr val="002060"/>
              </a:buClr>
              <a:buAutoNum type="arabicPeriod"/>
            </a:pPr>
            <a:r>
              <a:rPr lang="en-US" sz="2400" dirty="0">
                <a:latin typeface="Times New Roman" panose="02020603050405020304" pitchFamily="18" charset="0"/>
                <a:cs typeface="Times New Roman" panose="02020603050405020304" pitchFamily="18" charset="0"/>
              </a:rPr>
              <a:t>Reads with poor comprehension, despite reading the same text many times. </a:t>
            </a:r>
            <a:endParaRPr lang="pl-PL" sz="2400" dirty="0">
              <a:latin typeface="Times New Roman" panose="02020603050405020304" pitchFamily="18" charset="0"/>
              <a:cs typeface="Times New Roman" panose="02020603050405020304" pitchFamily="18" charset="0"/>
            </a:endParaRPr>
          </a:p>
          <a:p>
            <a:pPr marL="457200" indent="-457200">
              <a:buClr>
                <a:srgbClr val="002060"/>
              </a:buClr>
              <a:buAutoNum type="arabicPeriod"/>
            </a:pPr>
            <a:r>
              <a:rPr lang="en-US" sz="2400" dirty="0">
                <a:latin typeface="Times New Roman" panose="02020603050405020304" pitchFamily="18" charset="0"/>
                <a:cs typeface="Times New Roman" panose="02020603050405020304" pitchFamily="18" charset="0"/>
              </a:rPr>
              <a:t>Particular problems with larger sections of text that use an "unfriendly" font, such as Times New Roman. </a:t>
            </a:r>
            <a:endParaRPr lang="pl-PL" sz="2400" dirty="0">
              <a:solidFill>
                <a:schemeClr val="tx1"/>
              </a:solidFill>
              <a:latin typeface="Times New Roman" panose="02020603050405020304" pitchFamily="18" charset="0"/>
              <a:cs typeface="Times New Roman" panose="02020603050405020304" pitchFamily="18" charset="0"/>
            </a:endParaRPr>
          </a:p>
        </p:txBody>
      </p:sp>
      <p:pic>
        <p:nvPicPr>
          <p:cNvPr id="4" name="Obraz 3" descr="Obraz zawierający tekst, Czcionka, zrzut ekranu, logo&#10;&#10;Opis wygenerowany automatycznie">
            <a:extLst>
              <a:ext uri="{FF2B5EF4-FFF2-40B4-BE49-F238E27FC236}">
                <a16:creationId xmlns:a16="http://schemas.microsoft.com/office/drawing/2014/main" id="{5BB9347C-E5D1-55BC-0313-1BA0B6B20CAC}"/>
              </a:ext>
            </a:extLst>
          </p:cNvPr>
          <p:cNvPicPr>
            <a:picLocks noChangeAspect="1"/>
          </p:cNvPicPr>
          <p:nvPr/>
        </p:nvPicPr>
        <p:blipFill rotWithShape="1">
          <a:blip r:embed="rId2">
            <a:extLst>
              <a:ext uri="{28A0092B-C50C-407E-A947-70E740481C1C}">
                <a14:useLocalDpi xmlns:a14="http://schemas.microsoft.com/office/drawing/2010/main" val="0"/>
              </a:ext>
            </a:extLst>
          </a:blip>
          <a:srcRect l="4025" r="2039"/>
          <a:stretch/>
        </p:blipFill>
        <p:spPr bwMode="auto">
          <a:xfrm>
            <a:off x="488803" y="6340285"/>
            <a:ext cx="3616667" cy="41553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85170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Obraz 6" descr="Obraz zawierający tekst, Czcionka, zrzut ekranu, logo&#10;&#10;Opis wygenerowany automatycznie">
            <a:extLst>
              <a:ext uri="{FF2B5EF4-FFF2-40B4-BE49-F238E27FC236}">
                <a16:creationId xmlns:a16="http://schemas.microsoft.com/office/drawing/2014/main" id="{E44F707F-63D9-BB8D-6812-923D08C47F39}"/>
              </a:ext>
            </a:extLst>
          </p:cNvPr>
          <p:cNvPicPr>
            <a:picLocks noChangeAspect="1"/>
          </p:cNvPicPr>
          <p:nvPr/>
        </p:nvPicPr>
        <p:blipFill rotWithShape="1">
          <a:blip r:embed="rId2">
            <a:extLst>
              <a:ext uri="{28A0092B-C50C-407E-A947-70E740481C1C}">
                <a14:useLocalDpi xmlns:a14="http://schemas.microsoft.com/office/drawing/2010/main" val="0"/>
              </a:ext>
            </a:extLst>
          </a:blip>
          <a:srcRect l="4025" r="2039"/>
          <a:stretch/>
        </p:blipFill>
        <p:spPr bwMode="auto">
          <a:xfrm>
            <a:off x="331223" y="5729217"/>
            <a:ext cx="8019436" cy="921385"/>
          </a:xfrm>
          <a:prstGeom prst="rect">
            <a:avLst/>
          </a:prstGeom>
          <a:ln>
            <a:noFill/>
          </a:ln>
          <a:extLst>
            <a:ext uri="{53640926-AAD7-44D8-BBD7-CCE9431645EC}">
              <a14:shadowObscured xmlns:a14="http://schemas.microsoft.com/office/drawing/2010/main"/>
            </a:ext>
          </a:extLst>
        </p:spPr>
      </p:pic>
      <p:pic>
        <p:nvPicPr>
          <p:cNvPr id="4" name="Obraz 3" descr="TMP1">
            <a:extLst>
              <a:ext uri="{FF2B5EF4-FFF2-40B4-BE49-F238E27FC236}">
                <a16:creationId xmlns:a16="http://schemas.microsoft.com/office/drawing/2014/main" id="{F70F6C56-2851-2D6A-B4F8-56733A7107AB}"/>
              </a:ext>
            </a:extLst>
          </p:cNvPr>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73820" y="2531164"/>
            <a:ext cx="2044053" cy="2871260"/>
          </a:xfrm>
          <a:prstGeom prst="rect">
            <a:avLst/>
          </a:prstGeom>
          <a:noFill/>
        </p:spPr>
      </p:pic>
      <p:sp>
        <p:nvSpPr>
          <p:cNvPr id="3" name="pole tekstowe 2">
            <a:extLst>
              <a:ext uri="{FF2B5EF4-FFF2-40B4-BE49-F238E27FC236}">
                <a16:creationId xmlns:a16="http://schemas.microsoft.com/office/drawing/2014/main" id="{FAC74B92-2C3D-EFE9-AA91-E36B83E180E0}"/>
              </a:ext>
            </a:extLst>
          </p:cNvPr>
          <p:cNvSpPr txBox="1"/>
          <p:nvPr/>
        </p:nvSpPr>
        <p:spPr>
          <a:xfrm>
            <a:off x="1289831" y="2409339"/>
            <a:ext cx="6102220" cy="1754326"/>
          </a:xfrm>
          <a:prstGeom prst="rect">
            <a:avLst/>
          </a:prstGeom>
          <a:noFill/>
        </p:spPr>
        <p:txBody>
          <a:bodyPr wrap="square">
            <a:spAutoFit/>
          </a:bodyPr>
          <a:lstStyle/>
          <a:p>
            <a:pPr algn="ctr"/>
            <a:r>
              <a:rPr lang="en-US" sz="5400" b="1" dirty="0">
                <a:solidFill>
                  <a:srgbClr val="0070C0"/>
                </a:solidFill>
                <a:effectLst>
                  <a:outerShdw blurRad="38100" dist="38100" dir="2700000" algn="tl">
                    <a:srgbClr val="000000">
                      <a:alpha val="43137"/>
                    </a:srgbClr>
                  </a:outerShdw>
                </a:effectLst>
                <a:latin typeface="Bookman Old Style" panose="02050604050505020204" pitchFamily="18" charset="0"/>
              </a:rPr>
              <a:t>Thank you for your attention</a:t>
            </a:r>
            <a:endParaRPr lang="pl-PL" sz="5400" b="1" dirty="0">
              <a:solidFill>
                <a:srgbClr val="0070C0"/>
              </a:solidFill>
              <a:effectLst>
                <a:outerShdw blurRad="38100" dist="38100" dir="2700000" algn="tl">
                  <a:srgbClr val="000000">
                    <a:alpha val="43137"/>
                  </a:srgbClr>
                </a:outerShdw>
              </a:effectLst>
              <a:latin typeface="Bookman Old Style" panose="02050604050505020204" pitchFamily="18" charset="0"/>
            </a:endParaRPr>
          </a:p>
        </p:txBody>
      </p:sp>
    </p:spTree>
    <p:extLst>
      <p:ext uri="{BB962C8B-B14F-4D97-AF65-F5344CB8AC3E}">
        <p14:creationId xmlns:p14="http://schemas.microsoft.com/office/powerpoint/2010/main" val="26622340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82AEF4C-BAB7-B284-C50C-07331727B9F8}"/>
              </a:ext>
            </a:extLst>
          </p:cNvPr>
          <p:cNvSpPr>
            <a:spLocks noGrp="1"/>
          </p:cNvSpPr>
          <p:nvPr>
            <p:ph type="title"/>
          </p:nvPr>
        </p:nvSpPr>
        <p:spPr>
          <a:xfrm>
            <a:off x="579012" y="193369"/>
            <a:ext cx="8596668" cy="562411"/>
          </a:xfrm>
        </p:spPr>
        <p:txBody>
          <a:bodyPr>
            <a:normAutofit/>
          </a:bodyPr>
          <a:lstStyle/>
          <a:p>
            <a:r>
              <a:rPr lang="pl-PL" sz="2800" b="1" dirty="0" err="1">
                <a:solidFill>
                  <a:srgbClr val="002060"/>
                </a:solidFill>
                <a:effectLst>
                  <a:outerShdw blurRad="38100" dist="38100" dir="2700000" algn="tl">
                    <a:srgbClr val="000000">
                      <a:alpha val="43137"/>
                    </a:srgbClr>
                  </a:outerShdw>
                </a:effectLst>
                <a:latin typeface="Bookman Old Style" panose="02050604050505020204" pitchFamily="18" charset="0"/>
                <a:cs typeface="Times New Roman" panose="02020603050405020304" pitchFamily="18" charset="0"/>
              </a:rPr>
              <a:t>Hearing</a:t>
            </a:r>
            <a:r>
              <a:rPr lang="pl-PL" sz="2800" b="1" dirty="0">
                <a:solidFill>
                  <a:srgbClr val="002060"/>
                </a:solidFill>
                <a:effectLst>
                  <a:outerShdw blurRad="38100" dist="38100" dir="2700000" algn="tl">
                    <a:srgbClr val="000000">
                      <a:alpha val="43137"/>
                    </a:srgbClr>
                  </a:outerShdw>
                </a:effectLst>
                <a:latin typeface="Bookman Old Style" panose="02050604050505020204" pitchFamily="18" charset="0"/>
                <a:cs typeface="Times New Roman" panose="02020603050405020304" pitchFamily="18" charset="0"/>
              </a:rPr>
              <a:t> &amp; speech </a:t>
            </a:r>
          </a:p>
        </p:txBody>
      </p:sp>
      <p:sp>
        <p:nvSpPr>
          <p:cNvPr id="3" name="Symbol zastępczy zawartości 2">
            <a:extLst>
              <a:ext uri="{FF2B5EF4-FFF2-40B4-BE49-F238E27FC236}">
                <a16:creationId xmlns:a16="http://schemas.microsoft.com/office/drawing/2014/main" id="{3C529DE3-DCA7-1C06-5D56-19E9B463F8B1}"/>
              </a:ext>
            </a:extLst>
          </p:cNvPr>
          <p:cNvSpPr>
            <a:spLocks noGrp="1"/>
          </p:cNvSpPr>
          <p:nvPr>
            <p:ph idx="1"/>
          </p:nvPr>
        </p:nvSpPr>
        <p:spPr>
          <a:xfrm>
            <a:off x="475360" y="750630"/>
            <a:ext cx="11033976" cy="1868128"/>
          </a:xfrm>
        </p:spPr>
        <p:txBody>
          <a:bodyPr>
            <a:noAutofit/>
          </a:bodyPr>
          <a:lstStyle/>
          <a:p>
            <a:pPr algn="l" rtl="0" fontAlgn="base">
              <a:spcBef>
                <a:spcPts val="0"/>
              </a:spcBef>
              <a:buClr>
                <a:srgbClr val="002060"/>
              </a:buClr>
              <a:buFont typeface="Wingdings" panose="05000000000000000000" pitchFamily="2" charset="2"/>
              <a:buChar char="Ø"/>
            </a:pPr>
            <a:r>
              <a:rPr lang="en-US" sz="2400" b="0" i="0" dirty="0">
                <a:solidFill>
                  <a:srgbClr val="000000"/>
                </a:solidFill>
                <a:effectLst/>
                <a:latin typeface="Times New Roman" panose="02020603050405020304" pitchFamily="18" charset="0"/>
                <a:cs typeface="Times New Roman" panose="02020603050405020304" pitchFamily="18" charset="0"/>
              </a:rPr>
              <a:t>He has sensitive hearing and can hear words that are not said or distort what is said. </a:t>
            </a:r>
          </a:p>
          <a:p>
            <a:pPr algn="l" rtl="0" fontAlgn="base">
              <a:spcBef>
                <a:spcPts val="0"/>
              </a:spcBef>
              <a:buClr>
                <a:srgbClr val="002060"/>
              </a:buClr>
              <a:buFont typeface="Wingdings" panose="05000000000000000000" pitchFamily="2" charset="2"/>
              <a:buChar char="Ø"/>
            </a:pPr>
            <a:r>
              <a:rPr lang="en-US" sz="2400" b="0" i="0" dirty="0">
                <a:solidFill>
                  <a:srgbClr val="000000"/>
                </a:solidFill>
                <a:effectLst/>
                <a:latin typeface="Times New Roman" panose="02020603050405020304" pitchFamily="18" charset="0"/>
                <a:cs typeface="Times New Roman" panose="02020603050405020304" pitchFamily="18" charset="0"/>
              </a:rPr>
              <a:t>He is easily distracted by auditory stimuli (noise, conversations). </a:t>
            </a:r>
          </a:p>
          <a:p>
            <a:pPr algn="l" rtl="0" fontAlgn="base">
              <a:spcBef>
                <a:spcPts val="0"/>
              </a:spcBef>
              <a:buClr>
                <a:srgbClr val="002060"/>
              </a:buClr>
              <a:buFont typeface="Wingdings" panose="05000000000000000000" pitchFamily="2" charset="2"/>
              <a:buChar char="Ø"/>
            </a:pPr>
            <a:r>
              <a:rPr lang="en-US" sz="2400" b="0" i="0" dirty="0">
                <a:solidFill>
                  <a:srgbClr val="000000"/>
                </a:solidFill>
                <a:effectLst/>
                <a:latin typeface="Times New Roman" panose="02020603050405020304" pitchFamily="18" charset="0"/>
                <a:cs typeface="Times New Roman" panose="02020603050405020304" pitchFamily="18" charset="0"/>
              </a:rPr>
              <a:t>Has difficulty saying what he thinks, uses incorrect phrases, does not finish sentences. </a:t>
            </a:r>
          </a:p>
          <a:p>
            <a:pPr algn="l" rtl="0" fontAlgn="base">
              <a:spcBef>
                <a:spcPts val="0"/>
              </a:spcBef>
              <a:buClr>
                <a:srgbClr val="002060"/>
              </a:buClr>
              <a:buFont typeface="Wingdings" panose="05000000000000000000" pitchFamily="2" charset="2"/>
              <a:buChar char="Ø"/>
            </a:pPr>
            <a:r>
              <a:rPr lang="en-US" sz="2400" b="0" i="0" dirty="0">
                <a:solidFill>
                  <a:srgbClr val="000000"/>
                </a:solidFill>
                <a:effectLst/>
                <a:latin typeface="Times New Roman" panose="02020603050405020304" pitchFamily="18" charset="0"/>
                <a:cs typeface="Times New Roman" panose="02020603050405020304" pitchFamily="18" charset="0"/>
              </a:rPr>
              <a:t>Under stress, he stutters, mispronounces long words, rearranges phrases, words and syllables when speaking. </a:t>
            </a:r>
          </a:p>
          <a:p>
            <a:pPr marL="457200" indent="-457200">
              <a:buSzPct val="88000"/>
              <a:buAutoNum type="arabicPeriod"/>
            </a:pPr>
            <a:endParaRPr lang="pl-PL" sz="2200" dirty="0">
              <a:latin typeface="Times New Roman" panose="02020603050405020304" pitchFamily="18" charset="0"/>
              <a:cs typeface="Times New Roman" panose="02020603050405020304" pitchFamily="18" charset="0"/>
            </a:endParaRPr>
          </a:p>
        </p:txBody>
      </p:sp>
      <p:sp>
        <p:nvSpPr>
          <p:cNvPr id="5" name="pole tekstowe 4">
            <a:extLst>
              <a:ext uri="{FF2B5EF4-FFF2-40B4-BE49-F238E27FC236}">
                <a16:creationId xmlns:a16="http://schemas.microsoft.com/office/drawing/2014/main" id="{7A99F224-BC3B-C319-4A21-D20988E29314}"/>
              </a:ext>
            </a:extLst>
          </p:cNvPr>
          <p:cNvSpPr txBox="1"/>
          <p:nvPr/>
        </p:nvSpPr>
        <p:spPr>
          <a:xfrm>
            <a:off x="456699" y="3176019"/>
            <a:ext cx="10731910" cy="3231654"/>
          </a:xfrm>
          <a:prstGeom prst="rect">
            <a:avLst/>
          </a:prstGeom>
          <a:noFill/>
        </p:spPr>
        <p:txBody>
          <a:bodyPr wrap="square">
            <a:spAutoFit/>
          </a:bodyPr>
          <a:lstStyle/>
          <a:p>
            <a:pPr marL="0" indent="0">
              <a:buNone/>
            </a:pPr>
            <a:r>
              <a:rPr lang="pl-PL" sz="2800" b="1" dirty="0" err="1">
                <a:solidFill>
                  <a:srgbClr val="002060"/>
                </a:solidFill>
                <a:effectLst>
                  <a:outerShdw blurRad="38100" dist="38100" dir="2700000" algn="tl">
                    <a:srgbClr val="000000">
                      <a:alpha val="43137"/>
                    </a:srgbClr>
                  </a:outerShdw>
                </a:effectLst>
                <a:latin typeface="Bookman Old Style" panose="02050604050505020204" pitchFamily="18" charset="0"/>
                <a:cs typeface="Times New Roman" panose="02020603050405020304" pitchFamily="18" charset="0"/>
              </a:rPr>
              <a:t>Writing</a:t>
            </a:r>
            <a:r>
              <a:rPr lang="pl-PL" sz="2800" b="1" dirty="0">
                <a:solidFill>
                  <a:srgbClr val="002060"/>
                </a:solidFill>
                <a:effectLst>
                  <a:outerShdw blurRad="38100" dist="38100" dir="2700000" algn="tl">
                    <a:srgbClr val="000000">
                      <a:alpha val="43137"/>
                    </a:srgbClr>
                  </a:outerShdw>
                </a:effectLst>
                <a:latin typeface="Bookman Old Style" panose="02050604050505020204" pitchFamily="18" charset="0"/>
                <a:cs typeface="Times New Roman" panose="02020603050405020304" pitchFamily="18" charset="0"/>
              </a:rPr>
              <a:t> &amp; motor </a:t>
            </a:r>
            <a:r>
              <a:rPr lang="pl-PL" sz="2800" b="1" dirty="0" err="1">
                <a:solidFill>
                  <a:srgbClr val="002060"/>
                </a:solidFill>
                <a:effectLst>
                  <a:outerShdw blurRad="38100" dist="38100" dir="2700000" algn="tl">
                    <a:srgbClr val="000000">
                      <a:alpha val="43137"/>
                    </a:srgbClr>
                  </a:outerShdw>
                </a:effectLst>
                <a:latin typeface="Bookman Old Style" panose="02050604050505020204" pitchFamily="18" charset="0"/>
                <a:cs typeface="Times New Roman" panose="02020603050405020304" pitchFamily="18" charset="0"/>
              </a:rPr>
              <a:t>skills</a:t>
            </a:r>
            <a:r>
              <a:rPr lang="pl-PL" sz="2800" b="1" dirty="0">
                <a:solidFill>
                  <a:srgbClr val="002060"/>
                </a:solidFill>
                <a:effectLst>
                  <a:outerShdw blurRad="38100" dist="38100" dir="2700000" algn="tl">
                    <a:srgbClr val="000000">
                      <a:alpha val="43137"/>
                    </a:srgbClr>
                  </a:outerShdw>
                </a:effectLst>
                <a:latin typeface="Bookman Old Style" panose="02050604050505020204" pitchFamily="18" charset="0"/>
                <a:cs typeface="Times New Roman" panose="02020603050405020304" pitchFamily="18" charset="0"/>
              </a:rPr>
              <a:t> </a:t>
            </a:r>
          </a:p>
          <a:p>
            <a:pPr marL="0" indent="0">
              <a:buNone/>
            </a:pPr>
            <a:endParaRPr lang="pl-PL" sz="2800" b="1" dirty="0">
              <a:solidFill>
                <a:srgbClr val="00B0F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342900" indent="-342900" algn="l" rtl="0" fontAlgn="base">
              <a:buClr>
                <a:srgbClr val="002060"/>
              </a:buClr>
              <a:buFont typeface="Wingdings" panose="05000000000000000000" pitchFamily="2" charset="2"/>
              <a:buChar char="Ø"/>
            </a:pPr>
            <a:r>
              <a:rPr lang="en-US" sz="2400" b="0" i="0" dirty="0">
                <a:solidFill>
                  <a:srgbClr val="000000"/>
                </a:solidFill>
                <a:effectLst/>
                <a:latin typeface="Times New Roman" panose="02020603050405020304" pitchFamily="18" charset="0"/>
                <a:cs typeface="Times New Roman" panose="02020603050405020304" pitchFamily="18" charset="0"/>
              </a:rPr>
              <a:t>Has difficulties in writing and copying, holds the pen in an incorrect or unusual way, handwriting is variable or illegible. </a:t>
            </a:r>
          </a:p>
          <a:p>
            <a:pPr marL="342900" indent="-342900" algn="l" rtl="0" fontAlgn="base">
              <a:buClr>
                <a:srgbClr val="002060"/>
              </a:buClr>
              <a:buFont typeface="Wingdings" panose="05000000000000000000" pitchFamily="2" charset="2"/>
              <a:buChar char="Ø"/>
            </a:pPr>
            <a:r>
              <a:rPr lang="en-US" sz="2400" b="0" i="0" dirty="0">
                <a:solidFill>
                  <a:srgbClr val="000000"/>
                </a:solidFill>
                <a:effectLst/>
                <a:latin typeface="Times New Roman" panose="02020603050405020304" pitchFamily="18" charset="0"/>
                <a:cs typeface="Times New Roman" panose="02020603050405020304" pitchFamily="18" charset="0"/>
              </a:rPr>
              <a:t>He may be ambidextrous, he often has problems with lateralization, he confuses left and right, above and below. </a:t>
            </a:r>
          </a:p>
          <a:p>
            <a:pPr marL="342900" indent="-342900" algn="l" rtl="0" fontAlgn="base">
              <a:buClr>
                <a:srgbClr val="002060"/>
              </a:buClr>
              <a:buFont typeface="Wingdings" panose="05000000000000000000" pitchFamily="2" charset="2"/>
              <a:buChar char="Ø"/>
            </a:pPr>
            <a:r>
              <a:rPr lang="en-US" sz="2400" b="0" i="0" dirty="0">
                <a:solidFill>
                  <a:srgbClr val="000000"/>
                </a:solidFill>
                <a:effectLst/>
                <a:latin typeface="Times New Roman" panose="02020603050405020304" pitchFamily="18" charset="0"/>
                <a:cs typeface="Times New Roman" panose="02020603050405020304" pitchFamily="18" charset="0"/>
              </a:rPr>
              <a:t>Manifests difficulty in noticing and correcting one's own mistakes in writing. </a:t>
            </a:r>
          </a:p>
          <a:p>
            <a:pPr marL="0" indent="0">
              <a:buNone/>
            </a:pPr>
            <a:endParaRPr lang="pl-PL" sz="2800" b="1" dirty="0">
              <a:solidFill>
                <a:srgbClr val="00B0F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4" name="Obraz 3" descr="Obraz zawierający tekst, Czcionka, zrzut ekranu, logo&#10;&#10;Opis wygenerowany automatycznie">
            <a:extLst>
              <a:ext uri="{FF2B5EF4-FFF2-40B4-BE49-F238E27FC236}">
                <a16:creationId xmlns:a16="http://schemas.microsoft.com/office/drawing/2014/main" id="{A80DBBFE-6650-649F-5416-1B2052C4F12F}"/>
              </a:ext>
            </a:extLst>
          </p:cNvPr>
          <p:cNvPicPr>
            <a:picLocks noChangeAspect="1"/>
          </p:cNvPicPr>
          <p:nvPr/>
        </p:nvPicPr>
        <p:blipFill rotWithShape="1">
          <a:blip r:embed="rId2">
            <a:extLst>
              <a:ext uri="{28A0092B-C50C-407E-A947-70E740481C1C}">
                <a14:useLocalDpi xmlns:a14="http://schemas.microsoft.com/office/drawing/2010/main" val="0"/>
              </a:ext>
            </a:extLst>
          </a:blip>
          <a:srcRect l="4025" r="2039"/>
          <a:stretch/>
        </p:blipFill>
        <p:spPr bwMode="auto">
          <a:xfrm>
            <a:off x="488803" y="6340285"/>
            <a:ext cx="3616667" cy="41553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461633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0" end="0"/>
                                            </p:txEl>
                                          </p:spTgt>
                                        </p:tgtEl>
                                        <p:attrNameLst>
                                          <p:attrName>style.visibility</p:attrName>
                                        </p:attrNameLst>
                                      </p:cBhvr>
                                      <p:to>
                                        <p:strVal val="visible"/>
                                      </p:to>
                                    </p:set>
                                    <p:animEffect transition="in" filter="fade">
                                      <p:cBhvr>
                                        <p:cTn id="35" dur="1000"/>
                                        <p:tgtEl>
                                          <p:spTgt spid="5">
                                            <p:txEl>
                                              <p:pRg st="0" end="0"/>
                                            </p:txEl>
                                          </p:spTgt>
                                        </p:tgtEl>
                                      </p:cBhvr>
                                    </p:animEffect>
                                    <p:anim calcmode="lin" valueType="num">
                                      <p:cBhvr>
                                        <p:cTn id="36"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2" end="2"/>
                                            </p:txEl>
                                          </p:spTgt>
                                        </p:tgtEl>
                                        <p:attrNameLst>
                                          <p:attrName>style.visibility</p:attrName>
                                        </p:attrNameLst>
                                      </p:cBhvr>
                                      <p:to>
                                        <p:strVal val="visible"/>
                                      </p:to>
                                    </p:set>
                                    <p:animEffect transition="in" filter="fade">
                                      <p:cBhvr>
                                        <p:cTn id="42" dur="1000"/>
                                        <p:tgtEl>
                                          <p:spTgt spid="5">
                                            <p:txEl>
                                              <p:pRg st="2" end="2"/>
                                            </p:txEl>
                                          </p:spTgt>
                                        </p:tgtEl>
                                      </p:cBhvr>
                                    </p:animEffect>
                                    <p:anim calcmode="lin" valueType="num">
                                      <p:cBhvr>
                                        <p:cTn id="43"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5">
                                            <p:txEl>
                                              <p:pRg st="3" end="3"/>
                                            </p:txEl>
                                          </p:spTgt>
                                        </p:tgtEl>
                                        <p:attrNameLst>
                                          <p:attrName>style.visibility</p:attrName>
                                        </p:attrNameLst>
                                      </p:cBhvr>
                                      <p:to>
                                        <p:strVal val="visible"/>
                                      </p:to>
                                    </p:set>
                                    <p:animEffect transition="in" filter="fade">
                                      <p:cBhvr>
                                        <p:cTn id="49" dur="1000"/>
                                        <p:tgtEl>
                                          <p:spTgt spid="5">
                                            <p:txEl>
                                              <p:pRg st="3" end="3"/>
                                            </p:txEl>
                                          </p:spTgt>
                                        </p:tgtEl>
                                      </p:cBhvr>
                                    </p:animEffect>
                                    <p:anim calcmode="lin" valueType="num">
                                      <p:cBhvr>
                                        <p:cTn id="50"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5">
                                            <p:txEl>
                                              <p:pRg st="4" end="4"/>
                                            </p:txEl>
                                          </p:spTgt>
                                        </p:tgtEl>
                                        <p:attrNameLst>
                                          <p:attrName>style.visibility</p:attrName>
                                        </p:attrNameLst>
                                      </p:cBhvr>
                                      <p:to>
                                        <p:strVal val="visible"/>
                                      </p:to>
                                    </p:set>
                                    <p:animEffect transition="in" filter="fade">
                                      <p:cBhvr>
                                        <p:cTn id="56" dur="1000"/>
                                        <p:tgtEl>
                                          <p:spTgt spid="5">
                                            <p:txEl>
                                              <p:pRg st="4" end="4"/>
                                            </p:txEl>
                                          </p:spTgt>
                                        </p:tgtEl>
                                      </p:cBhvr>
                                    </p:animEffect>
                                    <p:anim calcmode="lin" valueType="num">
                                      <p:cBhvr>
                                        <p:cTn id="57"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82AEF4C-BAB7-B284-C50C-07331727B9F8}"/>
              </a:ext>
            </a:extLst>
          </p:cNvPr>
          <p:cNvSpPr>
            <a:spLocks noGrp="1"/>
          </p:cNvSpPr>
          <p:nvPr>
            <p:ph type="title"/>
          </p:nvPr>
        </p:nvSpPr>
        <p:spPr/>
        <p:txBody>
          <a:bodyPr>
            <a:normAutofit/>
          </a:bodyPr>
          <a:lstStyle/>
          <a:p>
            <a:r>
              <a:rPr lang="pl-PL" sz="2800" b="1" dirty="0" err="1">
                <a:solidFill>
                  <a:srgbClr val="002060"/>
                </a:solidFill>
                <a:effectLst>
                  <a:outerShdw blurRad="38100" dist="38100" dir="2700000" algn="tl">
                    <a:srgbClr val="000000">
                      <a:alpha val="43137"/>
                    </a:srgbClr>
                  </a:outerShdw>
                </a:effectLst>
                <a:latin typeface="Bookman Old Style" panose="02050604050505020204" pitchFamily="18" charset="0"/>
                <a:cs typeface="Times New Roman" panose="02020603050405020304" pitchFamily="18" charset="0"/>
              </a:rPr>
              <a:t>Maths</a:t>
            </a:r>
            <a:r>
              <a:rPr lang="pl-PL" sz="2800" b="1" dirty="0">
                <a:solidFill>
                  <a:srgbClr val="002060"/>
                </a:solidFill>
                <a:effectLst>
                  <a:outerShdw blurRad="38100" dist="38100" dir="2700000" algn="tl">
                    <a:srgbClr val="000000">
                      <a:alpha val="43137"/>
                    </a:srgbClr>
                  </a:outerShdw>
                </a:effectLst>
                <a:latin typeface="Bookman Old Style" panose="02050604050505020204" pitchFamily="18" charset="0"/>
                <a:cs typeface="Times New Roman" panose="02020603050405020304" pitchFamily="18" charset="0"/>
              </a:rPr>
              <a:t> &amp; </a:t>
            </a:r>
            <a:r>
              <a:rPr lang="pl-PL" sz="2800" b="1" dirty="0" err="1">
                <a:solidFill>
                  <a:srgbClr val="002060"/>
                </a:solidFill>
                <a:effectLst>
                  <a:outerShdw blurRad="38100" dist="38100" dir="2700000" algn="tl">
                    <a:srgbClr val="000000">
                      <a:alpha val="43137"/>
                    </a:srgbClr>
                  </a:outerShdw>
                </a:effectLst>
                <a:latin typeface="Bookman Old Style" panose="02050604050505020204" pitchFamily="18" charset="0"/>
                <a:cs typeface="Times New Roman" panose="02020603050405020304" pitchFamily="18" charset="0"/>
              </a:rPr>
              <a:t>time</a:t>
            </a:r>
            <a:r>
              <a:rPr lang="pl-PL" sz="2800" b="1" dirty="0">
                <a:solidFill>
                  <a:srgbClr val="002060"/>
                </a:solidFill>
                <a:effectLst>
                  <a:outerShdw blurRad="38100" dist="38100" dir="2700000" algn="tl">
                    <a:srgbClr val="000000">
                      <a:alpha val="43137"/>
                    </a:srgbClr>
                  </a:outerShdw>
                </a:effectLst>
                <a:latin typeface="Bookman Old Style" panose="02050604050505020204" pitchFamily="18" charset="0"/>
                <a:cs typeface="Times New Roman" panose="02020603050405020304" pitchFamily="18" charset="0"/>
              </a:rPr>
              <a:t> management </a:t>
            </a:r>
          </a:p>
        </p:txBody>
      </p:sp>
      <p:sp>
        <p:nvSpPr>
          <p:cNvPr id="3" name="Symbol zastępczy zawartości 2">
            <a:extLst>
              <a:ext uri="{FF2B5EF4-FFF2-40B4-BE49-F238E27FC236}">
                <a16:creationId xmlns:a16="http://schemas.microsoft.com/office/drawing/2014/main" id="{3C529DE3-DCA7-1C06-5D56-19E9B463F8B1}"/>
              </a:ext>
            </a:extLst>
          </p:cNvPr>
          <p:cNvSpPr>
            <a:spLocks noGrp="1"/>
          </p:cNvSpPr>
          <p:nvPr>
            <p:ph idx="1"/>
          </p:nvPr>
        </p:nvSpPr>
        <p:spPr>
          <a:xfrm>
            <a:off x="677334" y="1478651"/>
            <a:ext cx="9056601" cy="4674679"/>
          </a:xfrm>
        </p:spPr>
        <p:txBody>
          <a:bodyPr>
            <a:noAutofit/>
          </a:bodyPr>
          <a:lstStyle/>
          <a:p>
            <a:pPr algn="l" rtl="0" fontAlgn="base">
              <a:buClr>
                <a:srgbClr val="002060"/>
              </a:buClr>
              <a:buFont typeface="Wingdings" panose="05000000000000000000" pitchFamily="2" charset="2"/>
              <a:buChar char="Ø"/>
            </a:pPr>
            <a:r>
              <a:rPr lang="en-US" sz="2400" b="0" i="0" dirty="0">
                <a:solidFill>
                  <a:srgbClr val="000000"/>
                </a:solidFill>
                <a:effectLst/>
                <a:latin typeface="Times New Roman" panose="02020603050405020304" pitchFamily="18" charset="0"/>
                <a:cs typeface="Times New Roman" panose="02020603050405020304" pitchFamily="18" charset="0"/>
              </a:rPr>
              <a:t>Difficulty learning information or tasks that occur in a specific order. </a:t>
            </a:r>
          </a:p>
          <a:p>
            <a:pPr algn="l" rtl="0" fontAlgn="base">
              <a:buClr>
                <a:srgbClr val="002060"/>
              </a:buClr>
              <a:buFont typeface="Wingdings" panose="05000000000000000000" pitchFamily="2" charset="2"/>
              <a:buChar char="Ø"/>
            </a:pPr>
            <a:r>
              <a:rPr lang="en-US" sz="2400" b="0" i="0" dirty="0">
                <a:solidFill>
                  <a:srgbClr val="000000"/>
                </a:solidFill>
                <a:effectLst/>
                <a:latin typeface="Times New Roman" panose="02020603050405020304" pitchFamily="18" charset="0"/>
                <a:cs typeface="Times New Roman" panose="02020603050405020304" pitchFamily="18" charset="0"/>
              </a:rPr>
              <a:t>He helps himself by counting on his fingers or other tricks, he knows the correct answers, but he cannot give the solution on paper. </a:t>
            </a:r>
          </a:p>
          <a:p>
            <a:pPr algn="l" rtl="0" fontAlgn="base">
              <a:buClr>
                <a:srgbClr val="002060"/>
              </a:buClr>
              <a:buFont typeface="Wingdings" panose="05000000000000000000" pitchFamily="2" charset="2"/>
              <a:buChar char="Ø"/>
            </a:pPr>
            <a:r>
              <a:rPr lang="en-US" sz="2400" b="0" i="0" dirty="0">
                <a:solidFill>
                  <a:srgbClr val="000000"/>
                </a:solidFill>
                <a:effectLst/>
                <a:latin typeface="Times New Roman" panose="02020603050405020304" pitchFamily="18" charset="0"/>
                <a:cs typeface="Times New Roman" panose="02020603050405020304" pitchFamily="18" charset="0"/>
              </a:rPr>
              <a:t>Can solve simple equations but is unable to solve word problems; </a:t>
            </a:r>
            <a:br>
              <a:rPr lang="pl-PL" sz="2400" b="0" i="0" dirty="0">
                <a:solidFill>
                  <a:srgbClr val="000000"/>
                </a:solidFill>
                <a:effectLst/>
                <a:latin typeface="Times New Roman" panose="02020603050405020304" pitchFamily="18" charset="0"/>
                <a:cs typeface="Times New Roman" panose="02020603050405020304" pitchFamily="18" charset="0"/>
              </a:rPr>
            </a:br>
            <a:r>
              <a:rPr lang="en-US" sz="2400" b="0" i="0" dirty="0">
                <a:solidFill>
                  <a:srgbClr val="000000"/>
                </a:solidFill>
                <a:effectLst/>
                <a:latin typeface="Times New Roman" panose="02020603050405020304" pitchFamily="18" charset="0"/>
                <a:cs typeface="Times New Roman" panose="02020603050405020304" pitchFamily="18" charset="0"/>
              </a:rPr>
              <a:t>he can't cope with higher mathematics. </a:t>
            </a:r>
          </a:p>
          <a:p>
            <a:pPr algn="l" rtl="0" fontAlgn="base">
              <a:buClr>
                <a:srgbClr val="002060"/>
              </a:buClr>
              <a:buFont typeface="Wingdings" panose="05000000000000000000" pitchFamily="2" charset="2"/>
              <a:buChar char="Ø"/>
            </a:pPr>
            <a:r>
              <a:rPr lang="en-US" sz="2400" b="0" i="0" dirty="0">
                <a:solidFill>
                  <a:srgbClr val="000000"/>
                </a:solidFill>
                <a:effectLst/>
                <a:latin typeface="Times New Roman" panose="02020603050405020304" pitchFamily="18" charset="0"/>
                <a:cs typeface="Times New Roman" panose="02020603050405020304" pitchFamily="18" charset="0"/>
              </a:rPr>
              <a:t>He is often late and misses meetings. </a:t>
            </a:r>
          </a:p>
          <a:p>
            <a:pPr algn="l" rtl="0" fontAlgn="base">
              <a:buClr>
                <a:srgbClr val="002060"/>
              </a:buClr>
              <a:buFont typeface="Wingdings" panose="05000000000000000000" pitchFamily="2" charset="2"/>
              <a:buChar char="Ø"/>
            </a:pPr>
            <a:r>
              <a:rPr lang="en-US" sz="2400" b="0" i="0" dirty="0">
                <a:solidFill>
                  <a:srgbClr val="000000"/>
                </a:solidFill>
                <a:effectLst/>
                <a:latin typeface="Times New Roman" panose="02020603050405020304" pitchFamily="18" charset="0"/>
                <a:cs typeface="Times New Roman" panose="02020603050405020304" pitchFamily="18" charset="0"/>
              </a:rPr>
              <a:t>Has difficulty reading the hours on the clock. </a:t>
            </a:r>
            <a:endParaRPr lang="pl-PL" sz="2400" b="0" i="0" dirty="0">
              <a:solidFill>
                <a:srgbClr val="000000"/>
              </a:solidFill>
              <a:effectLst/>
              <a:latin typeface="Times New Roman" panose="02020603050405020304" pitchFamily="18" charset="0"/>
              <a:cs typeface="Times New Roman" panose="02020603050405020304" pitchFamily="18" charset="0"/>
            </a:endParaRPr>
          </a:p>
          <a:p>
            <a:pPr algn="l" rtl="0" fontAlgn="base">
              <a:buClr>
                <a:srgbClr val="002060"/>
              </a:buClr>
              <a:buFont typeface="Wingdings" panose="05000000000000000000" pitchFamily="2" charset="2"/>
              <a:buChar char="Ø"/>
            </a:pPr>
            <a:r>
              <a:rPr lang="en-US" sz="2400" dirty="0">
                <a:solidFill>
                  <a:srgbClr val="000000"/>
                </a:solidFill>
                <a:effectLst/>
                <a:latin typeface="Times New Roman" panose="02020603050405020304" pitchFamily="18" charset="0"/>
                <a:cs typeface="Times New Roman" panose="02020603050405020304" pitchFamily="18" charset="0"/>
              </a:rPr>
              <a:t>Difficulty remembering mathematical formulas, not sure whether the formula you remember is correct, but no problems with spatial planning and spatial imagination when learning geometry.  </a:t>
            </a:r>
          </a:p>
          <a:p>
            <a:pPr>
              <a:buSzPct val="95000"/>
              <a:buAutoNum type="arabicPeriod"/>
            </a:pPr>
            <a:endParaRPr lang="pl-PL" sz="2200" dirty="0">
              <a:latin typeface="Times New Roman" panose="02020603050405020304" pitchFamily="18" charset="0"/>
              <a:cs typeface="Times New Roman" panose="02020603050405020304" pitchFamily="18" charset="0"/>
            </a:endParaRPr>
          </a:p>
        </p:txBody>
      </p:sp>
      <p:pic>
        <p:nvPicPr>
          <p:cNvPr id="4" name="Obraz 3" descr="Obraz zawierający tekst, Czcionka, zrzut ekranu, logo&#10;&#10;Opis wygenerowany automatycznie">
            <a:extLst>
              <a:ext uri="{FF2B5EF4-FFF2-40B4-BE49-F238E27FC236}">
                <a16:creationId xmlns:a16="http://schemas.microsoft.com/office/drawing/2014/main" id="{558D83CF-EA2E-285C-08E4-F15268A38C93}"/>
              </a:ext>
            </a:extLst>
          </p:cNvPr>
          <p:cNvPicPr>
            <a:picLocks noChangeAspect="1"/>
          </p:cNvPicPr>
          <p:nvPr/>
        </p:nvPicPr>
        <p:blipFill rotWithShape="1">
          <a:blip r:embed="rId2">
            <a:extLst>
              <a:ext uri="{28A0092B-C50C-407E-A947-70E740481C1C}">
                <a14:useLocalDpi xmlns:a14="http://schemas.microsoft.com/office/drawing/2010/main" val="0"/>
              </a:ext>
            </a:extLst>
          </a:blip>
          <a:srcRect l="4025" r="2039"/>
          <a:stretch/>
        </p:blipFill>
        <p:spPr bwMode="auto">
          <a:xfrm>
            <a:off x="488803" y="6340285"/>
            <a:ext cx="3616667" cy="41553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627949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aseta">
  <a:themeElements>
    <a:clrScheme name="Faseta">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s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s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praca z uczniem z trudnosciami" id="{B9A93602-D749-4A0C-B122-B6F07F1B6090}" vid="{EF722D06-FBFE-4019-8E73-5733511A55BC}"/>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Pakiet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praca z uczniem z trudnosciami</Template>
  <TotalTime>2532</TotalTime>
  <Words>6519</Words>
  <Application>Microsoft Office PowerPoint</Application>
  <PresentationFormat>Panoramiczny</PresentationFormat>
  <Paragraphs>467</Paragraphs>
  <Slides>70</Slides>
  <Notes>0</Notes>
  <HiddenSlides>0</HiddenSlides>
  <MMClips>0</MMClips>
  <ScaleCrop>false</ScaleCrop>
  <HeadingPairs>
    <vt:vector size="6" baseType="variant">
      <vt:variant>
        <vt:lpstr>Używane czcionki</vt:lpstr>
      </vt:variant>
      <vt:variant>
        <vt:i4>10</vt:i4>
      </vt:variant>
      <vt:variant>
        <vt:lpstr>Motyw</vt:lpstr>
      </vt:variant>
      <vt:variant>
        <vt:i4>1</vt:i4>
      </vt:variant>
      <vt:variant>
        <vt:lpstr>Tytuły slajdów</vt:lpstr>
      </vt:variant>
      <vt:variant>
        <vt:i4>70</vt:i4>
      </vt:variant>
    </vt:vector>
  </HeadingPairs>
  <TitlesOfParts>
    <vt:vector size="81" baseType="lpstr">
      <vt:lpstr>Aptos</vt:lpstr>
      <vt:lpstr>Arial</vt:lpstr>
      <vt:lpstr>Bookman Old Style</vt:lpstr>
      <vt:lpstr>Calibri Light</vt:lpstr>
      <vt:lpstr>Segoe UI</vt:lpstr>
      <vt:lpstr>Times New Roman</vt:lpstr>
      <vt:lpstr>Trebuchet MS</vt:lpstr>
      <vt:lpstr>Wingdings</vt:lpstr>
      <vt:lpstr>Wingdings 3</vt:lpstr>
      <vt:lpstr>WordVisiCarriageReturn_MSFontService</vt:lpstr>
      <vt:lpstr>Faseta</vt:lpstr>
      <vt:lpstr>Prezentacja programu PowerPoint</vt:lpstr>
      <vt:lpstr>Prezentacja programu PowerPoint</vt:lpstr>
      <vt:lpstr>DEVELOPMENTAL DYSLEXIA  </vt:lpstr>
      <vt:lpstr>Prezentacja programu PowerPoint</vt:lpstr>
      <vt:lpstr>How is a dyslexic student perceived? </vt:lpstr>
      <vt:lpstr>Characteristics of behavior                        and cognitive processes  </vt:lpstr>
      <vt:lpstr>Seeing, reading &amp; lettering </vt:lpstr>
      <vt:lpstr>Hearing &amp; speech </vt:lpstr>
      <vt:lpstr>Maths &amp; time management </vt:lpstr>
      <vt:lpstr>Memory </vt:lpstr>
      <vt:lpstr>Dyslectic student’s strenghts – which we can use in teaching process  </vt:lpstr>
      <vt:lpstr>Dyslectic student’s strenghts – which we can use in teaching process  </vt:lpstr>
      <vt:lpstr>How to work with dyslectis student - tips for teachers   </vt:lpstr>
      <vt:lpstr>How to work with dyslectis student - tips for teachers   </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AUDYTORY PROCESSING DISORDERS </vt:lpstr>
      <vt:lpstr>Prezentacja programu PowerPoint</vt:lpstr>
      <vt:lpstr>Prezentacja programu PowerPoint</vt:lpstr>
      <vt:lpstr>Prezentacja programu PowerPoint</vt:lpstr>
      <vt:lpstr>Prezentacja programu PowerPoint</vt:lpstr>
      <vt:lpstr>Methods of working in the classroom forms of support children with APD </vt:lpstr>
      <vt:lpstr>Methods of working in the classroom forms of support children with APD </vt:lpstr>
      <vt:lpstr>When you talk to child with APD:  </vt:lpstr>
      <vt:lpstr>When you talk to child with APD:  </vt:lpstr>
      <vt:lpstr>Prezentacja programu PowerPoint</vt:lpstr>
      <vt:lpstr>SELECTIVE MUTISM    </vt:lpstr>
      <vt:lpstr>Prezentacja programu PowerPoint</vt:lpstr>
      <vt:lpstr>Prezentacja programu PowerPoint</vt:lpstr>
      <vt:lpstr>Prezentacja programu PowerPoint</vt:lpstr>
      <vt:lpstr>STUDENT HARD OF HEARING  </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Agata Jędrachowicz</dc:creator>
  <cp:lastModifiedBy>Agata Jędrachowicz</cp:lastModifiedBy>
  <cp:revision>48</cp:revision>
  <dcterms:created xsi:type="dcterms:W3CDTF">2024-05-21T11:44:19Z</dcterms:created>
  <dcterms:modified xsi:type="dcterms:W3CDTF">2025-03-27T23:06:52Z</dcterms:modified>
</cp:coreProperties>
</file>