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5" r:id="rId3"/>
    <p:sldId id="264" r:id="rId4"/>
    <p:sldId id="290" r:id="rId5"/>
    <p:sldId id="274" r:id="rId6"/>
    <p:sldId id="275" r:id="rId7"/>
    <p:sldId id="278" r:id="rId8"/>
    <p:sldId id="276" r:id="rId9"/>
    <p:sldId id="281" r:id="rId10"/>
    <p:sldId id="294" r:id="rId11"/>
    <p:sldId id="291" r:id="rId12"/>
    <p:sldId id="292" r:id="rId13"/>
    <p:sldId id="293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82" r:id="rId23"/>
    <p:sldId id="304" r:id="rId24"/>
    <p:sldId id="305" r:id="rId25"/>
    <p:sldId id="306" r:id="rId26"/>
    <p:sldId id="260" r:id="rId2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8DCD"/>
    <a:srgbClr val="F2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7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6AA57D-730C-401E-9931-4409C624ECC2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ED2E72-FB0F-4FF1-BE67-5F515075F799}">
      <dgm:prSet custT="1"/>
      <dgm:spPr/>
      <dgm:t>
        <a:bodyPr/>
        <a:lstStyle/>
        <a:p>
          <a:r>
            <a:rPr lang="pl-PL" sz="2100" b="1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  <a:t>W projekcie realizujemy </a:t>
          </a:r>
          <a:br>
            <a:rPr lang="pl-PL" sz="2100" b="1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</a:br>
          <a:r>
            <a:rPr lang="pl-PL" sz="2100" b="1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  <a:t>zadania z zakresu:</a:t>
          </a:r>
          <a:endParaRPr lang="en-US" sz="2100" b="1" dirty="0">
            <a:solidFill>
              <a:schemeClr val="accent1">
                <a:lumMod val="75000"/>
              </a:schemeClr>
            </a:solidFill>
            <a:latin typeface="Calisto MT" panose="02040603050505030304" pitchFamily="18" charset="0"/>
          </a:endParaRPr>
        </a:p>
      </dgm:t>
    </dgm:pt>
    <dgm:pt modelId="{1145ECD3-BF21-413E-A70E-4F654C2AD210}" type="parTrans" cxnId="{9FF2BB43-8EB2-4BEA-93E7-ADEAB93E209F}">
      <dgm:prSet/>
      <dgm:spPr/>
      <dgm:t>
        <a:bodyPr/>
        <a:lstStyle/>
        <a:p>
          <a:endParaRPr lang="en-US"/>
        </a:p>
      </dgm:t>
    </dgm:pt>
    <dgm:pt modelId="{71CE181C-89B0-4D55-B7A8-1E96FA797861}" type="sibTrans" cxnId="{9FF2BB43-8EB2-4BEA-93E7-ADEAB93E209F}">
      <dgm:prSet/>
      <dgm:spPr/>
      <dgm:t>
        <a:bodyPr/>
        <a:lstStyle/>
        <a:p>
          <a:endParaRPr lang="en-US"/>
        </a:p>
      </dgm:t>
    </dgm:pt>
    <dgm:pt modelId="{8C51A38A-1819-4C3E-826B-BC55EACDE6F5}">
      <dgm:prSet custT="1"/>
      <dgm:spPr/>
      <dgm:t>
        <a:bodyPr/>
        <a:lstStyle/>
        <a:p>
          <a:pPr algn="ctr"/>
          <a:r>
            <a:rPr lang="pl-PL" sz="2000" dirty="0">
              <a:latin typeface="Calisto MT" panose="02040603050505030304" pitchFamily="18" charset="0"/>
            </a:rPr>
            <a:t>Tolerancji – bardzo szeroko pojętej</a:t>
          </a:r>
          <a:endParaRPr lang="en-US" sz="2000" dirty="0">
            <a:latin typeface="Calisto MT" panose="02040603050505030304" pitchFamily="18" charset="0"/>
          </a:endParaRPr>
        </a:p>
      </dgm:t>
    </dgm:pt>
    <dgm:pt modelId="{64718DBA-3233-4D96-B566-FBA9CD580641}" type="parTrans" cxnId="{49F5DBD3-7E48-4B25-9100-9FA079AB2277}">
      <dgm:prSet/>
      <dgm:spPr/>
      <dgm:t>
        <a:bodyPr/>
        <a:lstStyle/>
        <a:p>
          <a:endParaRPr lang="en-US"/>
        </a:p>
      </dgm:t>
    </dgm:pt>
    <dgm:pt modelId="{D508C2BB-1CEA-458C-8883-D94C5BD4C7FC}" type="sibTrans" cxnId="{49F5DBD3-7E48-4B25-9100-9FA079AB2277}">
      <dgm:prSet/>
      <dgm:spPr/>
      <dgm:t>
        <a:bodyPr/>
        <a:lstStyle/>
        <a:p>
          <a:endParaRPr lang="en-US"/>
        </a:p>
      </dgm:t>
    </dgm:pt>
    <dgm:pt modelId="{CCF4A602-D94B-4E80-85C0-9EBDD0158E8D}">
      <dgm:prSet custT="1"/>
      <dgm:spPr/>
      <dgm:t>
        <a:bodyPr/>
        <a:lstStyle/>
        <a:p>
          <a:pPr algn="ctr"/>
          <a:r>
            <a:rPr lang="pl-PL" sz="2000" dirty="0">
              <a:latin typeface="Calisto MT" panose="02040603050505030304" pitchFamily="18" charset="0"/>
            </a:rPr>
            <a:t>Osób ze specjalnymi potrzebami</a:t>
          </a:r>
          <a:endParaRPr lang="en-US" sz="2000" dirty="0">
            <a:latin typeface="Calisto MT" panose="02040603050505030304" pitchFamily="18" charset="0"/>
          </a:endParaRPr>
        </a:p>
      </dgm:t>
    </dgm:pt>
    <dgm:pt modelId="{C07A204F-9962-4500-A3E0-921133621593}" type="parTrans" cxnId="{32B1BD84-8EA4-4D58-BEDC-0B25EDF10A47}">
      <dgm:prSet/>
      <dgm:spPr/>
      <dgm:t>
        <a:bodyPr/>
        <a:lstStyle/>
        <a:p>
          <a:endParaRPr lang="en-US"/>
        </a:p>
      </dgm:t>
    </dgm:pt>
    <dgm:pt modelId="{4718B446-5E8C-4C75-B0D0-3508162A073B}" type="sibTrans" cxnId="{32B1BD84-8EA4-4D58-BEDC-0B25EDF10A47}">
      <dgm:prSet/>
      <dgm:spPr/>
      <dgm:t>
        <a:bodyPr/>
        <a:lstStyle/>
        <a:p>
          <a:endParaRPr lang="en-US"/>
        </a:p>
      </dgm:t>
    </dgm:pt>
    <dgm:pt modelId="{9F3DE65D-2853-41E7-9957-B87D1FA27DD5}">
      <dgm:prSet custT="1"/>
      <dgm:spPr/>
      <dgm:t>
        <a:bodyPr/>
        <a:lstStyle/>
        <a:p>
          <a:pPr algn="ctr"/>
          <a:r>
            <a:rPr lang="pl-PL" sz="2000" dirty="0">
              <a:latin typeface="Calisto MT" panose="02040603050505030304" pitchFamily="18" charset="0"/>
            </a:rPr>
            <a:t>Recyklingu – działania proekologiczne</a:t>
          </a:r>
          <a:endParaRPr lang="en-US" sz="2000" dirty="0">
            <a:latin typeface="Calisto MT" panose="02040603050505030304" pitchFamily="18" charset="0"/>
          </a:endParaRPr>
        </a:p>
      </dgm:t>
    </dgm:pt>
    <dgm:pt modelId="{AC929AF5-5FAA-4FDC-9855-3EE4CEEF50A8}" type="parTrans" cxnId="{E5264A9E-7944-4462-9719-E1F35043CC36}">
      <dgm:prSet/>
      <dgm:spPr/>
      <dgm:t>
        <a:bodyPr/>
        <a:lstStyle/>
        <a:p>
          <a:endParaRPr lang="en-US"/>
        </a:p>
      </dgm:t>
    </dgm:pt>
    <dgm:pt modelId="{E3469F8A-CAED-485B-88A2-3628A87EA642}" type="sibTrans" cxnId="{E5264A9E-7944-4462-9719-E1F35043CC36}">
      <dgm:prSet/>
      <dgm:spPr/>
      <dgm:t>
        <a:bodyPr/>
        <a:lstStyle/>
        <a:p>
          <a:endParaRPr lang="en-US"/>
        </a:p>
      </dgm:t>
    </dgm:pt>
    <dgm:pt modelId="{B9E1BA62-FF7B-480D-914A-7D5B04F85103}" type="pres">
      <dgm:prSet presAssocID="{AD6AA57D-730C-401E-9931-4409C624ECC2}" presName="outerComposite" presStyleCnt="0">
        <dgm:presLayoutVars>
          <dgm:chMax val="5"/>
          <dgm:dir/>
          <dgm:resizeHandles val="exact"/>
        </dgm:presLayoutVars>
      </dgm:prSet>
      <dgm:spPr/>
    </dgm:pt>
    <dgm:pt modelId="{864AF550-DBDB-4D40-AEA9-A7996C63F59A}" type="pres">
      <dgm:prSet presAssocID="{AD6AA57D-730C-401E-9931-4409C624ECC2}" presName="dummyMaxCanvas" presStyleCnt="0">
        <dgm:presLayoutVars/>
      </dgm:prSet>
      <dgm:spPr/>
    </dgm:pt>
    <dgm:pt modelId="{458CE56C-8DC2-48FE-9C6F-D7F55B5ECB1D}" type="pres">
      <dgm:prSet presAssocID="{AD6AA57D-730C-401E-9931-4409C624ECC2}" presName="FourNodes_1" presStyleLbl="node1" presStyleIdx="0" presStyleCnt="4" custLinFactNeighborX="-17642" custLinFactNeighborY="-8414">
        <dgm:presLayoutVars>
          <dgm:bulletEnabled val="1"/>
        </dgm:presLayoutVars>
      </dgm:prSet>
      <dgm:spPr/>
    </dgm:pt>
    <dgm:pt modelId="{995C7939-D48C-4672-A129-E99C9284C5FF}" type="pres">
      <dgm:prSet presAssocID="{AD6AA57D-730C-401E-9931-4409C624ECC2}" presName="FourNodes_2" presStyleLbl="node1" presStyleIdx="1" presStyleCnt="4">
        <dgm:presLayoutVars>
          <dgm:bulletEnabled val="1"/>
        </dgm:presLayoutVars>
      </dgm:prSet>
      <dgm:spPr/>
    </dgm:pt>
    <dgm:pt modelId="{521B023C-E44D-40FC-8BD2-253BD8C740F2}" type="pres">
      <dgm:prSet presAssocID="{AD6AA57D-730C-401E-9931-4409C624ECC2}" presName="FourNodes_3" presStyleLbl="node1" presStyleIdx="2" presStyleCnt="4">
        <dgm:presLayoutVars>
          <dgm:bulletEnabled val="1"/>
        </dgm:presLayoutVars>
      </dgm:prSet>
      <dgm:spPr/>
    </dgm:pt>
    <dgm:pt modelId="{DDAC1970-EBAC-446D-B462-E7BAC6EB6B69}" type="pres">
      <dgm:prSet presAssocID="{AD6AA57D-730C-401E-9931-4409C624ECC2}" presName="FourNodes_4" presStyleLbl="node1" presStyleIdx="3" presStyleCnt="4">
        <dgm:presLayoutVars>
          <dgm:bulletEnabled val="1"/>
        </dgm:presLayoutVars>
      </dgm:prSet>
      <dgm:spPr/>
    </dgm:pt>
    <dgm:pt modelId="{781448FE-CA42-404C-AB13-03B6E342BC29}" type="pres">
      <dgm:prSet presAssocID="{AD6AA57D-730C-401E-9931-4409C624ECC2}" presName="FourConn_1-2" presStyleLbl="fgAccFollowNode1" presStyleIdx="0" presStyleCnt="3">
        <dgm:presLayoutVars>
          <dgm:bulletEnabled val="1"/>
        </dgm:presLayoutVars>
      </dgm:prSet>
      <dgm:spPr/>
    </dgm:pt>
    <dgm:pt modelId="{14DA4B29-8E5D-42E2-9C9B-FA5422DF077D}" type="pres">
      <dgm:prSet presAssocID="{AD6AA57D-730C-401E-9931-4409C624ECC2}" presName="FourConn_2-3" presStyleLbl="fgAccFollowNode1" presStyleIdx="1" presStyleCnt="3">
        <dgm:presLayoutVars>
          <dgm:bulletEnabled val="1"/>
        </dgm:presLayoutVars>
      </dgm:prSet>
      <dgm:spPr/>
    </dgm:pt>
    <dgm:pt modelId="{E0D1076B-ACDD-4498-A362-55A6DA6DABE2}" type="pres">
      <dgm:prSet presAssocID="{AD6AA57D-730C-401E-9931-4409C624ECC2}" presName="FourConn_3-4" presStyleLbl="fgAccFollowNode1" presStyleIdx="2" presStyleCnt="3">
        <dgm:presLayoutVars>
          <dgm:bulletEnabled val="1"/>
        </dgm:presLayoutVars>
      </dgm:prSet>
      <dgm:spPr/>
    </dgm:pt>
    <dgm:pt modelId="{D8EEC16E-D3A6-4A9C-8813-0D713C819414}" type="pres">
      <dgm:prSet presAssocID="{AD6AA57D-730C-401E-9931-4409C624ECC2}" presName="FourNodes_1_text" presStyleLbl="node1" presStyleIdx="3" presStyleCnt="4">
        <dgm:presLayoutVars>
          <dgm:bulletEnabled val="1"/>
        </dgm:presLayoutVars>
      </dgm:prSet>
      <dgm:spPr/>
    </dgm:pt>
    <dgm:pt modelId="{E80BB652-A416-48A2-A0E3-9B3B7752BF20}" type="pres">
      <dgm:prSet presAssocID="{AD6AA57D-730C-401E-9931-4409C624ECC2}" presName="FourNodes_2_text" presStyleLbl="node1" presStyleIdx="3" presStyleCnt="4">
        <dgm:presLayoutVars>
          <dgm:bulletEnabled val="1"/>
        </dgm:presLayoutVars>
      </dgm:prSet>
      <dgm:spPr/>
    </dgm:pt>
    <dgm:pt modelId="{67F31946-5C6D-4CC3-8D77-82A873549D2C}" type="pres">
      <dgm:prSet presAssocID="{AD6AA57D-730C-401E-9931-4409C624ECC2}" presName="FourNodes_3_text" presStyleLbl="node1" presStyleIdx="3" presStyleCnt="4">
        <dgm:presLayoutVars>
          <dgm:bulletEnabled val="1"/>
        </dgm:presLayoutVars>
      </dgm:prSet>
      <dgm:spPr/>
    </dgm:pt>
    <dgm:pt modelId="{71E85D8D-D548-4727-9859-887AFC5A56AF}" type="pres">
      <dgm:prSet presAssocID="{AD6AA57D-730C-401E-9931-4409C624ECC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227D10E-4609-40F8-808F-FA5C039B6BDF}" type="presOf" srcId="{71CE181C-89B0-4D55-B7A8-1E96FA797861}" destId="{781448FE-CA42-404C-AB13-03B6E342BC29}" srcOrd="0" destOrd="0" presId="urn:microsoft.com/office/officeart/2005/8/layout/vProcess5"/>
    <dgm:cxn modelId="{7255E721-E4F4-4545-9231-5E505F6D8D7D}" type="presOf" srcId="{8C51A38A-1819-4C3E-826B-BC55EACDE6F5}" destId="{995C7939-D48C-4672-A129-E99C9284C5FF}" srcOrd="0" destOrd="0" presId="urn:microsoft.com/office/officeart/2005/8/layout/vProcess5"/>
    <dgm:cxn modelId="{376C9D35-0229-4DA4-885B-4BDC160B23E0}" type="presOf" srcId="{4718B446-5E8C-4C75-B0D0-3508162A073B}" destId="{E0D1076B-ACDD-4498-A362-55A6DA6DABE2}" srcOrd="0" destOrd="0" presId="urn:microsoft.com/office/officeart/2005/8/layout/vProcess5"/>
    <dgm:cxn modelId="{0FE32D39-3FAD-4C0C-894E-B5C60DDEF789}" type="presOf" srcId="{AD6AA57D-730C-401E-9931-4409C624ECC2}" destId="{B9E1BA62-FF7B-480D-914A-7D5B04F85103}" srcOrd="0" destOrd="0" presId="urn:microsoft.com/office/officeart/2005/8/layout/vProcess5"/>
    <dgm:cxn modelId="{9FF2BB43-8EB2-4BEA-93E7-ADEAB93E209F}" srcId="{AD6AA57D-730C-401E-9931-4409C624ECC2}" destId="{E9ED2E72-FB0F-4FF1-BE67-5F515075F799}" srcOrd="0" destOrd="0" parTransId="{1145ECD3-BF21-413E-A70E-4F654C2AD210}" sibTransId="{71CE181C-89B0-4D55-B7A8-1E96FA797861}"/>
    <dgm:cxn modelId="{2ADAA071-94EC-46BD-BC61-2EC60D37ABD7}" type="presOf" srcId="{D508C2BB-1CEA-458C-8883-D94C5BD4C7FC}" destId="{14DA4B29-8E5D-42E2-9C9B-FA5422DF077D}" srcOrd="0" destOrd="0" presId="urn:microsoft.com/office/officeart/2005/8/layout/vProcess5"/>
    <dgm:cxn modelId="{B060C757-AE25-400C-B0BD-57BD7CB15E45}" type="presOf" srcId="{9F3DE65D-2853-41E7-9957-B87D1FA27DD5}" destId="{DDAC1970-EBAC-446D-B462-E7BAC6EB6B69}" srcOrd="0" destOrd="0" presId="urn:microsoft.com/office/officeart/2005/8/layout/vProcess5"/>
    <dgm:cxn modelId="{F4F41D59-142F-49EB-BAE2-4586757B0711}" type="presOf" srcId="{E9ED2E72-FB0F-4FF1-BE67-5F515075F799}" destId="{D8EEC16E-D3A6-4A9C-8813-0D713C819414}" srcOrd="1" destOrd="0" presId="urn:microsoft.com/office/officeart/2005/8/layout/vProcess5"/>
    <dgm:cxn modelId="{32B1BD84-8EA4-4D58-BEDC-0B25EDF10A47}" srcId="{AD6AA57D-730C-401E-9931-4409C624ECC2}" destId="{CCF4A602-D94B-4E80-85C0-9EBDD0158E8D}" srcOrd="2" destOrd="0" parTransId="{C07A204F-9962-4500-A3E0-921133621593}" sibTransId="{4718B446-5E8C-4C75-B0D0-3508162A073B}"/>
    <dgm:cxn modelId="{E5264A9E-7944-4462-9719-E1F35043CC36}" srcId="{AD6AA57D-730C-401E-9931-4409C624ECC2}" destId="{9F3DE65D-2853-41E7-9957-B87D1FA27DD5}" srcOrd="3" destOrd="0" parTransId="{AC929AF5-5FAA-4FDC-9855-3EE4CEEF50A8}" sibTransId="{E3469F8A-CAED-485B-88A2-3628A87EA642}"/>
    <dgm:cxn modelId="{48C8BCA3-CBD5-44CB-A918-1600B184278C}" type="presOf" srcId="{E9ED2E72-FB0F-4FF1-BE67-5F515075F799}" destId="{458CE56C-8DC2-48FE-9C6F-D7F55B5ECB1D}" srcOrd="0" destOrd="0" presId="urn:microsoft.com/office/officeart/2005/8/layout/vProcess5"/>
    <dgm:cxn modelId="{AA425FCA-FBA1-4CBD-8AE6-38434AE6AE3C}" type="presOf" srcId="{CCF4A602-D94B-4E80-85C0-9EBDD0158E8D}" destId="{67F31946-5C6D-4CC3-8D77-82A873549D2C}" srcOrd="1" destOrd="0" presId="urn:microsoft.com/office/officeart/2005/8/layout/vProcess5"/>
    <dgm:cxn modelId="{49F5DBD3-7E48-4B25-9100-9FA079AB2277}" srcId="{AD6AA57D-730C-401E-9931-4409C624ECC2}" destId="{8C51A38A-1819-4C3E-826B-BC55EACDE6F5}" srcOrd="1" destOrd="0" parTransId="{64718DBA-3233-4D96-B566-FBA9CD580641}" sibTransId="{D508C2BB-1CEA-458C-8883-D94C5BD4C7FC}"/>
    <dgm:cxn modelId="{EC8B88D6-D0B8-4050-AB46-2025593DB2BC}" type="presOf" srcId="{9F3DE65D-2853-41E7-9957-B87D1FA27DD5}" destId="{71E85D8D-D548-4727-9859-887AFC5A56AF}" srcOrd="1" destOrd="0" presId="urn:microsoft.com/office/officeart/2005/8/layout/vProcess5"/>
    <dgm:cxn modelId="{FC1429EB-08E7-46CC-8333-735F138E84A4}" type="presOf" srcId="{CCF4A602-D94B-4E80-85C0-9EBDD0158E8D}" destId="{521B023C-E44D-40FC-8BD2-253BD8C740F2}" srcOrd="0" destOrd="0" presId="urn:microsoft.com/office/officeart/2005/8/layout/vProcess5"/>
    <dgm:cxn modelId="{89D084F3-0FD9-43D9-B5BE-29D1FCFEC64C}" type="presOf" srcId="{8C51A38A-1819-4C3E-826B-BC55EACDE6F5}" destId="{E80BB652-A416-48A2-A0E3-9B3B7752BF20}" srcOrd="1" destOrd="0" presId="urn:microsoft.com/office/officeart/2005/8/layout/vProcess5"/>
    <dgm:cxn modelId="{7F0111A4-CF40-447A-8688-DA4AFBE95054}" type="presParOf" srcId="{B9E1BA62-FF7B-480D-914A-7D5B04F85103}" destId="{864AF550-DBDB-4D40-AEA9-A7996C63F59A}" srcOrd="0" destOrd="0" presId="urn:microsoft.com/office/officeart/2005/8/layout/vProcess5"/>
    <dgm:cxn modelId="{B8E546AE-617B-458C-B65D-154F46D73318}" type="presParOf" srcId="{B9E1BA62-FF7B-480D-914A-7D5B04F85103}" destId="{458CE56C-8DC2-48FE-9C6F-D7F55B5ECB1D}" srcOrd="1" destOrd="0" presId="urn:microsoft.com/office/officeart/2005/8/layout/vProcess5"/>
    <dgm:cxn modelId="{FA91C25D-936B-4D4E-AD18-167E8AABEF55}" type="presParOf" srcId="{B9E1BA62-FF7B-480D-914A-7D5B04F85103}" destId="{995C7939-D48C-4672-A129-E99C9284C5FF}" srcOrd="2" destOrd="0" presId="urn:microsoft.com/office/officeart/2005/8/layout/vProcess5"/>
    <dgm:cxn modelId="{82A5CFD1-7D53-42B6-BFFB-5543562F846C}" type="presParOf" srcId="{B9E1BA62-FF7B-480D-914A-7D5B04F85103}" destId="{521B023C-E44D-40FC-8BD2-253BD8C740F2}" srcOrd="3" destOrd="0" presId="urn:microsoft.com/office/officeart/2005/8/layout/vProcess5"/>
    <dgm:cxn modelId="{5EA80989-CC92-4209-BB4C-CB4B40C10E24}" type="presParOf" srcId="{B9E1BA62-FF7B-480D-914A-7D5B04F85103}" destId="{DDAC1970-EBAC-446D-B462-E7BAC6EB6B69}" srcOrd="4" destOrd="0" presId="urn:microsoft.com/office/officeart/2005/8/layout/vProcess5"/>
    <dgm:cxn modelId="{38E294CD-2EA9-4EED-8F90-54576E93C812}" type="presParOf" srcId="{B9E1BA62-FF7B-480D-914A-7D5B04F85103}" destId="{781448FE-CA42-404C-AB13-03B6E342BC29}" srcOrd="5" destOrd="0" presId="urn:microsoft.com/office/officeart/2005/8/layout/vProcess5"/>
    <dgm:cxn modelId="{5B39DF27-7249-4E73-9262-F5531D1FD6F1}" type="presParOf" srcId="{B9E1BA62-FF7B-480D-914A-7D5B04F85103}" destId="{14DA4B29-8E5D-42E2-9C9B-FA5422DF077D}" srcOrd="6" destOrd="0" presId="urn:microsoft.com/office/officeart/2005/8/layout/vProcess5"/>
    <dgm:cxn modelId="{BD170CCC-E7C0-4F14-AFCC-A8DDFEA856C3}" type="presParOf" srcId="{B9E1BA62-FF7B-480D-914A-7D5B04F85103}" destId="{E0D1076B-ACDD-4498-A362-55A6DA6DABE2}" srcOrd="7" destOrd="0" presId="urn:microsoft.com/office/officeart/2005/8/layout/vProcess5"/>
    <dgm:cxn modelId="{27A9DD6E-51AC-4F0F-BBAC-3B5A8A8743B0}" type="presParOf" srcId="{B9E1BA62-FF7B-480D-914A-7D5B04F85103}" destId="{D8EEC16E-D3A6-4A9C-8813-0D713C819414}" srcOrd="8" destOrd="0" presId="urn:microsoft.com/office/officeart/2005/8/layout/vProcess5"/>
    <dgm:cxn modelId="{43EDA933-5ECB-4F4B-9F1D-3A678B205F1A}" type="presParOf" srcId="{B9E1BA62-FF7B-480D-914A-7D5B04F85103}" destId="{E80BB652-A416-48A2-A0E3-9B3B7752BF20}" srcOrd="9" destOrd="0" presId="urn:microsoft.com/office/officeart/2005/8/layout/vProcess5"/>
    <dgm:cxn modelId="{0E5DA2D5-1745-49B5-8EC4-2B8514A51F2D}" type="presParOf" srcId="{B9E1BA62-FF7B-480D-914A-7D5B04F85103}" destId="{67F31946-5C6D-4CC3-8D77-82A873549D2C}" srcOrd="10" destOrd="0" presId="urn:microsoft.com/office/officeart/2005/8/layout/vProcess5"/>
    <dgm:cxn modelId="{F2AA72DE-9DD3-4D14-9B34-CF0BB11CD144}" type="presParOf" srcId="{B9E1BA62-FF7B-480D-914A-7D5B04F85103}" destId="{71E85D8D-D548-4727-9859-887AFC5A56A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CE56C-8DC2-48FE-9C6F-D7F55B5ECB1D}">
      <dsp:nvSpPr>
        <dsp:cNvPr id="0" name=""/>
        <dsp:cNvSpPr/>
      </dsp:nvSpPr>
      <dsp:spPr>
        <a:xfrm>
          <a:off x="0" y="0"/>
          <a:ext cx="4081535" cy="85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  <a:t>W projekcie realizujemy </a:t>
          </a:r>
          <a:br>
            <a:rPr lang="pl-PL" sz="2100" b="1" kern="12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</a:br>
          <a:r>
            <a:rPr lang="pl-PL" sz="2100" b="1" kern="12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rPr>
            <a:t>zadania z zakresu:</a:t>
          </a:r>
          <a:endParaRPr lang="en-US" sz="2100" b="1" kern="1200" dirty="0">
            <a:solidFill>
              <a:schemeClr val="accent1">
                <a:lumMod val="75000"/>
              </a:schemeClr>
            </a:solidFill>
            <a:latin typeface="Calisto MT" panose="02040603050505030304" pitchFamily="18" charset="0"/>
          </a:endParaRPr>
        </a:p>
      </dsp:txBody>
      <dsp:txXfrm>
        <a:off x="25065" y="25065"/>
        <a:ext cx="3085762" cy="805655"/>
      </dsp:txXfrm>
    </dsp:sp>
    <dsp:sp modelId="{995C7939-D48C-4672-A129-E99C9284C5FF}">
      <dsp:nvSpPr>
        <dsp:cNvPr id="0" name=""/>
        <dsp:cNvSpPr/>
      </dsp:nvSpPr>
      <dsp:spPr>
        <a:xfrm>
          <a:off x="341828" y="1011382"/>
          <a:ext cx="4081535" cy="85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sto MT" panose="02040603050505030304" pitchFamily="18" charset="0"/>
            </a:rPr>
            <a:t>Tolerancji – bardzo szeroko pojętej</a:t>
          </a:r>
          <a:endParaRPr lang="en-US" sz="2000" kern="1200" dirty="0">
            <a:latin typeface="Calisto MT" panose="02040603050505030304" pitchFamily="18" charset="0"/>
          </a:endParaRPr>
        </a:p>
      </dsp:txBody>
      <dsp:txXfrm>
        <a:off x="366893" y="1036447"/>
        <a:ext cx="3133316" cy="805655"/>
      </dsp:txXfrm>
    </dsp:sp>
    <dsp:sp modelId="{521B023C-E44D-40FC-8BD2-253BD8C740F2}">
      <dsp:nvSpPr>
        <dsp:cNvPr id="0" name=""/>
        <dsp:cNvSpPr/>
      </dsp:nvSpPr>
      <dsp:spPr>
        <a:xfrm>
          <a:off x="678555" y="2022765"/>
          <a:ext cx="4081535" cy="85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sto MT" panose="02040603050505030304" pitchFamily="18" charset="0"/>
            </a:rPr>
            <a:t>Osób ze specjalnymi potrzebami</a:t>
          </a:r>
          <a:endParaRPr lang="en-US" sz="2000" kern="1200" dirty="0">
            <a:latin typeface="Calisto MT" panose="02040603050505030304" pitchFamily="18" charset="0"/>
          </a:endParaRPr>
        </a:p>
      </dsp:txBody>
      <dsp:txXfrm>
        <a:off x="703620" y="2047830"/>
        <a:ext cx="3138417" cy="805655"/>
      </dsp:txXfrm>
    </dsp:sp>
    <dsp:sp modelId="{DDAC1970-EBAC-446D-B462-E7BAC6EB6B69}">
      <dsp:nvSpPr>
        <dsp:cNvPr id="0" name=""/>
        <dsp:cNvSpPr/>
      </dsp:nvSpPr>
      <dsp:spPr>
        <a:xfrm>
          <a:off x="1020383" y="3034148"/>
          <a:ext cx="4081535" cy="85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sto MT" panose="02040603050505030304" pitchFamily="18" charset="0"/>
            </a:rPr>
            <a:t>Recyklingu – działania proekologiczne</a:t>
          </a:r>
          <a:endParaRPr lang="en-US" sz="2000" kern="1200" dirty="0">
            <a:latin typeface="Calisto MT" panose="02040603050505030304" pitchFamily="18" charset="0"/>
          </a:endParaRPr>
        </a:p>
      </dsp:txBody>
      <dsp:txXfrm>
        <a:off x="1045448" y="3059213"/>
        <a:ext cx="3133316" cy="805655"/>
      </dsp:txXfrm>
    </dsp:sp>
    <dsp:sp modelId="{781448FE-CA42-404C-AB13-03B6E342BC29}">
      <dsp:nvSpPr>
        <dsp:cNvPr id="0" name=""/>
        <dsp:cNvSpPr/>
      </dsp:nvSpPr>
      <dsp:spPr>
        <a:xfrm>
          <a:off x="3525274" y="655453"/>
          <a:ext cx="556260" cy="5562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650433" y="655453"/>
        <a:ext cx="305943" cy="418586"/>
      </dsp:txXfrm>
    </dsp:sp>
    <dsp:sp modelId="{14DA4B29-8E5D-42E2-9C9B-FA5422DF077D}">
      <dsp:nvSpPr>
        <dsp:cNvPr id="0" name=""/>
        <dsp:cNvSpPr/>
      </dsp:nvSpPr>
      <dsp:spPr>
        <a:xfrm>
          <a:off x="3867103" y="1666836"/>
          <a:ext cx="556260" cy="55626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992262" y="1666836"/>
        <a:ext cx="305943" cy="418586"/>
      </dsp:txXfrm>
    </dsp:sp>
    <dsp:sp modelId="{E0D1076B-ACDD-4498-A362-55A6DA6DABE2}">
      <dsp:nvSpPr>
        <dsp:cNvPr id="0" name=""/>
        <dsp:cNvSpPr/>
      </dsp:nvSpPr>
      <dsp:spPr>
        <a:xfrm>
          <a:off x="4203829" y="2678219"/>
          <a:ext cx="556260" cy="55626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328988" y="2678219"/>
        <a:ext cx="305943" cy="418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05.03.2024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05.03.2024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05.03.2024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jpe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427734"/>
            <a:ext cx="7272808" cy="7401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6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projekt</a:t>
            </a:r>
            <a:r>
              <a:rPr lang="pl-P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ZAGRANICZNA </a:t>
            </a: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MOBILNOŚĆ </a:t>
            </a:r>
            <a:b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</a:b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EDUKACYJNA UCZNIÓW I KADRY EDUKACJI SZKOLNEJ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C29B4-A16F-0FFC-1735-1B1AF4A99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5BFE840-002C-53DB-E067-BC6B17FC6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446327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XII 2023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Ogłoszenie celów i działań projektów.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kalendarza projektu z koordynatorami projektu w krajach partnerskich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Spotkania online koordynatora projektu i koordynatorów krajów partnerskich.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Stworzenie strony internetowej projektu.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tabeli do oceny realizacji celów projektu podczas spotkań online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Ogłoszenie konkursu na logo Erasmusa, związanego z naszym projektem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ankiety dotyczącej wykorzystania aplikacji i stron internetowych przez uczniów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  nauczycieli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ankiety dotyczącej tolerancji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00CDF55-585D-B959-7F7F-BAE04E8B98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F5680791-953C-D714-59F1-16B9326C30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4E0E21DF-DFA0-AE70-B90B-E438BD3FA067}"/>
              </a:ext>
            </a:extLst>
          </p:cNvPr>
          <p:cNvGrpSpPr/>
          <p:nvPr/>
        </p:nvGrpSpPr>
        <p:grpSpPr>
          <a:xfrm>
            <a:off x="1619672" y="164065"/>
            <a:ext cx="5465056" cy="988722"/>
            <a:chOff x="341828" y="1011382"/>
            <a:chExt cx="4081535" cy="8557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6E05A7D0-8BDB-C4BA-5798-85ED33D286C3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803CF2E6-B12D-C9DE-D2A6-C447B8EC92CE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33472AB-8809-8552-8398-39518BFEC92C}"/>
              </a:ext>
            </a:extLst>
          </p:cNvPr>
          <p:cNvSpPr txBox="1"/>
          <p:nvPr/>
        </p:nvSpPr>
        <p:spPr>
          <a:xfrm>
            <a:off x="1997620" y="164065"/>
            <a:ext cx="47091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Przygotowanie informacji </a:t>
            </a:r>
            <a:r>
              <a:rPr lang="pl-PL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pl-PL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o projekcie i ogłoszenie projektu</a:t>
            </a:r>
            <a:endParaRPr lang="pl-PL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3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C4A79-255F-0703-5CA9-01554C0EB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7230F30-8658-8619-B711-02EE00EB2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446327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 konkursu na logo Erasmus + związanego z naszym projektem 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Przeprowadzenie ankiety dotyczącej wykorzystania aplikacji i stron internetowych przez uczniów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  nauczycieli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Przeprowadzanie na godzinach wychowawczych warsztatów dotyczących tolerancji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zasad osoby będącej mentorem i zakresu jej działań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przez kraje partnerskie i nas prezentacji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„Jak każdy rozumie hasło projektu – Każdy z  nas jest inny, ale wszyscy jesteśmy tacy sami”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Szkolenie dla nauczycieli  z aplikacji </a:t>
            </a:r>
            <a:r>
              <a:rPr lang="pl-PL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innych, które pomagają w pracy z dzieckiem z  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trudnościami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9E5D095-D7EE-24D4-A6C7-599FA203B2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FC50535B-6C2F-56B9-8B4C-6DB605BCA1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8547F028-8AC9-33DD-C1E7-885A5FA17497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54D2381B-878E-FBCC-9932-EFB071DBB32A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D8494BFD-290A-329F-57F6-FB493F36CE3E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E964372-3BEC-14BF-AFD8-8C0C58180877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0B623-AAD8-7250-47C1-566607503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102F1CB-556B-64AA-A476-3E3891F8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563638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ankiety dotyczącej tolerancji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Stworzenie katalogu pojęć związanych z wykluczeniem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 społecznym, ekonomicznym, fizycznym, intelektualnym)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Uczniowie wraz z nauczycielami informatyki stworzą broszury nt. osób wykluczonych i ich potrzeb.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Krzyżówka o Tolerancji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620FA91-6DBD-05AD-3D23-9A52F5F99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pSp>
        <p:nvGrpSpPr>
          <p:cNvPr id="2" name="Grupa 1">
            <a:extLst>
              <a:ext uri="{FF2B5EF4-FFF2-40B4-BE49-F238E27FC236}">
                <a16:creationId xmlns:a16="http://schemas.microsoft.com/office/drawing/2014/main" id="{8F909636-13BF-A993-513C-D984BCEEAD36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id="{CB5BEC1D-BE98-539D-3D57-E8904B88A749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BBBC00EC-926F-9569-5837-CC12E9D91C12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921EBAA-CFB7-4168-6EDF-3A9CDFFCD760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az 12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1A33C8BE-CB81-762B-3E0B-10D15D0279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32120" y="526001"/>
            <a:ext cx="203926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74C53-F088-D888-7916-805084A12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3C0CA36-7ED0-65E6-5C8C-F451A65C4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332970"/>
            <a:ext cx="8587548" cy="3753321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96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Obchody Światowego Dnia Osób z Zespołem Downa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Wszyscy nosimy kolorowe skarpety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Uczniowie klas młodszych tworzą prace z kolorowych skarpetek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Stworzenie przez uczniów z klas starszych ulotki „21 chromosom nie taki straszny”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Udział w zajęciach dotyczących różnych zmysłów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Wycieczka do kawiarni Black World ( jak czuje się osoba niewidoma)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- Spotkania z osobą posługującą się językiem migowym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Szkolenie dla nauczycieli „Świat oczami osób ze specjalnymi potrzebami.”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i przeprowadzenie ankiety na wejście i ewaluacyjnej do szkolenia dla nauczycieli.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Spotkanie online z nauczycielami z krajów partnerskich z przygotowanym szkoleniem dotyczącym koncentracji </a:t>
            </a:r>
            <a:b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uwagi.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i przeprowadzenie szkolenie dla rodziców </a:t>
            </a:r>
            <a:b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– Jak zauważyć, że moje dziecko ma problem i jak mu pomóc?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3DF2F9D-9D14-A150-E0A2-0984ECD4AD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3CBB5860-6B79-CF9D-0ACA-54F4AD909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5EBD6E55-2467-9EB0-DB08-B43930063D95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4">
              <a:lumMod val="7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EF19B056-BD2B-BDC0-205B-3CFA2193D454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4C564E1E-B712-68B2-2C76-84E1A78C4358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99B1C18-C173-C735-86F9-BF83D8FE4188}"/>
              </a:ext>
            </a:extLst>
          </p:cNvPr>
          <p:cNvSpPr txBox="1"/>
          <p:nvPr/>
        </p:nvSpPr>
        <p:spPr>
          <a:xfrm>
            <a:off x="2091274" y="439203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ze specjalnymi potrzebami.</a:t>
            </a:r>
            <a:endParaRPr lang="pl-PL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2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C9611-A651-A734-966F-99C2B3468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9A34056-A930-1CC9-1AE6-D34782C2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332970"/>
            <a:ext cx="8587548" cy="3753321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4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12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Obchody Światowego Dnia Autyzmu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przeprowadzenie godzin wychowawczych –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„Rozumiem, co znaczy, żebyś mnie nie dotykał”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warsztaty przeprowadzone przez pedagogów, psychologa </a:t>
            </a:r>
            <a:b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–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„Jak pomóc uczniom z autyzmem, jeśli pojawią się w naszym życiu”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Przygotowanie i przeprowadzenie ankiety dla nauczycieli – Edukacja włączająca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Przygotowanie i przeprowadzenie warsztatów z wykorzystaniem recyklingu w Domu Opieki Społecznej przez      </a:t>
            </a:r>
            <a:b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nauczycieli i starszych uczniów z naszej szkoły.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8C25D45-726C-C2E5-7304-5D59E8260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78044FDE-A311-143E-47DA-299ACD79AB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AD5E980-9BD3-CC0D-4CC9-A8219CD7D442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4">
              <a:lumMod val="7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E4CBA748-F933-4E70-DF36-2B8EA55D669B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F6B2A731-BB07-2D18-BB1E-3D3737CF12AB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4F4762D-619A-C4CC-77B3-DA1064640AE5}"/>
              </a:ext>
            </a:extLst>
          </p:cNvPr>
          <p:cNvSpPr txBox="1"/>
          <p:nvPr/>
        </p:nvSpPr>
        <p:spPr>
          <a:xfrm>
            <a:off x="2091274" y="439203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ze specjalnymi potrzebami.</a:t>
            </a:r>
            <a:endParaRPr lang="pl-PL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7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CE414-1C16-3C77-00F4-5F491CCAC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F402A5A-6F6D-C8A1-8157-9A44741B9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807926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przez uczniów prezentacji dotyczących kultury swojego kraju ora Quizu w dowolnej formie </a:t>
            </a:r>
            <a:b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cyfrowej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Przygotowanie przez uczniów naszej szkoły prezentacji pt.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„Łódź – miasto czterech kultur”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Spotkanie online uczniów: Wymiana i obserwacja działań podejmowanych przez szkoły partnerskie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Warsztaty z seniorami – pomoce dydaktyczne z recyklingu.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1CB38AB-CF5B-46D2-BDC1-A9E56024F4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pSp>
        <p:nvGrpSpPr>
          <p:cNvPr id="2" name="Grupa 1">
            <a:extLst>
              <a:ext uri="{FF2B5EF4-FFF2-40B4-BE49-F238E27FC236}">
                <a16:creationId xmlns:a16="http://schemas.microsoft.com/office/drawing/2014/main" id="{FA634756-ACEE-637F-1908-346633321DAD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id="{DF12E074-0BCE-9773-6101-B624F560A46B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A30E7911-0AEA-50C2-221E-0241CF4ADAC6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27047BA-4A7A-9817-7CB1-2CD712D75BD4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F9DD1FB2-1CBB-BBF6-C556-F56587AE96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144743" y="483518"/>
            <a:ext cx="203926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6FB91-1059-D08A-47C5-13C6973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F296B8C-2202-F985-12F5-698A79681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807926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Spotkanie integracyjne – Piknik Erasmusa</a:t>
            </a:r>
          </a:p>
          <a:p>
            <a:pPr marL="0" lvl="0" indent="0"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przygotowanie charakterystycznych strojów</a:t>
            </a:r>
          </a:p>
          <a:p>
            <a:pPr marL="0" lvl="0" indent="0"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przygotowanie potraw charakterystycznych dla krajów partnerskich</a:t>
            </a:r>
          </a:p>
          <a:p>
            <a:pPr marL="0" lvl="0" indent="0">
              <a:buNone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nauka prostych piosenek w języku krajów partnerskich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Zebrane fundusze zostaną przeznaczone dla osób wykluczonych ekonomicznie.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Konkurs – Tolerancja – plakaty przygotowane przez klasy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2EBF741-DF68-E621-F2CC-16D5F689F6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pSp>
        <p:nvGrpSpPr>
          <p:cNvPr id="2" name="Grupa 1">
            <a:extLst>
              <a:ext uri="{FF2B5EF4-FFF2-40B4-BE49-F238E27FC236}">
                <a16:creationId xmlns:a16="http://schemas.microsoft.com/office/drawing/2014/main" id="{1F387A83-D1E0-D4A0-7D97-CBA71E1E56CC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id="{264528E4-5645-EE5A-823E-91D47BDD58C2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A003A28A-0C0E-52A4-4C9D-76DDC7FDB177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E45D2F1-E5B2-ECE4-92D2-4FB5D97AC336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3D153529-8E74-C6F5-BD33-4C06F9D9D0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144743" y="483518"/>
            <a:ext cx="203926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6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71154-930C-08D5-2345-0A3AD0477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D6792F5-B70A-D547-4626-1081E578F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807926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ogródka sensorycznego i ścieżki sensorycznej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w szkole stref ciszy (biblioteka szkolne, gabinet socjoterapeutyczny, jedna sala lekcyjna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AD6C923-74B0-B3E8-B301-99B8E4983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pSp>
        <p:nvGrpSpPr>
          <p:cNvPr id="2" name="Grupa 1">
            <a:extLst>
              <a:ext uri="{FF2B5EF4-FFF2-40B4-BE49-F238E27FC236}">
                <a16:creationId xmlns:a16="http://schemas.microsoft.com/office/drawing/2014/main" id="{F372E15B-B3A0-1849-376E-3C123B8E654B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id="{56694337-D7B3-D1EB-03CC-9E5D7C2564A3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E0349C6C-6588-8BE8-93AA-4B24BE729B86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83286F6-3566-A37F-43CF-990615ADAA68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7E77A2AB-7720-4AAB-D83D-7786CBBB39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144743" y="483518"/>
            <a:ext cx="203926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3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7F781-6A33-2DA9-88D8-CFDDFBD5E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97AC2E-8386-1DE1-61FB-6FE3A6C9C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807926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tekstu o projekcie Erasmus + i zamieszczenie go w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„Katalogu Dobrych Praktyk w Edukacji”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Rozstrzygnięcie konkursu na plakat o tolerancji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Wystawa plakatów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C93BC9C-084A-902C-7381-238257D91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pSp>
        <p:nvGrpSpPr>
          <p:cNvPr id="2" name="Grupa 1">
            <a:extLst>
              <a:ext uri="{FF2B5EF4-FFF2-40B4-BE49-F238E27FC236}">
                <a16:creationId xmlns:a16="http://schemas.microsoft.com/office/drawing/2014/main" id="{786FAF80-44F7-9E7A-9EF9-970B80772456}"/>
              </a:ext>
            </a:extLst>
          </p:cNvPr>
          <p:cNvGrpSpPr/>
          <p:nvPr/>
        </p:nvGrpSpPr>
        <p:grpSpPr>
          <a:xfrm>
            <a:off x="1619672" y="267493"/>
            <a:ext cx="5465056" cy="864097"/>
            <a:chOff x="341828" y="1011382"/>
            <a:chExt cx="4081535" cy="855785"/>
          </a:xfrm>
          <a:solidFill>
            <a:srgbClr val="338DCD"/>
          </a:solidFill>
        </p:grpSpPr>
        <p:sp>
          <p:nvSpPr>
            <p:cNvPr id="4" name="Prostokąt: zaokrąglone rogi 3">
              <a:extLst>
                <a:ext uri="{FF2B5EF4-FFF2-40B4-BE49-F238E27FC236}">
                  <a16:creationId xmlns:a16="http://schemas.microsoft.com/office/drawing/2014/main" id="{B6E66D0A-C892-3D1A-6FB2-148BDD560C09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A3605FDE-3044-2A1D-B067-7875FDEC3771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A28B86B-214C-BE37-7BCD-D6C59276D1FA}"/>
              </a:ext>
            </a:extLst>
          </p:cNvPr>
          <p:cNvSpPr txBox="1"/>
          <p:nvPr/>
        </p:nvSpPr>
        <p:spPr>
          <a:xfrm>
            <a:off x="1997620" y="408087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Tolerancja – jako różnorodność</a:t>
            </a:r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D5C36BBF-FA73-1FDB-0BE2-9FD6A9016B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144743" y="483518"/>
            <a:ext cx="203926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3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B49FA-369C-0701-D288-D585FE35B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9B50202-B614-0241-8416-574CF6A21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491630"/>
            <a:ext cx="8587548" cy="3753321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12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marL="0" lvl="0" indent="0">
              <a:buNone/>
            </a:pPr>
            <a:endParaRPr lang="pl-PL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9F9DA33-229A-5172-7A8B-7D8E49E8A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EDD8F658-44C4-36AD-733F-0C3BCE7F1F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401CB56-34C7-9512-9D9E-05212B699E52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4">
              <a:lumMod val="7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E87E6DAE-5AB1-BFDD-0A09-32D5B17EA42B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54D7A977-7465-6D63-C2B4-7FA194597315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6B7B457-E30C-7060-393D-38D83FA9B5BF}"/>
              </a:ext>
            </a:extLst>
          </p:cNvPr>
          <p:cNvSpPr txBox="1"/>
          <p:nvPr/>
        </p:nvSpPr>
        <p:spPr>
          <a:xfrm>
            <a:off x="2091274" y="439203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ze specjalnymi potrzebami.</a:t>
            </a:r>
            <a:endParaRPr lang="pl-PL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839E142-0C12-1E8F-BE73-4D629A8965DA}"/>
              </a:ext>
            </a:extLst>
          </p:cNvPr>
          <p:cNvSpPr txBox="1"/>
          <p:nvPr/>
        </p:nvSpPr>
        <p:spPr>
          <a:xfrm>
            <a:off x="513057" y="2139702"/>
            <a:ext cx="7678286" cy="1918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Szkolenie dla nauczycieli – </a:t>
            </a:r>
            <a:r>
              <a:rPr lang="pl-PL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„Motoryka mała – jej rola dla prawidłowego funkcjonowania”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 i przeprowadzenie ankiety na wejście i ewaluacyjnej do szkolenia </a:t>
            </a:r>
            <a:b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 nauczycieli – </a:t>
            </a:r>
            <a:r>
              <a:rPr lang="pl-PL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„Motoryka mała – jej rola dla prawidłowego funkcjonowania”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 prezentacji, broszur dotyczących dysleksji.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Ogłoszenie konkursu na Maskotkę  Tolerancji – recykling dla wszystkich krajów biorących udział w projekcie</a:t>
            </a:r>
          </a:p>
        </p:txBody>
      </p:sp>
    </p:spTree>
    <p:extLst>
      <p:ext uri="{BB962C8B-B14F-4D97-AF65-F5344CB8AC3E}">
        <p14:creationId xmlns:p14="http://schemas.microsoft.com/office/powerpoint/2010/main" val="36008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C01A5A8-1DE8-4F2F-9F76-A398C219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62" y="2283718"/>
            <a:ext cx="7272808" cy="11521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3400" i="0" u="none" strike="no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Każdy z nas jest „INNY” </a:t>
            </a:r>
            <a:br>
              <a:rPr lang="pl-PL" sz="3400" i="0" u="none" strike="no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</a:br>
            <a:r>
              <a:rPr lang="pl-PL" sz="3400" i="0" u="none" strike="no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ale wszyscy jesteśmy „TACY SAMI</a:t>
            </a:r>
            <a:r>
              <a:rPr lang="pl-PL" sz="34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​”</a:t>
            </a:r>
            <a:endParaRPr lang="pl-PL" sz="3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tytuł 7">
            <a:extLst>
              <a:ext uri="{FF2B5EF4-FFF2-40B4-BE49-F238E27FC236}">
                <a16:creationId xmlns:a16="http://schemas.microsoft.com/office/drawing/2014/main" id="{EC0069DF-5929-4989-9A4E-AE265B6A0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8278" y="3595930"/>
            <a:ext cx="7200800" cy="606870"/>
          </a:xfrm>
        </p:spPr>
        <p:txBody>
          <a:bodyPr>
            <a:normAutofit/>
          </a:bodyPr>
          <a:lstStyle/>
          <a:p>
            <a:pPr algn="ctr"/>
            <a:r>
              <a:rPr lang="en-US" sz="1800" b="0" i="0" u="none" strike="noStrike" dirty="0">
                <a:solidFill>
                  <a:srgbClr val="0D0D0D"/>
                </a:solidFill>
                <a:effectLst/>
                <a:latin typeface="Calisto MT" panose="02040603050505030304" pitchFamily="18" charset="0"/>
              </a:rPr>
              <a:t>  </a:t>
            </a:r>
            <a:r>
              <a:rPr lang="en-US" sz="2000" i="0" u="none" strike="noStrik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Everyone is "DIFFERENT", but we are </a:t>
            </a:r>
            <a:r>
              <a:rPr lang="pl-PL" sz="2000" i="0" u="none" strike="noStrik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„</a:t>
            </a:r>
            <a:r>
              <a:rPr lang="en-US" sz="2000" i="0" u="none" strike="noStrik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ALL THE SAME</a:t>
            </a:r>
            <a:r>
              <a:rPr lang="pl-PL" sz="2000" i="0" u="none" strike="noStrik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”</a:t>
            </a:r>
            <a:r>
              <a:rPr lang="en-US" sz="200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​</a:t>
            </a:r>
            <a:endParaRPr lang="pl-PL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 descr="Obraz zawierający kreskówka, clipart, ilustracja, anime&#10;&#10;Opis wygenerowany automatycznie">
            <a:extLst>
              <a:ext uri="{FF2B5EF4-FFF2-40B4-BE49-F238E27FC236}">
                <a16:creationId xmlns:a16="http://schemas.microsoft.com/office/drawing/2014/main" id="{D6EB8A30-86D0-307F-3733-E85064FBCB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5384">
            <a:off x="7536270" y="188014"/>
            <a:ext cx="1491630" cy="14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AD6B9-034A-6F8E-02F0-E2CE01090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92891D-C480-87A1-D48B-82AEECCE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26" y="1491630"/>
            <a:ext cx="8587548" cy="3753321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12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marL="0" lvl="0" indent="0">
              <a:buNone/>
            </a:pPr>
            <a:endParaRPr lang="pl-PL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AB326FB-BA0A-C05D-3E7E-5A2D47FDC4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7FA2F73D-B492-3C8E-C648-A9660D9A21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36B5BA7D-ED05-2E3F-652D-5800A4F4A585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4">
              <a:lumMod val="7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8DE9DC2E-AD49-9CFE-826A-B83AD8EDADB7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8CB6BF82-E5F4-584F-9BC2-7E85EBB90EA2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A5905B6-F7E0-34F6-6002-6D2D9D11C2F3}"/>
              </a:ext>
            </a:extLst>
          </p:cNvPr>
          <p:cNvSpPr txBox="1"/>
          <p:nvPr/>
        </p:nvSpPr>
        <p:spPr>
          <a:xfrm>
            <a:off x="2091274" y="439203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ze specjalnymi potrzebami.</a:t>
            </a:r>
            <a:endParaRPr lang="pl-PL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3C2E017-A4A6-D1EA-2873-9323C2D4D5EB}"/>
              </a:ext>
            </a:extLst>
          </p:cNvPr>
          <p:cNvSpPr txBox="1"/>
          <p:nvPr/>
        </p:nvSpPr>
        <p:spPr>
          <a:xfrm>
            <a:off x="278226" y="2170184"/>
            <a:ext cx="7678286" cy="1918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 działań dotyczących tygodnia dysleksji</a:t>
            </a:r>
          </a:p>
          <a:p>
            <a:pPr lvl="0">
              <a:lnSpc>
                <a:spcPct val="107000"/>
              </a:lnSpc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- konkurs literackich dla osób z dysleksją</a:t>
            </a:r>
          </a:p>
          <a:p>
            <a:pPr lvl="0">
              <a:lnSpc>
                <a:spcPct val="107000"/>
              </a:lnSpc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- czytanie bajek przez uczniów starszych , dzieciom z klas I – III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Spotkanie z nauczycielami krajów partnerskich – szkolenie </a:t>
            </a:r>
            <a:r>
              <a:rPr lang="pl-PL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„Motoryka mała”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Przeprowadzenie kampanii na temat osób mających kłopoty ze zdrowiem psychicznym w związku z obchodami Światowego Dnia Zdrowia Psychicznego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pl-PL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49A08-23B8-69A8-1513-524ACF1F6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8161412-883F-8FAE-BCE7-E21118EE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61" y="1923678"/>
            <a:ext cx="8587548" cy="3753321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12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marL="0" lvl="0" indent="0">
              <a:buNone/>
            </a:pPr>
            <a:endParaRPr lang="pl-PL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D45E777-E749-3930-478F-2D3EC3966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6B760DC7-9407-E195-C80D-DF86AE952C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23A70877-0DB7-58ED-0D19-CA3AB444C6D4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4">
              <a:lumMod val="7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7102F08C-21A6-BB9E-C0F0-7B784F78D75E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F46BD1F0-E315-B691-1F34-DB382BCB292C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443FB1C-03FB-0C34-A70E-D31307EF0480}"/>
              </a:ext>
            </a:extLst>
          </p:cNvPr>
          <p:cNvSpPr txBox="1"/>
          <p:nvPr/>
        </p:nvSpPr>
        <p:spPr>
          <a:xfrm>
            <a:off x="2091274" y="439203"/>
            <a:ext cx="4709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ze specjalnymi potrzebami.</a:t>
            </a:r>
            <a:endParaRPr lang="pl-PL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3644EE7-1A32-7C2F-2948-C5397FC6DFB3}"/>
              </a:ext>
            </a:extLst>
          </p:cNvPr>
          <p:cNvSpPr txBox="1"/>
          <p:nvPr/>
        </p:nvSpPr>
        <p:spPr>
          <a:xfrm>
            <a:off x="899592" y="2889359"/>
            <a:ext cx="7678286" cy="601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Poprowadzenie działań w ramach kampanii – Kolorowa tolerancja”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Stworzenie </a:t>
            </a:r>
            <a:r>
              <a:rPr lang="pl-PL" sz="1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lapbooków</a:t>
            </a:r>
            <a:r>
              <a:rPr lang="pl-PL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klasowych – wystawa prac</a:t>
            </a:r>
          </a:p>
        </p:txBody>
      </p:sp>
    </p:spTree>
    <p:extLst>
      <p:ext uri="{BB962C8B-B14F-4D97-AF65-F5344CB8AC3E}">
        <p14:creationId xmlns:p14="http://schemas.microsoft.com/office/powerpoint/2010/main" val="31741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8921C0-4BD0-B892-37E6-9013DA459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E158BA-B998-2D16-1F14-D7F1CC2B4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02298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XII 2024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Rozstrzygnięcie konkursu na Maskotkę Tolerancji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rzeczy z recyklingu na szkolny kiermasz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Obchody Międzynarodowego Dnia Osób z Niepełnosprawnościami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zajęcia praktyczne z wózkiem inwalidzkim, kulami, zasłoniętymi oczami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Jasełek dla osób z Domu Pomocy Społecznej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CB7FD97-4085-E1E3-CD82-879E79D678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CA9F42BF-D63C-B9C5-72D4-911339715D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49C234AC-DAF5-FDDB-F468-A20B4A16CEEF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84ED9D9A-B06E-49C5-A43F-A4C500CC555D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7C6A80F9-5D66-4885-D0FE-1FA5813AA4B0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21381C5-E29A-A979-0B02-8691EC25301B}"/>
              </a:ext>
            </a:extLst>
          </p:cNvPr>
          <p:cNvSpPr txBox="1"/>
          <p:nvPr/>
        </p:nvSpPr>
        <p:spPr>
          <a:xfrm>
            <a:off x="1700634" y="418957"/>
            <a:ext cx="53031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Recykling – działania proekologiczne</a:t>
            </a:r>
          </a:p>
        </p:txBody>
      </p:sp>
      <p:sp>
        <p:nvSpPr>
          <p:cNvPr id="13" name="Symbol zastępczy zawartości 5">
            <a:extLst>
              <a:ext uri="{FF2B5EF4-FFF2-40B4-BE49-F238E27FC236}">
                <a16:creationId xmlns:a16="http://schemas.microsoft.com/office/drawing/2014/main" id="{811F31A8-0B79-A39D-9A81-17353BEDF91D}"/>
              </a:ext>
            </a:extLst>
          </p:cNvPr>
          <p:cNvSpPr txBox="1">
            <a:spLocks/>
          </p:cNvSpPr>
          <p:nvPr/>
        </p:nvSpPr>
        <p:spPr>
          <a:xfrm>
            <a:off x="179512" y="3266074"/>
            <a:ext cx="8587548" cy="32198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51" indent="-171451" algn="l" defTabSz="685804" rtl="0" eaLnBrk="1" latinLnBrk="0" hangingPunct="1">
              <a:lnSpc>
                <a:spcPts val="1633"/>
              </a:lnSpc>
              <a:spcBef>
                <a:spcPts val="750"/>
              </a:spcBef>
              <a:buClr>
                <a:schemeClr val="accent1"/>
              </a:buClr>
              <a:buFontTx/>
              <a:buBlip>
                <a:blip r:embed="rId4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514353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5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857256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6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200158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1543060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1885963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65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67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69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FontTx/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2025</a:t>
            </a:r>
          </a:p>
          <a:p>
            <a:pPr marL="0" indent="0">
              <a:buClr>
                <a:srgbClr val="002060"/>
              </a:buClr>
              <a:buFontTx/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kartek i laurek dla osób starszych z Domu Opieki Społecznej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z okazji Dnia Babci i Dziadka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Spotkanie online uczniów: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Wymiana i obserwacja działań podejmowanych przez szkoły partnerskie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9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0BD60-4553-1995-1C21-0D9D401CF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25238B5-728D-5FC3-192F-99A3F6C8E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67694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2025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Spotkanie online z nauczycielami krajów partnerskich – wymiana doświadczeń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prze nauczycieli specjalistów wraz z uczniami prezentacji o autyzmie, </a:t>
            </a:r>
            <a:b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aspergerze</a:t>
            </a:r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niepełnosprawności intelektualnej, niepełnosprawności fizycznej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D55867C-880B-D953-EB17-E7CEF84E2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03372F62-4869-1D0B-F695-3C124227FC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1B541A51-3FCA-8A78-C299-27599EE6460B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1FD02D0C-3CD5-1BB2-9C8D-1EEC78614C2E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5BD1FC48-8026-9F9B-048F-286FB3061DB3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AC06901-9101-64DB-41F3-40643A5759AC}"/>
              </a:ext>
            </a:extLst>
          </p:cNvPr>
          <p:cNvSpPr txBox="1"/>
          <p:nvPr/>
        </p:nvSpPr>
        <p:spPr>
          <a:xfrm>
            <a:off x="1700634" y="418957"/>
            <a:ext cx="53031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Rozwijanie umiejętności cyfrowych</a:t>
            </a:r>
            <a:endParaRPr lang="pl-PL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3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0E381-52D1-1AB8-25E9-4B9998B73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C612EA8-A1A9-FF22-5796-9AD2563C6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52134"/>
            <a:ext cx="8587548" cy="3219865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2025</a:t>
            </a: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Stworzenie bazy pomysłów po przeprowadzonym szkoleniu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Uczniowie przygotują z recyklingu prezenty dla osób z Domu Opieki Społecznej z okazji Świąt Wielkanocnych </a:t>
            </a:r>
            <a:b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konkurs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Wykonanie ozdób świątecznych z recyklingu na kiermasz świąteczny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8302D1E-AD40-C154-B195-D3DC19ABAD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42C1599C-7299-10A3-34FB-EE68CC3AB8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8E34A38B-BAD7-9ECD-24A7-2FC3B3F7FB19}"/>
              </a:ext>
            </a:extLst>
          </p:cNvPr>
          <p:cNvGrpSpPr/>
          <p:nvPr/>
        </p:nvGrpSpPr>
        <p:grpSpPr>
          <a:xfrm>
            <a:off x="1619672" y="267493"/>
            <a:ext cx="5465056" cy="885293"/>
            <a:chOff x="341828" y="1011382"/>
            <a:chExt cx="4081535" cy="855785"/>
          </a:xfrm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569AFBC5-8EAE-FB99-2ABA-689783642C50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FA1EEE2A-B197-C834-B7FE-42F92871E797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8F493B2-A53E-04D6-09B2-010154BFDB10}"/>
              </a:ext>
            </a:extLst>
          </p:cNvPr>
          <p:cNvSpPr txBox="1"/>
          <p:nvPr/>
        </p:nvSpPr>
        <p:spPr>
          <a:xfrm>
            <a:off x="1700634" y="418957"/>
            <a:ext cx="53031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Recykling – działania proekologiczne</a:t>
            </a:r>
          </a:p>
        </p:txBody>
      </p:sp>
      <p:sp>
        <p:nvSpPr>
          <p:cNvPr id="2" name="Symbol zastępczy zawartości 5">
            <a:extLst>
              <a:ext uri="{FF2B5EF4-FFF2-40B4-BE49-F238E27FC236}">
                <a16:creationId xmlns:a16="http://schemas.microsoft.com/office/drawing/2014/main" id="{D298B6A0-2080-B0A3-DCAF-33D04C84DE82}"/>
              </a:ext>
            </a:extLst>
          </p:cNvPr>
          <p:cNvSpPr txBox="1">
            <a:spLocks/>
          </p:cNvSpPr>
          <p:nvPr/>
        </p:nvSpPr>
        <p:spPr>
          <a:xfrm>
            <a:off x="247332" y="3435846"/>
            <a:ext cx="8587548" cy="32198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51" indent="-171451" algn="l" defTabSz="685804" rtl="0" eaLnBrk="1" latinLnBrk="0" hangingPunct="1">
              <a:lnSpc>
                <a:spcPts val="1633"/>
              </a:lnSpc>
              <a:spcBef>
                <a:spcPts val="750"/>
              </a:spcBef>
              <a:buClr>
                <a:schemeClr val="accent1"/>
              </a:buClr>
              <a:buFontTx/>
              <a:buBlip>
                <a:blip r:embed="rId4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514353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5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857256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Tx/>
              <a:buBlip>
                <a:blip r:embed="rId6"/>
              </a:buBlip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200158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1543060" indent="-171451" algn="l" defTabSz="685804" rtl="0" eaLnBrk="1" latinLnBrk="0" hangingPunct="1">
              <a:lnSpc>
                <a:spcPts val="1633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25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1885963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65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67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69" indent="-171451" algn="l" defTabSz="685804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FontTx/>
              <a:buNone/>
            </a:pPr>
            <a:r>
              <a:rPr lang="pl-PL" sz="2800" b="1" kern="100" dirty="0">
                <a:solidFill>
                  <a:srgbClr val="003399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 2025</a:t>
            </a:r>
          </a:p>
          <a:p>
            <a:pPr marL="0" indent="0">
              <a:buClr>
                <a:srgbClr val="002060"/>
              </a:buClr>
              <a:buFontTx/>
              <a:buNone/>
            </a:pPr>
            <a:endParaRPr lang="pl-PL" sz="2000" b="1" dirty="0">
              <a:solidFill>
                <a:srgbClr val="003399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Przygotowanie i przeprowadzenie akcji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Wymień- nie wyrzucaj”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polegającej na wymianie się rzeczami.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Rzeczy, które nie znajdą chętnych zostaną przekazane do PCK dla ludzi potrzebujących.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DD302-023A-5819-D616-9D6EBB077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8CA52D65-B9EE-AB8F-D19E-4FC9A78A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7" name="Obraz 6" descr="Obraz zawierający Grafika, kreskówka, clipart, ilustracja&#10;&#10;Opis wygenerowany automatycznie">
            <a:extLst>
              <a:ext uri="{FF2B5EF4-FFF2-40B4-BE49-F238E27FC236}">
                <a16:creationId xmlns:a16="http://schemas.microsoft.com/office/drawing/2014/main" id="{087E4D6D-C3CA-7976-8C35-DBEF9A001E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9305" r="10655" b="12435"/>
          <a:stretch/>
        </p:blipFill>
        <p:spPr>
          <a:xfrm rot="1866386">
            <a:off x="7075336" y="255775"/>
            <a:ext cx="2039266" cy="1728192"/>
          </a:xfrm>
          <a:prstGeom prst="rect">
            <a:avLst/>
          </a:prstGeom>
        </p:spPr>
      </p:pic>
      <p:grpSp>
        <p:nvGrpSpPr>
          <p:cNvPr id="8" name="Grupa 7">
            <a:extLst>
              <a:ext uri="{FF2B5EF4-FFF2-40B4-BE49-F238E27FC236}">
                <a16:creationId xmlns:a16="http://schemas.microsoft.com/office/drawing/2014/main" id="{94C8CB16-2ACD-0C22-4E17-959ABFF0962A}"/>
              </a:ext>
            </a:extLst>
          </p:cNvPr>
          <p:cNvGrpSpPr/>
          <p:nvPr/>
        </p:nvGrpSpPr>
        <p:grpSpPr>
          <a:xfrm>
            <a:off x="1619672" y="257033"/>
            <a:ext cx="5465056" cy="946565"/>
            <a:chOff x="341828" y="1011382"/>
            <a:chExt cx="4081535" cy="855785"/>
          </a:xfrm>
          <a:solidFill>
            <a:srgbClr val="003399"/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12B68FA9-4561-91D6-1013-A0845DA15254}"/>
                </a:ext>
              </a:extLst>
            </p:cNvPr>
            <p:cNvSpPr/>
            <p:nvPr/>
          </p:nvSpPr>
          <p:spPr>
            <a:xfrm>
              <a:off x="341828" y="1011382"/>
              <a:ext cx="4081535" cy="8557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FAF423C8-B1D4-62E4-DC3D-A0AE61B129E2}"/>
                </a:ext>
              </a:extLst>
            </p:cNvPr>
            <p:cNvSpPr txBox="1"/>
            <p:nvPr/>
          </p:nvSpPr>
          <p:spPr>
            <a:xfrm>
              <a:off x="366893" y="1036447"/>
              <a:ext cx="3133316" cy="805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>
                <a:latin typeface="Calisto MT" panose="02040603050505030304" pitchFamily="18" charset="0"/>
              </a:endParaRP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2F4D02B-DA46-0249-50A5-CD4FDA264A07}"/>
              </a:ext>
            </a:extLst>
          </p:cNvPr>
          <p:cNvSpPr txBox="1"/>
          <p:nvPr/>
        </p:nvSpPr>
        <p:spPr>
          <a:xfrm>
            <a:off x="1700634" y="285387"/>
            <a:ext cx="53031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i ewaluacja działań  </a:t>
            </a:r>
            <a:b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ramach projektu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3BE8763-51E7-3BE1-9A95-D24EAB8EA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83718"/>
            <a:ext cx="8290113" cy="2129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dirty="0"/>
              <a:t>  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projektu: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założenia, zrealizowane działania i ich efekty, wypracowane rezultaty.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Spotkanie integracyjne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Dzień Dziecka podsumowanie działań z zakresu tolerancji - nauka tańców </a:t>
            </a:r>
            <a:b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charakterystycznych dla krajów partnerskich i zabawy, poznane podczas mobilności nauczycieli i uczniów.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Przygotowanie i przeprowadzenie ankiety dotyczącej wykluczenia społecznego na koniec projektu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Publikacja podsumowania projektu i jego efektów w mediach/prasie branżowej </a:t>
            </a:r>
          </a:p>
        </p:txBody>
      </p:sp>
    </p:spTree>
    <p:extLst>
      <p:ext uri="{BB962C8B-B14F-4D97-AF65-F5344CB8AC3E}">
        <p14:creationId xmlns:p14="http://schemas.microsoft.com/office/powerpoint/2010/main" val="951425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FAFA55-D5BF-4445-886E-9FC4188FB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867894"/>
            <a:ext cx="6465290" cy="480062"/>
          </a:xfrm>
        </p:spPr>
        <p:txBody>
          <a:bodyPr>
            <a:normAutofit/>
          </a:bodyPr>
          <a:lstStyle/>
          <a:p>
            <a:pPr algn="r"/>
            <a:r>
              <a:rPr lang="pl-PL" sz="2800" dirty="0">
                <a:solidFill>
                  <a:srgbClr val="0070C0"/>
                </a:solidFill>
                <a:latin typeface="Calisto MT" panose="02040603050505030304" pitchFamily="18" charset="0"/>
              </a:rPr>
              <a:t>ZAPRASZAMY DO WSPÓŁPRACY</a:t>
            </a:r>
          </a:p>
        </p:txBody>
      </p:sp>
      <p:pic>
        <p:nvPicPr>
          <p:cNvPr id="8" name="Symbol zastępczy obrazu 7" descr="Obraz zawierający Wielobarwność, zrzut ekranu, Grafika, projekt graficzny&#10;&#10;Opis wygenerowany automatycznie">
            <a:extLst>
              <a:ext uri="{FF2B5EF4-FFF2-40B4-BE49-F238E27FC236}">
                <a16:creationId xmlns:a16="http://schemas.microsoft.com/office/drawing/2014/main" id="{0DEB931E-EC50-6E55-77E6-35C354CB5F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" b="3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1E7EFE4-4FD5-493A-B962-E59F2B17F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792" y="3867894"/>
            <a:ext cx="5850822" cy="441262"/>
          </a:xfrm>
        </p:spPr>
        <p:txBody>
          <a:bodyPr>
            <a:normAutofit fontScale="90000"/>
          </a:bodyPr>
          <a:lstStyle/>
          <a:p>
            <a:pPr rtl="0" fontAlgn="base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pl-PL" sz="1800" dirty="0"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Dofinansowanie projektu z UE:  </a:t>
            </a:r>
            <a:r>
              <a:rPr lang="pl-PL" sz="2200" b="1" dirty="0"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131 816,88 PLN</a:t>
            </a:r>
            <a:br>
              <a:rPr lang="en-US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b="0" dirty="0"/>
          </a:p>
        </p:txBody>
      </p:sp>
      <p:pic>
        <p:nvPicPr>
          <p:cNvPr id="4" name="Symbol zastępczy obrazu 3" descr="Obraz zawierający design&#10;&#10;Opis wygenerowany automatycznie przy średnim poziomie pewności">
            <a:extLst>
              <a:ext uri="{FF2B5EF4-FFF2-40B4-BE49-F238E27FC236}">
                <a16:creationId xmlns:a16="http://schemas.microsoft.com/office/drawing/2014/main" id="{40CF2E1A-BEEF-9EB2-8994-8104BE4460D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" r="24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460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11D0A-ADE0-2C81-6EB1-1B17AAECD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27E1924-99AC-ECD7-6F5A-46B0F02E4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792" y="3867894"/>
            <a:ext cx="5850822" cy="441262"/>
          </a:xfrm>
        </p:spPr>
        <p:txBody>
          <a:bodyPr>
            <a:normAutofit fontScale="90000"/>
          </a:bodyPr>
          <a:lstStyle/>
          <a:p>
            <a:pPr rtl="0" fontAlgn="base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start: </a:t>
            </a:r>
            <a:r>
              <a:rPr lang="pl-PL" sz="18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 </a:t>
            </a:r>
            <a:r>
              <a:rPr lang="pl-PL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4 grudnia 2023 roku </a:t>
            </a:r>
            <a:r>
              <a:rPr lang="en-US" sz="1800" i="0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​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        koniec : </a:t>
            </a:r>
            <a:r>
              <a:rPr lang="pl-PL" sz="18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 </a:t>
            </a:r>
            <a:r>
              <a:rPr lang="pl-PL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4 czerwca 2025 roku</a:t>
            </a:r>
            <a:r>
              <a:rPr lang="en-US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​</a:t>
            </a:r>
            <a:br>
              <a:rPr lang="en-US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b="0" dirty="0"/>
          </a:p>
        </p:txBody>
      </p:sp>
      <p:pic>
        <p:nvPicPr>
          <p:cNvPr id="15" name="Symbol zastępczy obrazu 14" descr="Obraz zawierający kula, Sztuka dziecięca&#10;&#10;Opis wygenerowany automatycznie">
            <a:extLst>
              <a:ext uri="{FF2B5EF4-FFF2-40B4-BE49-F238E27FC236}">
                <a16:creationId xmlns:a16="http://schemas.microsoft.com/office/drawing/2014/main" id="{89BB9699-9F0F-A279-EA3C-332388D78C6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" b="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959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712D7D9F-B8FF-2603-E1F3-9D35300265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63010D7B-BFD4-27EC-A5AC-E91BDDF61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33162"/>
              </p:ext>
            </p:extLst>
          </p:nvPr>
        </p:nvGraphicFramePr>
        <p:xfrm>
          <a:off x="3491880" y="555526"/>
          <a:ext cx="5101919" cy="3889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C4737B3-1787-E3B7-988F-FA2CC9EA51CE}"/>
              </a:ext>
            </a:extLst>
          </p:cNvPr>
          <p:cNvSpPr txBox="1"/>
          <p:nvPr/>
        </p:nvSpPr>
        <p:spPr>
          <a:xfrm>
            <a:off x="555072" y="577082"/>
            <a:ext cx="4572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0" i="0" u="none" strike="no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Tematyka </a:t>
            </a:r>
          </a:p>
          <a:p>
            <a:r>
              <a:rPr lang="pl-PL" sz="4400" b="0" i="0" u="none" strike="noStrik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projektu</a:t>
            </a:r>
            <a:endParaRPr lang="pl-PL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A77C75C0-6970-9E06-0461-3CB68AD02351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91298"/>
            <a:ext cx="2375718" cy="237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B4706A-A185-2F5D-80DE-A3423AF237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A718549-1BE7-55E4-6402-B048FD2D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23"/>
            <a:ext cx="7389546" cy="734818"/>
          </a:xfrm>
        </p:spPr>
        <p:txBody>
          <a:bodyPr>
            <a:normAutofit/>
          </a:bodyPr>
          <a:lstStyle/>
          <a:p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KRAJE PARTNERSKIE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061DD7-F219-74E1-ABB4-56A032838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3" y="1963359"/>
            <a:ext cx="7389547" cy="2160800"/>
          </a:xfrm>
        </p:spPr>
        <p:txBody>
          <a:bodyPr/>
          <a:lstStyle/>
          <a:p>
            <a:pPr marL="0" indent="0" algn="l" rtl="0" fontAlgn="base">
              <a:buNone/>
            </a:pPr>
            <a:r>
              <a:rPr lang="pl-PL" sz="2800" b="1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W projekcie biorą udział szkoły z:</a:t>
            </a:r>
          </a:p>
          <a:p>
            <a:pPr marL="0" indent="0" algn="l" rtl="0" fontAlgn="base">
              <a:buNone/>
            </a:pPr>
            <a:r>
              <a:rPr lang="en-US" sz="2800" b="1" i="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q"/>
            </a:pP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    </a:t>
            </a:r>
            <a:r>
              <a:rPr lang="pl-PL" sz="1800" b="0" u="none" strike="noStrike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Grecji</a:t>
            </a:r>
            <a:r>
              <a:rPr lang="pl-PL" sz="1800" b="0" i="0" u="none" strike="noStrike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 -</a:t>
            </a: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   </a:t>
            </a:r>
            <a:r>
              <a:rPr lang="pl-PL" sz="1800" b="0" i="1" u="none" strike="noStrike" dirty="0" err="1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Palaio</a:t>
            </a:r>
            <a:r>
              <a:rPr lang="pl-PL" sz="1800" b="0" i="1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</a:t>
            </a:r>
            <a:r>
              <a:rPr lang="pl-PL" sz="1800" b="0" i="1" u="none" strike="noStrike" dirty="0" err="1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Faliro</a:t>
            </a:r>
            <a:r>
              <a:rPr lang="pl-PL" sz="1800" b="0" i="1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  </a:t>
            </a:r>
            <a:r>
              <a:rPr lang="en-US" sz="1800" b="0" i="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​</a:t>
            </a:r>
            <a:endParaRPr lang="en-US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q"/>
            </a:pP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   </a:t>
            </a:r>
            <a:r>
              <a:rPr lang="pl-PL" sz="1800" b="0" i="0" u="none" strike="noStrike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Bułgarii -</a:t>
            </a: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</a:t>
            </a:r>
            <a:r>
              <a:rPr lang="pl-PL" sz="1800" b="0" i="1" u="none" strike="noStrike" dirty="0" err="1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Kardzhali</a:t>
            </a:r>
            <a:r>
              <a:rPr lang="en-US" sz="1800" b="0" i="1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​</a:t>
            </a:r>
            <a:endParaRPr lang="en-US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q"/>
            </a:pP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   </a:t>
            </a:r>
            <a:r>
              <a:rPr lang="pl-PL" sz="1800" b="0" i="0" u="none" strike="noStrike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Słowacji </a:t>
            </a: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- </a:t>
            </a:r>
            <a:r>
              <a:rPr lang="pl-PL" sz="1800" b="0" i="1" u="none" strike="noStrike" dirty="0" err="1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Šštín-Stráže</a:t>
            </a:r>
            <a:r>
              <a:rPr lang="en-US" sz="1800" b="0" i="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​</a:t>
            </a:r>
            <a:endParaRPr lang="en-US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q"/>
            </a:pP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   </a:t>
            </a:r>
            <a:r>
              <a:rPr lang="pl-PL" sz="1800" b="0" i="0" u="none" strike="noStrike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Polski</a:t>
            </a:r>
            <a:r>
              <a:rPr lang="pl-PL" sz="1800" b="0" i="0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- </a:t>
            </a:r>
            <a:r>
              <a:rPr lang="pl-PL" sz="1800" b="0" i="1" u="none" strike="noStrike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Łódź</a:t>
            </a:r>
            <a:r>
              <a:rPr lang="en-US" sz="1800" b="0" i="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​</a:t>
            </a:r>
            <a:endParaRPr lang="en-US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C26FBE1-6AD9-AF5C-9D0C-47E845A5E6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pic>
        <p:nvPicPr>
          <p:cNvPr id="1028" name="Picture 4" descr="Flaga Bułgarii - Stockowe grafiki wektorowe i więcej obrazów Flaga Bułgarii  - Flaga Bułgarii, Bułgaria, Flaga - iStock">
            <a:extLst>
              <a:ext uri="{FF2B5EF4-FFF2-40B4-BE49-F238E27FC236}">
                <a16:creationId xmlns:a16="http://schemas.microsoft.com/office/drawing/2014/main" id="{16D8C165-8ECF-849B-1081-DEAB33167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441">
            <a:off x="7126117" y="617192"/>
            <a:ext cx="1712016" cy="1141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ecja Flaga Sklep z flagami . Sprzedaż detaliczna hurtowa flagi i  akcesorii flagowych">
            <a:extLst>
              <a:ext uri="{FF2B5EF4-FFF2-40B4-BE49-F238E27FC236}">
                <a16:creationId xmlns:a16="http://schemas.microsoft.com/office/drawing/2014/main" id="{B81634B7-A626-AA4F-E00F-B8FA9B0C9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4805">
            <a:off x="6400780" y="1825803"/>
            <a:ext cx="1588719" cy="10595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łowacja flaga EKON STUDIO Sklep z flagami">
            <a:extLst>
              <a:ext uri="{FF2B5EF4-FFF2-40B4-BE49-F238E27FC236}">
                <a16:creationId xmlns:a16="http://schemas.microsoft.com/office/drawing/2014/main" id="{373F8658-7A54-56F5-3A5D-F0397C14E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124">
            <a:off x="6514585" y="3111195"/>
            <a:ext cx="1694741" cy="1130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onkurs plastyczny „Polska flaga w mojej małej ojczyźnie”">
            <a:extLst>
              <a:ext uri="{FF2B5EF4-FFF2-40B4-BE49-F238E27FC236}">
                <a16:creationId xmlns:a16="http://schemas.microsoft.com/office/drawing/2014/main" id="{FF9F6A89-1C09-97A2-73B0-9E0F07B584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" t="3903" r="4625" b="6357"/>
          <a:stretch/>
        </p:blipFill>
        <p:spPr bwMode="auto">
          <a:xfrm rot="735278">
            <a:off x="4378328" y="3612931"/>
            <a:ext cx="1779352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49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7AF9C-C941-E799-3554-1DA6AC1C7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9ABD653-B083-2AFA-14F1-5019CBF27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792" y="3867894"/>
            <a:ext cx="5328592" cy="441262"/>
          </a:xfrm>
        </p:spPr>
        <p:txBody>
          <a:bodyPr>
            <a:noAutofit/>
          </a:bodyPr>
          <a:lstStyle/>
          <a:p>
            <a:pPr algn="r" rtl="0" fontAlgn="base"/>
            <a:r>
              <a:rPr lang="pl-PL" sz="2800" i="0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CELE PROJEKTU</a:t>
            </a:r>
            <a:r>
              <a:rPr lang="en-US" sz="2800" i="0" dirty="0">
                <a:solidFill>
                  <a:schemeClr val="accent1">
                    <a:lumMod val="75000"/>
                  </a:schemeClr>
                </a:solidFill>
                <a:effectLst/>
                <a:latin typeface="Calisto MT" panose="02040603050505030304" pitchFamily="18" charset="0"/>
              </a:rPr>
              <a:t>​</a:t>
            </a:r>
            <a:br>
              <a:rPr lang="en-US" sz="2800" i="0" dirty="0">
                <a:solidFill>
                  <a:srgbClr val="FFFFFF"/>
                </a:solidFill>
                <a:effectLst/>
                <a:latin typeface="Calisto MT" panose="02040603050505030304" pitchFamily="18" charset="0"/>
              </a:rPr>
            </a:br>
            <a:endParaRPr lang="en-US" sz="2800" dirty="0">
              <a:latin typeface="Calisto MT" panose="02040603050505030304" pitchFamily="18" charset="0"/>
            </a:endParaRPr>
          </a:p>
        </p:txBody>
      </p:sp>
      <p:pic>
        <p:nvPicPr>
          <p:cNvPr id="2050" name="Picture 2" descr="Tolerancji Grafika Wektorowa, Clipartów i Ilustracji - 123RF">
            <a:extLst>
              <a:ext uri="{FF2B5EF4-FFF2-40B4-BE49-F238E27FC236}">
                <a16:creationId xmlns:a16="http://schemas.microsoft.com/office/drawing/2014/main" id="{8B8C7E8D-9A61-155D-7FCF-FE76346BA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5"/>
          <a:stretch/>
        </p:blipFill>
        <p:spPr bwMode="auto">
          <a:xfrm>
            <a:off x="918782" y="0"/>
            <a:ext cx="4932040" cy="30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Symbol zastępczy obrazu 14" descr="Obraz zawierający sztuka, obraz, Sztuka dziecięca, rękawiczki&#10;&#10;Opis wygenerowany automatycznie">
            <a:extLst>
              <a:ext uri="{FF2B5EF4-FFF2-40B4-BE49-F238E27FC236}">
                <a16:creationId xmlns:a16="http://schemas.microsoft.com/office/drawing/2014/main" id="{1A558063-D2DA-1445-5051-48B51C4FEE12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4" r="7314"/>
          <a:stretch>
            <a:fillRect/>
          </a:stretch>
        </p:blipFill>
        <p:spPr>
          <a:xfrm>
            <a:off x="-9955" y="4505"/>
            <a:ext cx="5850822" cy="3687291"/>
          </a:xfrm>
        </p:spPr>
      </p:pic>
    </p:spTree>
    <p:extLst>
      <p:ext uri="{BB962C8B-B14F-4D97-AF65-F5344CB8AC3E}">
        <p14:creationId xmlns:p14="http://schemas.microsoft.com/office/powerpoint/2010/main" val="62937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70130-EC5A-76FC-E4E1-4C2000F43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35F58F5-D4EE-3D83-650D-B37E6433C9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6389" r="413" b="-1"/>
          <a:stretch/>
        </p:blipFill>
        <p:spPr>
          <a:xfrm>
            <a:off x="0" y="4679805"/>
            <a:ext cx="2603088" cy="463695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04BCB48B-C397-8E4D-C73F-6E7A46004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339502"/>
            <a:ext cx="8568952" cy="448431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3429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3400" b="1" dirty="0">
                <a:solidFill>
                  <a:srgbClr val="002060"/>
                </a:solidFill>
                <a:effectLst/>
                <a:latin typeface="Calisto MT" panose="02040603050505030304" pitchFamily="18" charset="0"/>
              </a:rPr>
              <a:t>  Propagowanie idei tolerancji </a:t>
            </a:r>
            <a:br>
              <a:rPr lang="pl-PL" sz="3400" dirty="0">
                <a:effectLst/>
                <a:latin typeface="Calisto MT" panose="02040603050505030304" pitchFamily="18" charset="0"/>
              </a:rPr>
            </a:br>
            <a:r>
              <a:rPr lang="pl-PL" sz="3400" dirty="0">
                <a:effectLst/>
                <a:latin typeface="Calisto MT" panose="02040603050505030304" pitchFamily="18" charset="0"/>
              </a:rPr>
              <a:t>  </a:t>
            </a:r>
            <a:r>
              <a:rPr lang="pl-PL" sz="290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(kolor skóry, religia, niepełnosprawność intelektualna,   </a:t>
            </a:r>
            <a:br>
              <a:rPr lang="pl-PL" sz="290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</a:br>
            <a:r>
              <a:rPr lang="pl-PL" sz="290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   niepełnosprawność fizyczna, wygląd zewnętrzny)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3400" b="1" dirty="0">
                <a:effectLst/>
                <a:latin typeface="Calisto MT" panose="02040603050505030304" pitchFamily="18" charset="0"/>
              </a:rPr>
              <a:t>  Uwrażliwianie na możliwości i potrzeby drugiego    </a:t>
            </a:r>
            <a:br>
              <a:rPr lang="pl-PL" sz="3400" b="1" dirty="0">
                <a:effectLst/>
                <a:latin typeface="Calisto MT" panose="02040603050505030304" pitchFamily="18" charset="0"/>
              </a:rPr>
            </a:br>
            <a:r>
              <a:rPr lang="pl-PL" sz="3400" b="1" dirty="0">
                <a:effectLst/>
                <a:latin typeface="Calisto MT" panose="02040603050505030304" pitchFamily="18" charset="0"/>
              </a:rPr>
              <a:t>  człowieka </a:t>
            </a:r>
            <a:br>
              <a:rPr lang="pl-PL" sz="3400" b="1" dirty="0">
                <a:effectLst/>
                <a:latin typeface="Calisto MT" panose="02040603050505030304" pitchFamily="18" charset="0"/>
              </a:rPr>
            </a:br>
            <a:r>
              <a:rPr lang="pl-PL" sz="3400" b="1" dirty="0">
                <a:effectLst/>
                <a:latin typeface="Calisto MT" panose="02040603050505030304" pitchFamily="18" charset="0"/>
              </a:rPr>
              <a:t>   </a:t>
            </a:r>
            <a:r>
              <a:rPr lang="pl-PL" sz="2900" dirty="0">
                <a:solidFill>
                  <a:srgbClr val="0070C0"/>
                </a:solidFill>
                <a:effectLst/>
                <a:latin typeface="Calisto MT" panose="02040603050505030304" pitchFamily="18" charset="0"/>
              </a:rPr>
              <a:t>(specyfika problemów i dzieci dorosłych ze specjalnymi potrzebami)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3400" b="1" dirty="0">
                <a:effectLst/>
                <a:latin typeface="Calisto MT" panose="02040603050505030304" pitchFamily="18" charset="0"/>
              </a:rPr>
              <a:t>   Podniesienie kompetencji nauczycieli </a:t>
            </a:r>
            <a:br>
              <a:rPr lang="pl-PL" sz="3400" b="1" dirty="0">
                <a:effectLst/>
                <a:latin typeface="Calisto MT" panose="02040603050505030304" pitchFamily="18" charset="0"/>
              </a:rPr>
            </a:br>
            <a:r>
              <a:rPr lang="pl-PL" sz="3400" b="1" dirty="0">
                <a:effectLst/>
                <a:latin typeface="Calisto MT" panose="02040603050505030304" pitchFamily="18" charset="0"/>
              </a:rPr>
              <a:t>   w zakresie edukacji włączającej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3400" b="1" dirty="0">
                <a:effectLst/>
                <a:latin typeface="Calisto MT" panose="02040603050505030304" pitchFamily="18" charset="0"/>
              </a:rPr>
              <a:t>   Poszerzanie umiejętności korzystania </a:t>
            </a:r>
            <a:br>
              <a:rPr lang="pl-PL" sz="3400" b="1" dirty="0">
                <a:effectLst/>
                <a:latin typeface="Calisto MT" panose="02040603050505030304" pitchFamily="18" charset="0"/>
              </a:rPr>
            </a:br>
            <a:r>
              <a:rPr lang="pl-PL" sz="3400" b="1" dirty="0">
                <a:effectLst/>
                <a:latin typeface="Calisto MT" panose="02040603050505030304" pitchFamily="18" charset="0"/>
              </a:rPr>
              <a:t>   z nowych technologii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pl-PL" sz="3400" b="1" dirty="0">
                <a:effectLst/>
                <a:latin typeface="Calisto MT" panose="02040603050505030304" pitchFamily="18" charset="0"/>
              </a:rPr>
              <a:t>   Wzbogacanie warsztatu pracy i nauki poprzez </a:t>
            </a:r>
            <a:br>
              <a:rPr lang="pl-PL" sz="3400" b="1" dirty="0">
                <a:effectLst/>
                <a:latin typeface="Calisto MT" panose="02040603050505030304" pitchFamily="18" charset="0"/>
              </a:rPr>
            </a:br>
            <a:r>
              <a:rPr lang="pl-PL" sz="3400" b="1" dirty="0">
                <a:effectLst/>
                <a:latin typeface="Calisto MT" panose="02040603050505030304" pitchFamily="18" charset="0"/>
              </a:rPr>
              <a:t>   promowanie świadomości ekologicznej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31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8E560-1A22-5EAC-9A87-B2552BA3D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320B5681-1D9D-98D0-E9E0-6810EBBC3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7704" y="3579862"/>
            <a:ext cx="6336704" cy="441262"/>
          </a:xfrm>
        </p:spPr>
        <p:txBody>
          <a:bodyPr>
            <a:noAutofit/>
          </a:bodyPr>
          <a:lstStyle/>
          <a:p>
            <a:pPr algn="r" rtl="0" fontAlgn="base"/>
            <a:r>
              <a:rPr lang="pl-PL" sz="2400" dirty="0">
                <a:latin typeface="Calisto MT" panose="02040603050505030304" pitchFamily="18" charset="0"/>
              </a:rPr>
              <a:t>KALENDARZ </a:t>
            </a:r>
            <a:br>
              <a:rPr lang="pl-PL" sz="2400" dirty="0">
                <a:latin typeface="Calisto MT" panose="02040603050505030304" pitchFamily="18" charset="0"/>
              </a:rPr>
            </a:br>
            <a:r>
              <a:rPr lang="pl-PL" sz="2400" dirty="0">
                <a:latin typeface="Calisto MT" panose="02040603050505030304" pitchFamily="18" charset="0"/>
              </a:rPr>
              <a:t>DZIAŁAŃ PROJEKTOWYCH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pic>
        <p:nvPicPr>
          <p:cNvPr id="2050" name="Picture 2" descr="Tolerancji Grafika Wektorowa, Clipartów i Ilustracji - 123RF">
            <a:extLst>
              <a:ext uri="{FF2B5EF4-FFF2-40B4-BE49-F238E27FC236}">
                <a16:creationId xmlns:a16="http://schemas.microsoft.com/office/drawing/2014/main" id="{173BD786-04E4-9CAF-90D5-0C6B94EDF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5"/>
          <a:stretch/>
        </p:blipFill>
        <p:spPr bwMode="auto">
          <a:xfrm>
            <a:off x="918782" y="0"/>
            <a:ext cx="4932040" cy="30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ymbol zastępczy obrazu 9" descr="Obraz zawierający chłopiec, kreskówka, ubrania, koło&#10;&#10;Opis wygenerowany automatycznie">
            <a:extLst>
              <a:ext uri="{FF2B5EF4-FFF2-40B4-BE49-F238E27FC236}">
                <a16:creationId xmlns:a16="http://schemas.microsoft.com/office/drawing/2014/main" id="{EFD54AB4-5E6F-ED84-1E2F-211858323C9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" r="8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8265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879</TotalTime>
  <Words>1267</Words>
  <Application>Microsoft Office PowerPoint</Application>
  <PresentationFormat>Pokaz na ekranie (16:9)</PresentationFormat>
  <Paragraphs>153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Calisto MT</vt:lpstr>
      <vt:lpstr>Open Sans</vt:lpstr>
      <vt:lpstr>Times New Roman</vt:lpstr>
      <vt:lpstr>Wingdings</vt:lpstr>
      <vt:lpstr>Motyw pakietu Office</vt:lpstr>
      <vt:lpstr>projekt   ZAGRANICZNA MOBILNOŚĆ  EDUKACYJNA UCZNIÓW I KADRY EDUKACJI SZKOLNEJ</vt:lpstr>
      <vt:lpstr>Każdy z nas jest „INNY”  ale wszyscy jesteśmy „TACY SAMI​”</vt:lpstr>
      <vt:lpstr> Dofinansowanie projektu z UE:  131 816,88 PLN </vt:lpstr>
      <vt:lpstr>start:  4 grudnia 2023 roku ​        koniec :  4 czerwca 2025 roku​ </vt:lpstr>
      <vt:lpstr>Prezentacja programu PowerPoint</vt:lpstr>
      <vt:lpstr>KRAJE PARTNERSKIE</vt:lpstr>
      <vt:lpstr>CELE PROJEKTU​ </vt:lpstr>
      <vt:lpstr>Prezentacja programu PowerPoint</vt:lpstr>
      <vt:lpstr>KALENDARZ  DZIAŁAŃ PROJEKTOWYCH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ZAPRASZAMY DO WSPÓŁPRACY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Agata Jędrachowicz</cp:lastModifiedBy>
  <cp:revision>99</cp:revision>
  <dcterms:created xsi:type="dcterms:W3CDTF">2022-06-22T09:40:44Z</dcterms:created>
  <dcterms:modified xsi:type="dcterms:W3CDTF">2024-03-05T18:26:45Z</dcterms:modified>
</cp:coreProperties>
</file>