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03ABB-BE99-4A06-8454-7EA0AAD69DB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652965-B4B1-4873-AE06-6B9E09A4B147}">
      <dgm:prSet/>
      <dgm:spPr/>
      <dgm:t>
        <a:bodyPr/>
        <a:lstStyle/>
        <a:p>
          <a:r>
            <a:rPr lang="pl-PL" dirty="0"/>
            <a:t>Na świecie istnieje ponad 7 500 różnych odmian jabłek. Każda z nich charakteryzuje się unikalnym smakiem, kształtem i kolorem. Najpopularniejsze odmiany to między innymi Gala, Fuji, </a:t>
          </a:r>
          <a:r>
            <a:rPr lang="pl-PL" dirty="0" err="1"/>
            <a:t>Granny</a:t>
          </a:r>
          <a:r>
            <a:rPr lang="pl-PL" dirty="0"/>
            <a:t> </a:t>
          </a:r>
          <a:r>
            <a:rPr lang="pl-PL" dirty="0" err="1"/>
            <a:t>Smith</a:t>
          </a:r>
          <a:r>
            <a:rPr lang="pl-PL" dirty="0"/>
            <a:t>    i </a:t>
          </a:r>
          <a:r>
            <a:rPr lang="pl-PL" dirty="0" err="1"/>
            <a:t>Jonagold</a:t>
          </a:r>
          <a:r>
            <a:rPr lang="pl-PL" dirty="0"/>
            <a:t>.</a:t>
          </a:r>
          <a:endParaRPr lang="en-US" dirty="0"/>
        </a:p>
      </dgm:t>
    </dgm:pt>
    <dgm:pt modelId="{FA85C294-643D-4049-910E-1BFEF29BF178}" type="parTrans" cxnId="{B0F1DA34-FC86-4B97-8DDC-B6D05ECCAA66}">
      <dgm:prSet/>
      <dgm:spPr/>
      <dgm:t>
        <a:bodyPr/>
        <a:lstStyle/>
        <a:p>
          <a:endParaRPr lang="en-US"/>
        </a:p>
      </dgm:t>
    </dgm:pt>
    <dgm:pt modelId="{25342ABB-D16C-4DBB-AF75-6FBB9A6B493F}" type="sibTrans" cxnId="{B0F1DA34-FC86-4B97-8DDC-B6D05ECCAA66}">
      <dgm:prSet/>
      <dgm:spPr/>
      <dgm:t>
        <a:bodyPr/>
        <a:lstStyle/>
        <a:p>
          <a:endParaRPr lang="en-US"/>
        </a:p>
      </dgm:t>
    </dgm:pt>
    <dgm:pt modelId="{CB383145-979A-48EA-89E2-8AA38CDC166C}">
      <dgm:prSet/>
      <dgm:spPr/>
      <dgm:t>
        <a:bodyPr/>
        <a:lstStyle/>
        <a:p>
          <a:r>
            <a:rPr lang="pl-PL"/>
            <a:t>Jabłka są bogate w witaminy, szczególnie witaminę C, oraz błonnik. Jedno średnie jabłko dostarcza około 95 kalorii, co czyni je zdrową przekąską.</a:t>
          </a:r>
          <a:endParaRPr lang="en-US"/>
        </a:p>
      </dgm:t>
    </dgm:pt>
    <dgm:pt modelId="{1E5D54D4-43B1-4789-9C58-62C557068392}" type="parTrans" cxnId="{97AAC7E9-4498-440A-8CE0-B23E2EAB8FD9}">
      <dgm:prSet/>
      <dgm:spPr/>
      <dgm:t>
        <a:bodyPr/>
        <a:lstStyle/>
        <a:p>
          <a:endParaRPr lang="en-US"/>
        </a:p>
      </dgm:t>
    </dgm:pt>
    <dgm:pt modelId="{323DD27D-74AA-431B-9A4A-236BD3FFF320}" type="sibTrans" cxnId="{97AAC7E9-4498-440A-8CE0-B23E2EAB8FD9}">
      <dgm:prSet/>
      <dgm:spPr/>
      <dgm:t>
        <a:bodyPr/>
        <a:lstStyle/>
        <a:p>
          <a:endParaRPr lang="en-US"/>
        </a:p>
      </dgm:t>
    </dgm:pt>
    <dgm:pt modelId="{FDD72416-2EA8-4921-8A6D-C9A337020933}">
      <dgm:prSet/>
      <dgm:spPr/>
      <dgm:t>
        <a:bodyPr/>
        <a:lstStyle/>
        <a:p>
          <a:r>
            <a:rPr lang="pl-PL"/>
            <a:t>W Chinach jabłko jest popularnym prezentem noworocznym, ponieważ w języku chińskim słowo „jabłko” brzmi podobnie do słowa „pokój”.</a:t>
          </a:r>
          <a:endParaRPr lang="en-US"/>
        </a:p>
      </dgm:t>
    </dgm:pt>
    <dgm:pt modelId="{E8E78CD0-3FBB-4E17-BB94-6C89266C6F85}" type="parTrans" cxnId="{8EB948E5-EC57-48AE-A67E-5752B4360721}">
      <dgm:prSet/>
      <dgm:spPr/>
      <dgm:t>
        <a:bodyPr/>
        <a:lstStyle/>
        <a:p>
          <a:endParaRPr lang="en-US"/>
        </a:p>
      </dgm:t>
    </dgm:pt>
    <dgm:pt modelId="{A0C80A59-2933-4E37-9D34-91F0565EA4B5}" type="sibTrans" cxnId="{8EB948E5-EC57-48AE-A67E-5752B4360721}">
      <dgm:prSet/>
      <dgm:spPr/>
      <dgm:t>
        <a:bodyPr/>
        <a:lstStyle/>
        <a:p>
          <a:endParaRPr lang="en-US"/>
        </a:p>
      </dgm:t>
    </dgm:pt>
    <dgm:pt modelId="{60D5B621-C00E-4C2D-9C4A-0AF0926CAD20}">
      <dgm:prSet/>
      <dgm:spPr/>
      <dgm:t>
        <a:bodyPr/>
        <a:lstStyle/>
        <a:p>
          <a:r>
            <a:rPr lang="pl-PL"/>
            <a:t>Jabłka są wszechstronne w kuchni – mogą być używane do pieczenia, gotowania, a także jedzone na surowo. Są składnikiem wielu potraw,                    od ciast po sałatki.</a:t>
          </a:r>
          <a:endParaRPr lang="en-US"/>
        </a:p>
      </dgm:t>
    </dgm:pt>
    <dgm:pt modelId="{D94B2CC2-6840-460A-8E98-2FE947868B51}" type="parTrans" cxnId="{AC0B47AB-B8F4-49B4-97F4-C904591067DF}">
      <dgm:prSet/>
      <dgm:spPr/>
      <dgm:t>
        <a:bodyPr/>
        <a:lstStyle/>
        <a:p>
          <a:endParaRPr lang="en-US"/>
        </a:p>
      </dgm:t>
    </dgm:pt>
    <dgm:pt modelId="{F90B421C-1E4B-479E-8CA7-15C89A7928F3}" type="sibTrans" cxnId="{AC0B47AB-B8F4-49B4-97F4-C904591067DF}">
      <dgm:prSet/>
      <dgm:spPr/>
      <dgm:t>
        <a:bodyPr/>
        <a:lstStyle/>
        <a:p>
          <a:endParaRPr lang="en-US"/>
        </a:p>
      </dgm:t>
    </dgm:pt>
    <dgm:pt modelId="{B7A942BD-3F1E-4B61-8AD1-CA0EBEA949BD}" type="pres">
      <dgm:prSet presAssocID="{DD403ABB-BE99-4A06-8454-7EA0AAD69DBD}" presName="Name0" presStyleCnt="0">
        <dgm:presLayoutVars>
          <dgm:dir/>
          <dgm:animLvl val="lvl"/>
          <dgm:resizeHandles val="exact"/>
        </dgm:presLayoutVars>
      </dgm:prSet>
      <dgm:spPr/>
    </dgm:pt>
    <dgm:pt modelId="{E48DC126-185E-45F5-AD0E-F1D0308E7279}" type="pres">
      <dgm:prSet presAssocID="{60D5B621-C00E-4C2D-9C4A-0AF0926CAD20}" presName="boxAndChildren" presStyleCnt="0"/>
      <dgm:spPr/>
    </dgm:pt>
    <dgm:pt modelId="{0D7F592D-5DE0-4DEC-A435-0597836B60FE}" type="pres">
      <dgm:prSet presAssocID="{60D5B621-C00E-4C2D-9C4A-0AF0926CAD20}" presName="parentTextBox" presStyleLbl="node1" presStyleIdx="0" presStyleCnt="4"/>
      <dgm:spPr/>
    </dgm:pt>
    <dgm:pt modelId="{340A5814-7C99-4510-B25E-716952B072E2}" type="pres">
      <dgm:prSet presAssocID="{A0C80A59-2933-4E37-9D34-91F0565EA4B5}" presName="sp" presStyleCnt="0"/>
      <dgm:spPr/>
    </dgm:pt>
    <dgm:pt modelId="{D504E0FF-581F-4C34-A1E4-9C40DB23146D}" type="pres">
      <dgm:prSet presAssocID="{FDD72416-2EA8-4921-8A6D-C9A337020933}" presName="arrowAndChildren" presStyleCnt="0"/>
      <dgm:spPr/>
    </dgm:pt>
    <dgm:pt modelId="{FB8FDE01-1EFA-432B-BF48-385B126B842B}" type="pres">
      <dgm:prSet presAssocID="{FDD72416-2EA8-4921-8A6D-C9A337020933}" presName="parentTextArrow" presStyleLbl="node1" presStyleIdx="1" presStyleCnt="4"/>
      <dgm:spPr/>
    </dgm:pt>
    <dgm:pt modelId="{066D2763-E568-4853-B1B3-77CFBCC9B8D5}" type="pres">
      <dgm:prSet presAssocID="{323DD27D-74AA-431B-9A4A-236BD3FFF320}" presName="sp" presStyleCnt="0"/>
      <dgm:spPr/>
    </dgm:pt>
    <dgm:pt modelId="{13201B8A-EF44-4ED4-80EF-5D8247DA1095}" type="pres">
      <dgm:prSet presAssocID="{CB383145-979A-48EA-89E2-8AA38CDC166C}" presName="arrowAndChildren" presStyleCnt="0"/>
      <dgm:spPr/>
    </dgm:pt>
    <dgm:pt modelId="{6E97B5F3-224B-4E50-B230-8D9E22B21F7D}" type="pres">
      <dgm:prSet presAssocID="{CB383145-979A-48EA-89E2-8AA38CDC166C}" presName="parentTextArrow" presStyleLbl="node1" presStyleIdx="2" presStyleCnt="4"/>
      <dgm:spPr/>
    </dgm:pt>
    <dgm:pt modelId="{59099772-FBB9-4303-960B-91AC115B086B}" type="pres">
      <dgm:prSet presAssocID="{25342ABB-D16C-4DBB-AF75-6FBB9A6B493F}" presName="sp" presStyleCnt="0"/>
      <dgm:spPr/>
    </dgm:pt>
    <dgm:pt modelId="{8B3C2181-C543-461B-8BF0-211F03B84E27}" type="pres">
      <dgm:prSet presAssocID="{AF652965-B4B1-4873-AE06-6B9E09A4B147}" presName="arrowAndChildren" presStyleCnt="0"/>
      <dgm:spPr/>
    </dgm:pt>
    <dgm:pt modelId="{17B40DEC-875E-4BF6-BD87-EFE1A50CA97F}" type="pres">
      <dgm:prSet presAssocID="{AF652965-B4B1-4873-AE06-6B9E09A4B147}" presName="parentTextArrow" presStyleLbl="node1" presStyleIdx="3" presStyleCnt="4"/>
      <dgm:spPr/>
    </dgm:pt>
  </dgm:ptLst>
  <dgm:cxnLst>
    <dgm:cxn modelId="{95E74318-3984-4EDD-84DC-3164D824CCFF}" type="presOf" srcId="{FDD72416-2EA8-4921-8A6D-C9A337020933}" destId="{FB8FDE01-1EFA-432B-BF48-385B126B842B}" srcOrd="0" destOrd="0" presId="urn:microsoft.com/office/officeart/2005/8/layout/process4"/>
    <dgm:cxn modelId="{B0F1DA34-FC86-4B97-8DDC-B6D05ECCAA66}" srcId="{DD403ABB-BE99-4A06-8454-7EA0AAD69DBD}" destId="{AF652965-B4B1-4873-AE06-6B9E09A4B147}" srcOrd="0" destOrd="0" parTransId="{FA85C294-643D-4049-910E-1BFEF29BF178}" sibTransId="{25342ABB-D16C-4DBB-AF75-6FBB9A6B493F}"/>
    <dgm:cxn modelId="{271D333B-E670-428B-A6E4-50C173DBEFE5}" type="presOf" srcId="{AF652965-B4B1-4873-AE06-6B9E09A4B147}" destId="{17B40DEC-875E-4BF6-BD87-EFE1A50CA97F}" srcOrd="0" destOrd="0" presId="urn:microsoft.com/office/officeart/2005/8/layout/process4"/>
    <dgm:cxn modelId="{F9706A3B-E97C-4363-A403-9233C09EB88D}" type="presOf" srcId="{DD403ABB-BE99-4A06-8454-7EA0AAD69DBD}" destId="{B7A942BD-3F1E-4B61-8AD1-CA0EBEA949BD}" srcOrd="0" destOrd="0" presId="urn:microsoft.com/office/officeart/2005/8/layout/process4"/>
    <dgm:cxn modelId="{49DD4F7A-EF7F-4E72-8298-D363EBB0A355}" type="presOf" srcId="{CB383145-979A-48EA-89E2-8AA38CDC166C}" destId="{6E97B5F3-224B-4E50-B230-8D9E22B21F7D}" srcOrd="0" destOrd="0" presId="urn:microsoft.com/office/officeart/2005/8/layout/process4"/>
    <dgm:cxn modelId="{AC0B47AB-B8F4-49B4-97F4-C904591067DF}" srcId="{DD403ABB-BE99-4A06-8454-7EA0AAD69DBD}" destId="{60D5B621-C00E-4C2D-9C4A-0AF0926CAD20}" srcOrd="3" destOrd="0" parTransId="{D94B2CC2-6840-460A-8E98-2FE947868B51}" sibTransId="{F90B421C-1E4B-479E-8CA7-15C89A7928F3}"/>
    <dgm:cxn modelId="{499447B7-840B-4F0D-BBB6-5C1B6B680C84}" type="presOf" srcId="{60D5B621-C00E-4C2D-9C4A-0AF0926CAD20}" destId="{0D7F592D-5DE0-4DEC-A435-0597836B60FE}" srcOrd="0" destOrd="0" presId="urn:microsoft.com/office/officeart/2005/8/layout/process4"/>
    <dgm:cxn modelId="{8EB948E5-EC57-48AE-A67E-5752B4360721}" srcId="{DD403ABB-BE99-4A06-8454-7EA0AAD69DBD}" destId="{FDD72416-2EA8-4921-8A6D-C9A337020933}" srcOrd="2" destOrd="0" parTransId="{E8E78CD0-3FBB-4E17-BB94-6C89266C6F85}" sibTransId="{A0C80A59-2933-4E37-9D34-91F0565EA4B5}"/>
    <dgm:cxn modelId="{97AAC7E9-4498-440A-8CE0-B23E2EAB8FD9}" srcId="{DD403ABB-BE99-4A06-8454-7EA0AAD69DBD}" destId="{CB383145-979A-48EA-89E2-8AA38CDC166C}" srcOrd="1" destOrd="0" parTransId="{1E5D54D4-43B1-4789-9C58-62C557068392}" sibTransId="{323DD27D-74AA-431B-9A4A-236BD3FFF320}"/>
    <dgm:cxn modelId="{BEE89774-A05A-41F0-AFCF-955CFC2231D9}" type="presParOf" srcId="{B7A942BD-3F1E-4B61-8AD1-CA0EBEA949BD}" destId="{E48DC126-185E-45F5-AD0E-F1D0308E7279}" srcOrd="0" destOrd="0" presId="urn:microsoft.com/office/officeart/2005/8/layout/process4"/>
    <dgm:cxn modelId="{029FA66E-E514-46CC-947E-1F45E92B0AD6}" type="presParOf" srcId="{E48DC126-185E-45F5-AD0E-F1D0308E7279}" destId="{0D7F592D-5DE0-4DEC-A435-0597836B60FE}" srcOrd="0" destOrd="0" presId="urn:microsoft.com/office/officeart/2005/8/layout/process4"/>
    <dgm:cxn modelId="{C3A1D0E8-D33B-41AE-8F62-6B74382415CC}" type="presParOf" srcId="{B7A942BD-3F1E-4B61-8AD1-CA0EBEA949BD}" destId="{340A5814-7C99-4510-B25E-716952B072E2}" srcOrd="1" destOrd="0" presId="urn:microsoft.com/office/officeart/2005/8/layout/process4"/>
    <dgm:cxn modelId="{16670944-2DC0-4382-945B-0957E4386A52}" type="presParOf" srcId="{B7A942BD-3F1E-4B61-8AD1-CA0EBEA949BD}" destId="{D504E0FF-581F-4C34-A1E4-9C40DB23146D}" srcOrd="2" destOrd="0" presId="urn:microsoft.com/office/officeart/2005/8/layout/process4"/>
    <dgm:cxn modelId="{4124D26E-0790-4D53-A3ED-4F2CE2B06F41}" type="presParOf" srcId="{D504E0FF-581F-4C34-A1E4-9C40DB23146D}" destId="{FB8FDE01-1EFA-432B-BF48-385B126B842B}" srcOrd="0" destOrd="0" presId="urn:microsoft.com/office/officeart/2005/8/layout/process4"/>
    <dgm:cxn modelId="{477AC90F-3436-487E-9C0A-49F1B20ABBDC}" type="presParOf" srcId="{B7A942BD-3F1E-4B61-8AD1-CA0EBEA949BD}" destId="{066D2763-E568-4853-B1B3-77CFBCC9B8D5}" srcOrd="3" destOrd="0" presId="urn:microsoft.com/office/officeart/2005/8/layout/process4"/>
    <dgm:cxn modelId="{67C9FFA0-A797-417F-B99A-FEFAB7065674}" type="presParOf" srcId="{B7A942BD-3F1E-4B61-8AD1-CA0EBEA949BD}" destId="{13201B8A-EF44-4ED4-80EF-5D8247DA1095}" srcOrd="4" destOrd="0" presId="urn:microsoft.com/office/officeart/2005/8/layout/process4"/>
    <dgm:cxn modelId="{54394CE9-71AD-4308-8CF7-0F1598294113}" type="presParOf" srcId="{13201B8A-EF44-4ED4-80EF-5D8247DA1095}" destId="{6E97B5F3-224B-4E50-B230-8D9E22B21F7D}" srcOrd="0" destOrd="0" presId="urn:microsoft.com/office/officeart/2005/8/layout/process4"/>
    <dgm:cxn modelId="{6994BC6B-2920-4B7E-8AB3-9774762DA1CA}" type="presParOf" srcId="{B7A942BD-3F1E-4B61-8AD1-CA0EBEA949BD}" destId="{59099772-FBB9-4303-960B-91AC115B086B}" srcOrd="5" destOrd="0" presId="urn:microsoft.com/office/officeart/2005/8/layout/process4"/>
    <dgm:cxn modelId="{4C997C80-0104-4925-B522-7793273E852E}" type="presParOf" srcId="{B7A942BD-3F1E-4B61-8AD1-CA0EBEA949BD}" destId="{8B3C2181-C543-461B-8BF0-211F03B84E27}" srcOrd="6" destOrd="0" presId="urn:microsoft.com/office/officeart/2005/8/layout/process4"/>
    <dgm:cxn modelId="{A5E2C1D4-BD95-404D-83A0-5FC3447C9A70}" type="presParOf" srcId="{8B3C2181-C543-461B-8BF0-211F03B84E27}" destId="{17B40DEC-875E-4BF6-BD87-EFE1A50CA9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C466F-DE1D-46CC-BF93-C4135AA7BA63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B27695-61F6-4A1F-AE4C-749868FA7B5C}">
      <dgm:prSet/>
      <dgm:spPr/>
      <dgm:t>
        <a:bodyPr/>
        <a:lstStyle/>
        <a:p>
          <a:r>
            <a:rPr lang="pl-PL" dirty="0"/>
            <a:t>W polskiej tradycji jabłko ma szczególne miejsce, zwłaszcza w kontekście obrzędów i świąt.    Na przykład w wigilię Bożego Narodzenia, jabłko jest często krojone i dzielone między członków rodziny jako symbol jedności i miłości. Ten zwyczaj ma swoje korzenie w dawnych obrzędach, gdzie jabłko symbolizowało zdrowie i dobrobyt na nadchodzący rok.</a:t>
          </a:r>
          <a:endParaRPr lang="en-US" dirty="0"/>
        </a:p>
      </dgm:t>
    </dgm:pt>
    <dgm:pt modelId="{6A260236-E95B-4AD6-9AB4-3E462BA4D7D6}" type="parTrans" cxnId="{ABDD3F82-C8A4-4BE8-AD73-7CAF11D8B802}">
      <dgm:prSet/>
      <dgm:spPr/>
      <dgm:t>
        <a:bodyPr/>
        <a:lstStyle/>
        <a:p>
          <a:endParaRPr lang="en-US"/>
        </a:p>
      </dgm:t>
    </dgm:pt>
    <dgm:pt modelId="{837FE047-93D1-49B8-B72A-0D2710C884CE}" type="sibTrans" cxnId="{ABDD3F82-C8A4-4BE8-AD73-7CAF11D8B802}">
      <dgm:prSet/>
      <dgm:spPr/>
      <dgm:t>
        <a:bodyPr/>
        <a:lstStyle/>
        <a:p>
          <a:endParaRPr lang="en-US"/>
        </a:p>
      </dgm:t>
    </dgm:pt>
    <dgm:pt modelId="{7E5A3702-E1E8-4840-A1DA-AB68BEB0CC81}">
      <dgm:prSet/>
      <dgm:spPr/>
      <dgm:t>
        <a:bodyPr/>
        <a:lstStyle/>
        <a:p>
          <a:r>
            <a:rPr lang="pl-PL"/>
            <a:t>Podczas świąt wielkanocnych, jabłka są często używane do dekoracji stołów i koszyków wielkanocnych. Mają one symbolizować odrodzenie i nowe życie, co jest zgodne z duchem tego święta.</a:t>
          </a:r>
          <a:endParaRPr lang="en-US"/>
        </a:p>
      </dgm:t>
    </dgm:pt>
    <dgm:pt modelId="{4561FDA4-E9D7-46BB-B00F-7E7A7EF54CBB}" type="parTrans" cxnId="{A026327E-D763-4D94-9DF0-02AFC514D420}">
      <dgm:prSet/>
      <dgm:spPr/>
      <dgm:t>
        <a:bodyPr/>
        <a:lstStyle/>
        <a:p>
          <a:endParaRPr lang="en-US"/>
        </a:p>
      </dgm:t>
    </dgm:pt>
    <dgm:pt modelId="{36515A36-498E-4DD0-8154-23F07362A10F}" type="sibTrans" cxnId="{A026327E-D763-4D94-9DF0-02AFC514D420}">
      <dgm:prSet/>
      <dgm:spPr/>
      <dgm:t>
        <a:bodyPr/>
        <a:lstStyle/>
        <a:p>
          <a:endParaRPr lang="en-US"/>
        </a:p>
      </dgm:t>
    </dgm:pt>
    <dgm:pt modelId="{35D0E7FD-3DB4-47B1-A58E-E29ECAE988DC}">
      <dgm:prSet/>
      <dgm:spPr/>
      <dgm:t>
        <a:bodyPr/>
        <a:lstStyle/>
        <a:p>
          <a:r>
            <a:rPr lang="pl-PL"/>
            <a:t>W polskiej tradycji weselnej, jabłka odgrywają ważną rolę w różnych zwyczajach. Na przykład, podczas staropolskich wesel, młoda para mogła być obdarowana jabłkami, które symbolizowały płodność i obfitość w nowym życiu.</a:t>
          </a:r>
          <a:endParaRPr lang="en-US"/>
        </a:p>
      </dgm:t>
    </dgm:pt>
    <dgm:pt modelId="{3716C735-3E72-4E9F-8832-BE8CFC19D548}" type="parTrans" cxnId="{F7CF026E-912C-45F5-BECE-8CFE866C9ABA}">
      <dgm:prSet/>
      <dgm:spPr/>
      <dgm:t>
        <a:bodyPr/>
        <a:lstStyle/>
        <a:p>
          <a:endParaRPr lang="en-US"/>
        </a:p>
      </dgm:t>
    </dgm:pt>
    <dgm:pt modelId="{4DFBA2D5-BA9E-44BA-AADB-2CDF2B629DCE}" type="sibTrans" cxnId="{F7CF026E-912C-45F5-BECE-8CFE866C9ABA}">
      <dgm:prSet/>
      <dgm:spPr/>
      <dgm:t>
        <a:bodyPr/>
        <a:lstStyle/>
        <a:p>
          <a:endParaRPr lang="en-US"/>
        </a:p>
      </dgm:t>
    </dgm:pt>
    <dgm:pt modelId="{07DBC1BD-8F53-4BA0-8565-C74D72A0432E}">
      <dgm:prSet/>
      <dgm:spPr/>
      <dgm:t>
        <a:bodyPr/>
        <a:lstStyle/>
        <a:p>
          <a:r>
            <a:rPr lang="pl-PL"/>
            <a:t>W polskim folklorze jabłko jest często wykorzystywane w wróżbach i zabawach. Jednym z najbardziej znanych jest wróżba andrzejkowa, gdzie dziewczęta wróżyły sobie przyszłość, obierając jabłko i rzucając skórkę za siebie. Kształt, jaki przyjmowała skórka, miał ukazywać inicjały przyszłego męża.</a:t>
          </a:r>
          <a:endParaRPr lang="en-US"/>
        </a:p>
      </dgm:t>
    </dgm:pt>
    <dgm:pt modelId="{EC44F2D1-FB58-4D7A-B964-39402CBB6C51}" type="parTrans" cxnId="{A6F12AFB-F127-4A48-A2EE-C56660485F18}">
      <dgm:prSet/>
      <dgm:spPr/>
      <dgm:t>
        <a:bodyPr/>
        <a:lstStyle/>
        <a:p>
          <a:endParaRPr lang="en-US"/>
        </a:p>
      </dgm:t>
    </dgm:pt>
    <dgm:pt modelId="{8771B1E1-4AFE-42D6-AE99-420E7E96AEFD}" type="sibTrans" cxnId="{A6F12AFB-F127-4A48-A2EE-C56660485F18}">
      <dgm:prSet/>
      <dgm:spPr/>
      <dgm:t>
        <a:bodyPr/>
        <a:lstStyle/>
        <a:p>
          <a:endParaRPr lang="en-US"/>
        </a:p>
      </dgm:t>
    </dgm:pt>
    <dgm:pt modelId="{33244806-BF4B-411C-8871-5788AAD692E7}">
      <dgm:prSet/>
      <dgm:spPr/>
      <dgm:t>
        <a:bodyPr/>
        <a:lstStyle/>
        <a:p>
          <a:r>
            <a:rPr lang="pl-PL"/>
            <a:t>Jabłka są również obecne w licznych legendach i podaniach ludowych. Jednym z przykładów jest legenda o złotym jabłku, które miało przynieść szczęście temu, kto je znajdzie.</a:t>
          </a:r>
          <a:endParaRPr lang="en-US"/>
        </a:p>
      </dgm:t>
    </dgm:pt>
    <dgm:pt modelId="{68E45111-AD59-409E-99FA-03B9DB0F629F}" type="parTrans" cxnId="{4510BC48-E27C-45A4-A4B7-4645A75F4C93}">
      <dgm:prSet/>
      <dgm:spPr/>
      <dgm:t>
        <a:bodyPr/>
        <a:lstStyle/>
        <a:p>
          <a:endParaRPr lang="en-US"/>
        </a:p>
      </dgm:t>
    </dgm:pt>
    <dgm:pt modelId="{898781DD-A2AE-4DDF-A083-06C4F2AB2932}" type="sibTrans" cxnId="{4510BC48-E27C-45A4-A4B7-4645A75F4C93}">
      <dgm:prSet/>
      <dgm:spPr/>
      <dgm:t>
        <a:bodyPr/>
        <a:lstStyle/>
        <a:p>
          <a:endParaRPr lang="en-US"/>
        </a:p>
      </dgm:t>
    </dgm:pt>
    <dgm:pt modelId="{78AEDEC6-ED70-4840-988D-7A7CD9E2C72F}">
      <dgm:prSet/>
      <dgm:spPr/>
      <dgm:t>
        <a:bodyPr/>
        <a:lstStyle/>
        <a:p>
          <a:r>
            <a:rPr lang="pl-PL"/>
            <a:t>Polskie jabłka, dzięki swojej symbolice i obecności w kulturze, są czymś więcej niż tylko owocem. Są one nośnikiem tradycji, historii i sztuki, co czyni je integralnym elementem polskiego dziedzictwa kulturowego.</a:t>
          </a:r>
          <a:endParaRPr lang="en-US"/>
        </a:p>
      </dgm:t>
    </dgm:pt>
    <dgm:pt modelId="{1F461CE6-3C7D-43CA-AA9A-0A76E2527B14}" type="parTrans" cxnId="{BE01E7EB-B44A-411D-89FD-7F1AC15E168F}">
      <dgm:prSet/>
      <dgm:spPr/>
      <dgm:t>
        <a:bodyPr/>
        <a:lstStyle/>
        <a:p>
          <a:endParaRPr lang="en-US"/>
        </a:p>
      </dgm:t>
    </dgm:pt>
    <dgm:pt modelId="{C85E8824-25EF-466B-BCA7-284859E56F3A}" type="sibTrans" cxnId="{BE01E7EB-B44A-411D-89FD-7F1AC15E168F}">
      <dgm:prSet/>
      <dgm:spPr/>
      <dgm:t>
        <a:bodyPr/>
        <a:lstStyle/>
        <a:p>
          <a:endParaRPr lang="en-US"/>
        </a:p>
      </dgm:t>
    </dgm:pt>
    <dgm:pt modelId="{10EC4E57-A8AD-438A-9EDB-1C72D0DFF098}" type="pres">
      <dgm:prSet presAssocID="{540C466F-DE1D-46CC-BF93-C4135AA7BA63}" presName="diagram" presStyleCnt="0">
        <dgm:presLayoutVars>
          <dgm:dir/>
          <dgm:resizeHandles val="exact"/>
        </dgm:presLayoutVars>
      </dgm:prSet>
      <dgm:spPr/>
    </dgm:pt>
    <dgm:pt modelId="{FEB69406-5192-435F-A736-4419FD546717}" type="pres">
      <dgm:prSet presAssocID="{A2B27695-61F6-4A1F-AE4C-749868FA7B5C}" presName="node" presStyleLbl="node1" presStyleIdx="0" presStyleCnt="6">
        <dgm:presLayoutVars>
          <dgm:bulletEnabled val="1"/>
        </dgm:presLayoutVars>
      </dgm:prSet>
      <dgm:spPr/>
    </dgm:pt>
    <dgm:pt modelId="{1E8F3B1C-9CB9-4A0A-A33C-D09B5018CEA9}" type="pres">
      <dgm:prSet presAssocID="{837FE047-93D1-49B8-B72A-0D2710C884CE}" presName="sibTrans" presStyleCnt="0"/>
      <dgm:spPr/>
    </dgm:pt>
    <dgm:pt modelId="{4EF6F3D5-67FD-461B-B4F2-45B8D608225B}" type="pres">
      <dgm:prSet presAssocID="{7E5A3702-E1E8-4840-A1DA-AB68BEB0CC81}" presName="node" presStyleLbl="node1" presStyleIdx="1" presStyleCnt="6">
        <dgm:presLayoutVars>
          <dgm:bulletEnabled val="1"/>
        </dgm:presLayoutVars>
      </dgm:prSet>
      <dgm:spPr/>
    </dgm:pt>
    <dgm:pt modelId="{68CDF0EA-F545-443D-A50F-D869056DE86A}" type="pres">
      <dgm:prSet presAssocID="{36515A36-498E-4DD0-8154-23F07362A10F}" presName="sibTrans" presStyleCnt="0"/>
      <dgm:spPr/>
    </dgm:pt>
    <dgm:pt modelId="{5AD65AFF-EF44-4562-9AB5-9E4173B802B3}" type="pres">
      <dgm:prSet presAssocID="{35D0E7FD-3DB4-47B1-A58E-E29ECAE988DC}" presName="node" presStyleLbl="node1" presStyleIdx="2" presStyleCnt="6">
        <dgm:presLayoutVars>
          <dgm:bulletEnabled val="1"/>
        </dgm:presLayoutVars>
      </dgm:prSet>
      <dgm:spPr/>
    </dgm:pt>
    <dgm:pt modelId="{FF90F275-CAC8-4A90-8A31-D10531B0B56B}" type="pres">
      <dgm:prSet presAssocID="{4DFBA2D5-BA9E-44BA-AADB-2CDF2B629DCE}" presName="sibTrans" presStyleCnt="0"/>
      <dgm:spPr/>
    </dgm:pt>
    <dgm:pt modelId="{D6FA1205-5B16-4E8D-9E79-C327B46D0F7B}" type="pres">
      <dgm:prSet presAssocID="{07DBC1BD-8F53-4BA0-8565-C74D72A0432E}" presName="node" presStyleLbl="node1" presStyleIdx="3" presStyleCnt="6">
        <dgm:presLayoutVars>
          <dgm:bulletEnabled val="1"/>
        </dgm:presLayoutVars>
      </dgm:prSet>
      <dgm:spPr/>
    </dgm:pt>
    <dgm:pt modelId="{4D94CE2A-32DF-4079-8159-6CD6DD76A1BC}" type="pres">
      <dgm:prSet presAssocID="{8771B1E1-4AFE-42D6-AE99-420E7E96AEFD}" presName="sibTrans" presStyleCnt="0"/>
      <dgm:spPr/>
    </dgm:pt>
    <dgm:pt modelId="{44613A9F-0045-4523-AC29-FBEFBA0DA778}" type="pres">
      <dgm:prSet presAssocID="{33244806-BF4B-411C-8871-5788AAD692E7}" presName="node" presStyleLbl="node1" presStyleIdx="4" presStyleCnt="6">
        <dgm:presLayoutVars>
          <dgm:bulletEnabled val="1"/>
        </dgm:presLayoutVars>
      </dgm:prSet>
      <dgm:spPr/>
    </dgm:pt>
    <dgm:pt modelId="{E4750AF1-F187-48B1-989D-6BDF9D4C60AB}" type="pres">
      <dgm:prSet presAssocID="{898781DD-A2AE-4DDF-A083-06C4F2AB2932}" presName="sibTrans" presStyleCnt="0"/>
      <dgm:spPr/>
    </dgm:pt>
    <dgm:pt modelId="{7D85FF2F-68EC-4CE7-8114-9B69CFF6AA31}" type="pres">
      <dgm:prSet presAssocID="{78AEDEC6-ED70-4840-988D-7A7CD9E2C72F}" presName="node" presStyleLbl="node1" presStyleIdx="5" presStyleCnt="6">
        <dgm:presLayoutVars>
          <dgm:bulletEnabled val="1"/>
        </dgm:presLayoutVars>
      </dgm:prSet>
      <dgm:spPr/>
    </dgm:pt>
  </dgm:ptLst>
  <dgm:cxnLst>
    <dgm:cxn modelId="{5C737612-1134-4E23-9F5D-673AD7FBA621}" type="presOf" srcId="{07DBC1BD-8F53-4BA0-8565-C74D72A0432E}" destId="{D6FA1205-5B16-4E8D-9E79-C327B46D0F7B}" srcOrd="0" destOrd="0" presId="urn:microsoft.com/office/officeart/2005/8/layout/default"/>
    <dgm:cxn modelId="{6EDE0B2A-EFEB-4BD6-A5BD-7F39769B8460}" type="presOf" srcId="{540C466F-DE1D-46CC-BF93-C4135AA7BA63}" destId="{10EC4E57-A8AD-438A-9EDB-1C72D0DFF098}" srcOrd="0" destOrd="0" presId="urn:microsoft.com/office/officeart/2005/8/layout/default"/>
    <dgm:cxn modelId="{1E900246-C45E-481B-ACEF-61C3E91AB5E3}" type="presOf" srcId="{35D0E7FD-3DB4-47B1-A58E-E29ECAE988DC}" destId="{5AD65AFF-EF44-4562-9AB5-9E4173B802B3}" srcOrd="0" destOrd="0" presId="urn:microsoft.com/office/officeart/2005/8/layout/default"/>
    <dgm:cxn modelId="{B4AD3368-B4AF-4446-AF22-5AA267A557A3}" type="presOf" srcId="{33244806-BF4B-411C-8871-5788AAD692E7}" destId="{44613A9F-0045-4523-AC29-FBEFBA0DA778}" srcOrd="0" destOrd="0" presId="urn:microsoft.com/office/officeart/2005/8/layout/default"/>
    <dgm:cxn modelId="{4510BC48-E27C-45A4-A4B7-4645A75F4C93}" srcId="{540C466F-DE1D-46CC-BF93-C4135AA7BA63}" destId="{33244806-BF4B-411C-8871-5788AAD692E7}" srcOrd="4" destOrd="0" parTransId="{68E45111-AD59-409E-99FA-03B9DB0F629F}" sibTransId="{898781DD-A2AE-4DDF-A083-06C4F2AB2932}"/>
    <dgm:cxn modelId="{F7CF026E-912C-45F5-BECE-8CFE866C9ABA}" srcId="{540C466F-DE1D-46CC-BF93-C4135AA7BA63}" destId="{35D0E7FD-3DB4-47B1-A58E-E29ECAE988DC}" srcOrd="2" destOrd="0" parTransId="{3716C735-3E72-4E9F-8832-BE8CFC19D548}" sibTransId="{4DFBA2D5-BA9E-44BA-AADB-2CDF2B629DCE}"/>
    <dgm:cxn modelId="{D26FEF77-C93A-42C4-83DA-16900095F385}" type="presOf" srcId="{7E5A3702-E1E8-4840-A1DA-AB68BEB0CC81}" destId="{4EF6F3D5-67FD-461B-B4F2-45B8D608225B}" srcOrd="0" destOrd="0" presId="urn:microsoft.com/office/officeart/2005/8/layout/default"/>
    <dgm:cxn modelId="{E6CE8C7C-AAAE-4BD4-B1FF-BC3EC152C025}" type="presOf" srcId="{78AEDEC6-ED70-4840-988D-7A7CD9E2C72F}" destId="{7D85FF2F-68EC-4CE7-8114-9B69CFF6AA31}" srcOrd="0" destOrd="0" presId="urn:microsoft.com/office/officeart/2005/8/layout/default"/>
    <dgm:cxn modelId="{A026327E-D763-4D94-9DF0-02AFC514D420}" srcId="{540C466F-DE1D-46CC-BF93-C4135AA7BA63}" destId="{7E5A3702-E1E8-4840-A1DA-AB68BEB0CC81}" srcOrd="1" destOrd="0" parTransId="{4561FDA4-E9D7-46BB-B00F-7E7A7EF54CBB}" sibTransId="{36515A36-498E-4DD0-8154-23F07362A10F}"/>
    <dgm:cxn modelId="{ABDD3F82-C8A4-4BE8-AD73-7CAF11D8B802}" srcId="{540C466F-DE1D-46CC-BF93-C4135AA7BA63}" destId="{A2B27695-61F6-4A1F-AE4C-749868FA7B5C}" srcOrd="0" destOrd="0" parTransId="{6A260236-E95B-4AD6-9AB4-3E462BA4D7D6}" sibTransId="{837FE047-93D1-49B8-B72A-0D2710C884CE}"/>
    <dgm:cxn modelId="{D56F859F-BB2A-4F0B-8FE5-F5F5CBA91E32}" type="presOf" srcId="{A2B27695-61F6-4A1F-AE4C-749868FA7B5C}" destId="{FEB69406-5192-435F-A736-4419FD546717}" srcOrd="0" destOrd="0" presId="urn:microsoft.com/office/officeart/2005/8/layout/default"/>
    <dgm:cxn modelId="{BE01E7EB-B44A-411D-89FD-7F1AC15E168F}" srcId="{540C466F-DE1D-46CC-BF93-C4135AA7BA63}" destId="{78AEDEC6-ED70-4840-988D-7A7CD9E2C72F}" srcOrd="5" destOrd="0" parTransId="{1F461CE6-3C7D-43CA-AA9A-0A76E2527B14}" sibTransId="{C85E8824-25EF-466B-BCA7-284859E56F3A}"/>
    <dgm:cxn modelId="{A6F12AFB-F127-4A48-A2EE-C56660485F18}" srcId="{540C466F-DE1D-46CC-BF93-C4135AA7BA63}" destId="{07DBC1BD-8F53-4BA0-8565-C74D72A0432E}" srcOrd="3" destOrd="0" parTransId="{EC44F2D1-FB58-4D7A-B964-39402CBB6C51}" sibTransId="{8771B1E1-4AFE-42D6-AE99-420E7E96AEFD}"/>
    <dgm:cxn modelId="{6261AFBD-C205-4F5C-A982-5BED784BF6F8}" type="presParOf" srcId="{10EC4E57-A8AD-438A-9EDB-1C72D0DFF098}" destId="{FEB69406-5192-435F-A736-4419FD546717}" srcOrd="0" destOrd="0" presId="urn:microsoft.com/office/officeart/2005/8/layout/default"/>
    <dgm:cxn modelId="{104AABE5-8655-4609-B93C-E0DEBE7AF2BB}" type="presParOf" srcId="{10EC4E57-A8AD-438A-9EDB-1C72D0DFF098}" destId="{1E8F3B1C-9CB9-4A0A-A33C-D09B5018CEA9}" srcOrd="1" destOrd="0" presId="urn:microsoft.com/office/officeart/2005/8/layout/default"/>
    <dgm:cxn modelId="{481F92D7-08E4-42D8-B9E6-48B796504364}" type="presParOf" srcId="{10EC4E57-A8AD-438A-9EDB-1C72D0DFF098}" destId="{4EF6F3D5-67FD-461B-B4F2-45B8D608225B}" srcOrd="2" destOrd="0" presId="urn:microsoft.com/office/officeart/2005/8/layout/default"/>
    <dgm:cxn modelId="{592B62E9-8564-4309-8A9A-9C980E9EA59E}" type="presParOf" srcId="{10EC4E57-A8AD-438A-9EDB-1C72D0DFF098}" destId="{68CDF0EA-F545-443D-A50F-D869056DE86A}" srcOrd="3" destOrd="0" presId="urn:microsoft.com/office/officeart/2005/8/layout/default"/>
    <dgm:cxn modelId="{01D42A51-B8C5-40A8-BD8A-7F614B3EDB38}" type="presParOf" srcId="{10EC4E57-A8AD-438A-9EDB-1C72D0DFF098}" destId="{5AD65AFF-EF44-4562-9AB5-9E4173B802B3}" srcOrd="4" destOrd="0" presId="urn:microsoft.com/office/officeart/2005/8/layout/default"/>
    <dgm:cxn modelId="{D4FE2984-4636-478C-8032-81177D1CFFD8}" type="presParOf" srcId="{10EC4E57-A8AD-438A-9EDB-1C72D0DFF098}" destId="{FF90F275-CAC8-4A90-8A31-D10531B0B56B}" srcOrd="5" destOrd="0" presId="urn:microsoft.com/office/officeart/2005/8/layout/default"/>
    <dgm:cxn modelId="{4EC8F01E-B0B6-4F47-BB31-7E22CDC1BEE8}" type="presParOf" srcId="{10EC4E57-A8AD-438A-9EDB-1C72D0DFF098}" destId="{D6FA1205-5B16-4E8D-9E79-C327B46D0F7B}" srcOrd="6" destOrd="0" presId="urn:microsoft.com/office/officeart/2005/8/layout/default"/>
    <dgm:cxn modelId="{60C26D04-74EC-47FE-B11B-2AEB7F72F1FE}" type="presParOf" srcId="{10EC4E57-A8AD-438A-9EDB-1C72D0DFF098}" destId="{4D94CE2A-32DF-4079-8159-6CD6DD76A1BC}" srcOrd="7" destOrd="0" presId="urn:microsoft.com/office/officeart/2005/8/layout/default"/>
    <dgm:cxn modelId="{0FBDE7EA-873A-4E32-93F0-293B6395B368}" type="presParOf" srcId="{10EC4E57-A8AD-438A-9EDB-1C72D0DFF098}" destId="{44613A9F-0045-4523-AC29-FBEFBA0DA778}" srcOrd="8" destOrd="0" presId="urn:microsoft.com/office/officeart/2005/8/layout/default"/>
    <dgm:cxn modelId="{B964CFBC-F151-46B9-923D-C09895558B16}" type="presParOf" srcId="{10EC4E57-A8AD-438A-9EDB-1C72D0DFF098}" destId="{E4750AF1-F187-48B1-989D-6BDF9D4C60AB}" srcOrd="9" destOrd="0" presId="urn:microsoft.com/office/officeart/2005/8/layout/default"/>
    <dgm:cxn modelId="{BA137E21-6605-4973-A26D-1AA3FB697723}" type="presParOf" srcId="{10EC4E57-A8AD-438A-9EDB-1C72D0DFF098}" destId="{7D85FF2F-68EC-4CE7-8114-9B69CFF6AA3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F592D-5DE0-4DEC-A435-0597836B60FE}">
      <dsp:nvSpPr>
        <dsp:cNvPr id="0" name=""/>
        <dsp:cNvSpPr/>
      </dsp:nvSpPr>
      <dsp:spPr>
        <a:xfrm>
          <a:off x="0" y="3925639"/>
          <a:ext cx="5932468" cy="858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Jabłka są wszechstronne w kuchni – mogą być używane do pieczenia, gotowania, a także jedzone na surowo. Są składnikiem wielu potraw,                    od ciast po sałatki.</a:t>
          </a:r>
          <a:endParaRPr lang="en-US" sz="1300" kern="1200"/>
        </a:p>
      </dsp:txBody>
      <dsp:txXfrm>
        <a:off x="0" y="3925639"/>
        <a:ext cx="5932468" cy="858833"/>
      </dsp:txXfrm>
    </dsp:sp>
    <dsp:sp modelId="{FB8FDE01-1EFA-432B-BF48-385B126B842B}">
      <dsp:nvSpPr>
        <dsp:cNvPr id="0" name=""/>
        <dsp:cNvSpPr/>
      </dsp:nvSpPr>
      <dsp:spPr>
        <a:xfrm rot="10800000">
          <a:off x="0" y="2617635"/>
          <a:ext cx="5932468" cy="1320886"/>
        </a:xfrm>
        <a:prstGeom prst="upArrowCallou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W Chinach jabłko jest popularnym prezentem noworocznym, ponieważ w języku chińskim słowo „jabłko” brzmi podobnie do słowa „pokój”.</a:t>
          </a:r>
          <a:endParaRPr lang="en-US" sz="1300" kern="1200"/>
        </a:p>
      </dsp:txBody>
      <dsp:txXfrm rot="10800000">
        <a:off x="0" y="2617635"/>
        <a:ext cx="5932468" cy="858272"/>
      </dsp:txXfrm>
    </dsp:sp>
    <dsp:sp modelId="{6E97B5F3-224B-4E50-B230-8D9E22B21F7D}">
      <dsp:nvSpPr>
        <dsp:cNvPr id="0" name=""/>
        <dsp:cNvSpPr/>
      </dsp:nvSpPr>
      <dsp:spPr>
        <a:xfrm rot="10800000">
          <a:off x="0" y="1309631"/>
          <a:ext cx="5932468" cy="1320886"/>
        </a:xfrm>
        <a:prstGeom prst="upArrowCallou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Jabłka są bogate w witaminy, szczególnie witaminę C, oraz błonnik. Jedno średnie jabłko dostarcza około 95 kalorii, co czyni je zdrową przekąską.</a:t>
          </a:r>
          <a:endParaRPr lang="en-US" sz="1300" kern="1200"/>
        </a:p>
      </dsp:txBody>
      <dsp:txXfrm rot="10800000">
        <a:off x="0" y="1309631"/>
        <a:ext cx="5932468" cy="858272"/>
      </dsp:txXfrm>
    </dsp:sp>
    <dsp:sp modelId="{17B40DEC-875E-4BF6-BD87-EFE1A50CA97F}">
      <dsp:nvSpPr>
        <dsp:cNvPr id="0" name=""/>
        <dsp:cNvSpPr/>
      </dsp:nvSpPr>
      <dsp:spPr>
        <a:xfrm rot="10800000">
          <a:off x="0" y="1627"/>
          <a:ext cx="5932468" cy="1320886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Na świecie istnieje ponad 7 500 różnych odmian jabłek. Każda z nich charakteryzuje się unikalnym smakiem, kształtem i kolorem. Najpopularniejsze odmiany to między innymi Gala, Fuji, </a:t>
          </a:r>
          <a:r>
            <a:rPr lang="pl-PL" sz="1300" kern="1200" dirty="0" err="1"/>
            <a:t>Granny</a:t>
          </a:r>
          <a:r>
            <a:rPr lang="pl-PL" sz="1300" kern="1200" dirty="0"/>
            <a:t> </a:t>
          </a:r>
          <a:r>
            <a:rPr lang="pl-PL" sz="1300" kern="1200" dirty="0" err="1"/>
            <a:t>Smith</a:t>
          </a:r>
          <a:r>
            <a:rPr lang="pl-PL" sz="1300" kern="1200" dirty="0"/>
            <a:t>    i </a:t>
          </a:r>
          <a:r>
            <a:rPr lang="pl-PL" sz="1300" kern="1200" dirty="0" err="1"/>
            <a:t>Jonagold</a:t>
          </a:r>
          <a:r>
            <a:rPr lang="pl-PL" sz="1300" kern="1200" dirty="0"/>
            <a:t>.</a:t>
          </a:r>
          <a:endParaRPr lang="en-US" sz="1300" kern="1200" dirty="0"/>
        </a:p>
      </dsp:txBody>
      <dsp:txXfrm rot="10800000">
        <a:off x="0" y="1627"/>
        <a:ext cx="5932468" cy="85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69406-5192-435F-A736-4419FD54671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 polskiej tradycji jabłko ma szczególne miejsce, zwłaszcza w kontekście obrzędów i świąt.    Na przykład w wigilię Bożego Narodzenia, jabłko jest często krojone i dzielone między członków rodziny jako symbol jedności i miłości. Ten zwyczaj ma swoje korzenie w dawnych obrzędach, gdzie jabłko symbolizowało zdrowie i dobrobyt na nadchodzący rok.</a:t>
          </a:r>
          <a:endParaRPr lang="en-US" sz="1300" kern="1200" dirty="0"/>
        </a:p>
      </dsp:txBody>
      <dsp:txXfrm>
        <a:off x="0" y="39687"/>
        <a:ext cx="3286125" cy="1971675"/>
      </dsp:txXfrm>
    </dsp:sp>
    <dsp:sp modelId="{4EF6F3D5-67FD-461B-B4F2-45B8D608225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Podczas świąt wielkanocnych, jabłka są często używane do dekoracji stołów i koszyków wielkanocnych. Mają one symbolizować odrodzenie i nowe życie, co jest zgodne z duchem tego święta.</a:t>
          </a:r>
          <a:endParaRPr lang="en-US" sz="1300" kern="1200"/>
        </a:p>
      </dsp:txBody>
      <dsp:txXfrm>
        <a:off x="3614737" y="39687"/>
        <a:ext cx="3286125" cy="1971675"/>
      </dsp:txXfrm>
    </dsp:sp>
    <dsp:sp modelId="{5AD65AFF-EF44-4562-9AB5-9E4173B802B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W polskiej tradycji weselnej, jabłka odgrywają ważną rolę w różnych zwyczajach. Na przykład, podczas staropolskich wesel, młoda para mogła być obdarowana jabłkami, które symbolizowały płodność i obfitość w nowym życiu.</a:t>
          </a:r>
          <a:endParaRPr lang="en-US" sz="1300" kern="1200"/>
        </a:p>
      </dsp:txBody>
      <dsp:txXfrm>
        <a:off x="7229475" y="39687"/>
        <a:ext cx="3286125" cy="1971675"/>
      </dsp:txXfrm>
    </dsp:sp>
    <dsp:sp modelId="{D6FA1205-5B16-4E8D-9E79-C327B46D0F7B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W polskim folklorze jabłko jest często wykorzystywane w wróżbach i zabawach. Jednym z najbardziej znanych jest wróżba andrzejkowa, gdzie dziewczęta wróżyły sobie przyszłość, obierając jabłko i rzucając skórkę za siebie. Kształt, jaki przyjmowała skórka, miał ukazywać inicjały przyszłego męża.</a:t>
          </a:r>
          <a:endParaRPr lang="en-US" sz="1300" kern="1200"/>
        </a:p>
      </dsp:txBody>
      <dsp:txXfrm>
        <a:off x="0" y="2339975"/>
        <a:ext cx="3286125" cy="1971675"/>
      </dsp:txXfrm>
    </dsp:sp>
    <dsp:sp modelId="{44613A9F-0045-4523-AC29-FBEFBA0DA77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Jabłka są również obecne w licznych legendach i podaniach ludowych. Jednym z przykładów jest legenda o złotym jabłku, które miało przynieść szczęście temu, kto je znajdzie.</a:t>
          </a:r>
          <a:endParaRPr lang="en-US" sz="1300" kern="1200"/>
        </a:p>
      </dsp:txBody>
      <dsp:txXfrm>
        <a:off x="3614737" y="2339975"/>
        <a:ext cx="3286125" cy="1971675"/>
      </dsp:txXfrm>
    </dsp:sp>
    <dsp:sp modelId="{7D85FF2F-68EC-4CE7-8114-9B69CFF6AA3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Polskie jabłka, dzięki swojej symbolice i obecności w kulturze, są czymś więcej niż tylko owocem. Są one nośnikiem tradycji, historii i sztuki, co czyni je integralnym elementem polskiego dziedzictwa kulturowego.</a:t>
          </a:r>
          <a:endParaRPr lang="en-US" sz="13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226CC-8B2C-4F3B-877A-DAF37DD66A44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CD59C-F702-4B7A-98FC-73B2FBB52D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CD59C-F702-4B7A-98FC-73B2FBB52D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65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CD59C-F702-4B7A-98FC-73B2FBB52D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46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CD59C-F702-4B7A-98FC-73B2FBB52D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05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DFDDB-BA40-FA42-58B4-22544D8C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0ACE771-80F6-223E-5433-C85C268DC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F49DCC-3536-CDD2-6E1E-DA4CA335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8FE107-7D53-4FB2-3B34-04D3858E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90AD8D-03FC-1BA4-2C50-27F000D2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99473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AE463-834C-88D2-BD06-7ACD434B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519CCA-A971-15C9-566E-92F76D45C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5C1FD4-B42F-AE78-3D30-0813ECF5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EDCFD-3D9B-8E54-5377-C8D7D93A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269D91-9988-E0AF-6BBF-463C3D5F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0576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206185-3ADE-9DC4-595E-C44F25C26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0B05C1-2569-1553-2979-69827EA36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44A590-CBBA-00C0-31AB-CDFE3A35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7F9A54-B28C-29E5-9ABA-3BF337DA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4BDD3F-DF6F-9248-9AAE-4ADDE0C6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2541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8E242E-A96F-F7DB-CE85-ACDA95ED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04C210-BF07-B9FB-1FD5-AB9AA645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CD2141-C8F4-94AB-5E6F-AEF9A340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0AF28B-1599-A732-1C23-1148A85E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B3BCAC-B12A-DBB1-B70B-65D29A05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9647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E45DA-9F7B-4FA2-E48C-60DBC0D7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9F1E6A-BD99-5AF3-06A3-3600B36AA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41FB6A-C6C6-65B3-FE7A-805B8748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A6F070-73A2-B490-BD18-A77F49E5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F61625-B4EB-8568-71E9-CD839C31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2193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E0B665-015E-B753-370E-194F6ED6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3439BC-35D2-887A-3ADF-1A39698DB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C01C1B-ECBB-DEB1-BD2C-F6AABC4A6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5ABC7F-C6D0-AA1E-94BC-9BB71C63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B1972B-6C35-3680-3F32-E56F369E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BF3ED3-7136-3396-4307-C7A1B27F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5458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7CAEA6-B4CC-F835-0042-093F4748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FA7C95-8C30-41C8-F951-6D9A182F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0120F9-C4A6-C6C5-1365-98E4E1BA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090D6C4-1BB6-96D3-DBCD-8487E3322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2DA6FB-1A01-667A-C290-C6119CD41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6BD7BCC-0354-A448-2C74-0EFEBAF0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F730668-4E0A-2D3E-060E-5EA8CEC6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22A71FD-E120-F7B2-B88F-1115CF52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9676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B3F49-EA0D-1BFA-7DE9-28D0C115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FE0594-2FD6-88F1-8AB9-F88869F2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2BD86B4-3EC0-5646-DE4D-D9B10613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502792-5E4D-58D6-A265-E60CF3CE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7025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F66EEBA-80D6-82C5-1B4D-EC5AAC64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E5DADB-7F7E-7B95-009A-1DABA710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533CC8-1B33-A695-2958-77DD5834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595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942D8-03C3-6282-5F06-E7F89A54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41FFBA-F3DE-160C-619B-3F10C7CE1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7F64CC-C471-F5BE-7501-9654BCF85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047371-0529-91BA-5122-641BD5F3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9167C6-E768-F622-D6E0-F8737A4B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08B212-B422-35CB-BADC-147765ED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45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5060D-2834-0D37-641F-60341B07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4C4035-0BB9-E80B-4B3B-9BFADC642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3AD820-8156-7B95-A89E-30D721D68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5060A7-975F-5800-8EA1-FD82C815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6048EE-F29C-72E2-86A1-E8F0F7B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2DBA81-D03D-2E2D-0993-BDDB4AAC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9029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F2D7439-8580-6715-7869-8FF584F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5D6A86-7CC7-BBFD-B687-0389EFBA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33120F-CCD9-49E2-0A6A-957803F32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CEBD3-8623-4D9E-9316-838953B766E3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581320-4F21-D0ED-6008-BAB1B13A8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B73D70-7901-C4C5-5BF5-5575D53EC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D5A81-04DB-4E52-8D80-58092C9E9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61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4F92635-D05D-190C-4E62-E9468B56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42" y="1931409"/>
            <a:ext cx="4151922" cy="2762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DDB8AAF-D43A-6FE4-2F77-C3A73B3E7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44" y="1931409"/>
            <a:ext cx="6020730" cy="3534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77236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FEDFF8-D9AE-8DF3-871B-276FD62B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 b="1">
                <a:latin typeface="Comic Sans MS" panose="030F0702030302020204" pitchFamily="66" charset="0"/>
              </a:rPr>
              <a:t>Dlaczego warto jeść jabłka?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98FF60-744C-3F58-9FB5-F98E7355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68644"/>
            <a:ext cx="5334197" cy="4171436"/>
          </a:xfrm>
        </p:spPr>
        <p:txBody>
          <a:bodyPr anchor="ctr">
            <a:noAutofit/>
          </a:bodyPr>
          <a:lstStyle/>
          <a:p>
            <a:pPr algn="just"/>
            <a:r>
              <a:rPr lang="pl-PL" sz="1400" dirty="0"/>
              <a:t>Jedzenie jabłek przynosi wiele korzyści zdrowotnych. Przede wszystkim są one bogate w błonnik, który wspomaga trawienie i pomaga w utrzymaniu zdrowego układu pokarmowego. Jabłka zawierają również witaminę C, która wzmacnia układ odpornościowy oraz działa jako silny przeciwutleniacz, chroniący komórki przed uszkodzeniami.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dirty="0"/>
              <a:t>Dodatkowo, regularne spożywanie jabłek może pomóc                             w regulacji poziomu cukru we krwi, co jest korzystne dla osób                    z cukrzycą. Jabłka mają także niską kaloryczność, co sprawia, że są idealną przekąską dla osób dbających o linię. Warto więc jeść jabłka każdego dnia, aby cieszyć się dobrym zdrowiem.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dirty="0"/>
              <a:t>Jabłka, znane i cenione na całym świecie, mają długą historię oraz wiele zastosowań w kuchni, medycynie i kulturze.                               Są symbolem zdrowia i długowieczności, a ich różnorodność sprawia, że każdy znajdzie coś dla siebie. Od mitologii po naukę, jabłka odgrywają ważną rolę w naszej codzienności.</a:t>
            </a:r>
          </a:p>
        </p:txBody>
      </p:sp>
      <p:pic>
        <p:nvPicPr>
          <p:cNvPr id="5" name="Picture 4" descr="Szybująca zieleń Apple na zielonym tle">
            <a:extLst>
              <a:ext uri="{FF2B5EF4-FFF2-40B4-BE49-F238E27FC236}">
                <a16:creationId xmlns:a16="http://schemas.microsoft.com/office/drawing/2014/main" id="{EF5D7EA6-BD61-F9F0-719B-58B838D6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96" r="25009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6476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107A7-1389-A645-FC87-0E39C46197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1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A8B5A2-1B39-2199-1987-D3DF6A51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/>
              <a:t>Jabłka w polskiej tradycji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04F1C3E-69E9-3C21-BB04-7DB56F5AA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8200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E8961C3-FD51-5454-F084-A8E2E75A3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088" y="94834"/>
            <a:ext cx="3237875" cy="1730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0697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797AFE-9F84-AC7E-FA9B-C1E58143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pl-PL" sz="4000" b="1"/>
              <a:t>I to już koniec…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B33D30-CCB6-8A93-9132-26F8743D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85" r="-2" b="9716"/>
          <a:stretch>
            <a:fillRect/>
          </a:stretch>
        </p:blipFill>
        <p:spPr>
          <a:xfrm>
            <a:off x="-4642" y="10"/>
            <a:ext cx="3006061" cy="333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70B3DD3-49DB-84AD-F028-6894C1D5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81" r="1" b="6674"/>
          <a:stretch>
            <a:fillRect/>
          </a:stretch>
        </p:blipFill>
        <p:spPr>
          <a:xfrm>
            <a:off x="3198068" y="10"/>
            <a:ext cx="2991088" cy="333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53873A-BB42-7459-DAD4-1766373AA9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446"/>
          <a:stretch>
            <a:fillRect/>
          </a:stretch>
        </p:blipFill>
        <p:spPr>
          <a:xfrm>
            <a:off x="-2" y="3518351"/>
            <a:ext cx="6189158" cy="333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F97AF5-5610-31F5-7E98-6751CBEE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Autofit/>
          </a:bodyPr>
          <a:lstStyle/>
          <a:p>
            <a:r>
              <a:rPr lang="pl-PL" sz="2000" dirty="0"/>
              <a:t>Światowy Dzień Jabłka to doskonała okazja, by:</a:t>
            </a:r>
          </a:p>
          <a:p>
            <a:r>
              <a:rPr lang="pl-PL" sz="2000" dirty="0"/>
              <a:t>sięgnąć po świeży owoc jako zdrową przekąskę,</a:t>
            </a:r>
          </a:p>
          <a:p>
            <a:r>
              <a:rPr lang="pl-PL" sz="2000" dirty="0"/>
              <a:t>spróbować różnych odmian i odkryć nowe smaki,</a:t>
            </a:r>
          </a:p>
          <a:p>
            <a:r>
              <a:rPr lang="pl-PL" sz="2000" dirty="0"/>
              <a:t>przygotować coś wyjątkowego – kompot, mus lub ciasto</a:t>
            </a:r>
          </a:p>
          <a:p>
            <a:pPr marL="0" indent="0">
              <a:buNone/>
            </a:pPr>
            <a:r>
              <a:rPr lang="pl-PL" sz="2000" dirty="0"/>
              <a:t>Życzymy smacznego!</a:t>
            </a:r>
          </a:p>
          <a:p>
            <a:pPr marL="0" indent="0">
              <a:buNone/>
            </a:pPr>
            <a:r>
              <a:rPr lang="pl-PL" sz="2000" dirty="0"/>
              <a:t>Samorząd Uczniowski</a:t>
            </a:r>
          </a:p>
          <a:p>
            <a:pPr marL="0" indent="0">
              <a:buNone/>
            </a:pPr>
            <a:r>
              <a:rPr lang="pl-PL" sz="2000" dirty="0"/>
              <a:t>SP109</a:t>
            </a:r>
          </a:p>
        </p:txBody>
      </p:sp>
    </p:spTree>
    <p:extLst>
      <p:ext uri="{BB962C8B-B14F-4D97-AF65-F5344CB8AC3E}">
        <p14:creationId xmlns:p14="http://schemas.microsoft.com/office/powerpoint/2010/main" val="1894108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4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3FC5F91F-DE50-4EFA-58E8-A9C22677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r="18116" b="-1"/>
          <a:stretch>
            <a:fillRect/>
          </a:stretch>
        </p:blipFill>
        <p:spPr>
          <a:xfrm>
            <a:off x="6879158" y="841663"/>
            <a:ext cx="4369804" cy="518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C5767BB-84B0-821E-58CF-837DAE7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br>
              <a:rPr lang="pl-PL" sz="4800">
                <a:solidFill>
                  <a:schemeClr val="bg1"/>
                </a:solidFill>
              </a:rPr>
            </a:br>
            <a:r>
              <a:rPr lang="pl-PL" sz="4800" b="1" i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Zacznijmy od początku...</a:t>
            </a:r>
            <a:endParaRPr lang="pl-PL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22823-9B4E-B994-699E-0ABF55927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pPr algn="just"/>
            <a:r>
              <a:rPr lang="pl-PL" i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Jabłko jest najpopularniejszym owocem nie tylko w naszym kraju, ale i na świecie. Jak wiecie rośnie   na drzewie, które zwane jest jabłonią.</a:t>
            </a:r>
          </a:p>
          <a:p>
            <a:pPr marL="0" indent="0"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188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30F4543-8C16-C690-00D7-B17A4C73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6" y="639758"/>
            <a:ext cx="4761811" cy="2907673"/>
          </a:xfrm>
        </p:spPr>
        <p:txBody>
          <a:bodyPr anchor="ctr">
            <a:norm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Poznajmy historię jabłoni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0B20C5-D6C4-CD52-F25F-814ABD0B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51" y="639759"/>
            <a:ext cx="4485495" cy="5541586"/>
          </a:xfrm>
        </p:spPr>
        <p:txBody>
          <a:bodyPr anchor="ctr">
            <a:normAutofit lnSpcReduction="10000"/>
          </a:bodyPr>
          <a:lstStyle/>
          <a:p>
            <a:pPr algn="just"/>
            <a:endParaRPr lang="pl-PL" sz="1800" dirty="0">
              <a:solidFill>
                <a:schemeClr val="tx2"/>
              </a:solidFill>
            </a:endParaRP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Najstarsze ślady jabłek pochodzą                 z przed około 6500 l. p.n.e. Legenda głosi, że pierwsza jabłoń – matka wszystkich jabłek, została odnaleziona w górach Kazachstanu. Jabłonie te miały charakteryzować się kwaśnymi, małymi owocami, pniami  o szerokości 2 metrów                         i wysokości do 30 metrów. Pierwsze odmiany słodkiej jabłoni powstały około 4000 roku </a:t>
            </a:r>
            <a:r>
              <a:rPr lang="pl-PL" sz="2000" dirty="0" err="1">
                <a:solidFill>
                  <a:schemeClr val="tx2"/>
                </a:solidFill>
              </a:rPr>
              <a:t>p.n.e</a:t>
            </a:r>
            <a:r>
              <a:rPr lang="pl-PL" sz="2000" dirty="0">
                <a:solidFill>
                  <a:schemeClr val="tx2"/>
                </a:solidFill>
              </a:rPr>
              <a:t>, potem dostały się do Grecji i Rzymu.</a:t>
            </a: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Powołując się na kroniki J. Długosza, uprawa jabłoni w Polsce rozpoczęła się około 1100 roku, dzięki  zakonnikom Cystersom. Zakonnicy docenili właściwości smakowe jak                  i zdrowotne jabłek, i sprowadzili je       do naszego kraju z Europy Zachodniej.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784647-CFF4-8B71-239B-F3ECCC7A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77" y="3044943"/>
            <a:ext cx="3580646" cy="317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8873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8FB4AD-41E6-47ED-BDA3-A923E30D3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7034"/>
            <a:ext cx="12188949" cy="6858000"/>
            <a:chOff x="-2848" y="0"/>
            <a:chExt cx="12188949" cy="6858000"/>
          </a:xfrm>
        </p:grpSpPr>
        <p:sp>
          <p:nvSpPr>
            <p:cNvPr id="53" name="Color Cover">
              <a:extLst>
                <a:ext uri="{FF2B5EF4-FFF2-40B4-BE49-F238E27FC236}">
                  <a16:creationId xmlns:a16="http://schemas.microsoft.com/office/drawing/2014/main" id="{6BAE21C0-2D03-4FC3-9667-4C4B9CC7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olor Cover">
              <a:extLst>
                <a:ext uri="{FF2B5EF4-FFF2-40B4-BE49-F238E27FC236}">
                  <a16:creationId xmlns:a16="http://schemas.microsoft.com/office/drawing/2014/main" id="{FCB3CB3B-5D77-4F1E-A155-DF4EE6E85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4F4E70D-A4C9-44E3-A00A-F3AD121A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E8AFF701-6A8D-44BD-8C85-9EE4110F6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olor">
              <a:extLst>
                <a:ext uri="{FF2B5EF4-FFF2-40B4-BE49-F238E27FC236}">
                  <a16:creationId xmlns:a16="http://schemas.microsoft.com/office/drawing/2014/main" id="{7D44C50E-4B0D-458E-8745-151B0968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7E096257-E2D1-E32D-E4A0-2DF29EDC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67" r="3" b="6302"/>
          <a:stretch>
            <a:fillRect/>
          </a:stretch>
        </p:blipFill>
        <p:spPr>
          <a:xfrm>
            <a:off x="7082810" y="823198"/>
            <a:ext cx="4166151" cy="258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70A6E67-9F20-A8A1-DB13-97C66ACF54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72" b="4324"/>
          <a:stretch>
            <a:fillRect/>
          </a:stretch>
        </p:blipFill>
        <p:spPr>
          <a:xfrm>
            <a:off x="7082810" y="3440249"/>
            <a:ext cx="4166151" cy="258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61F91B-361F-4DD4-9DD1-C381F901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3338C4-0AEE-DECD-8425-8BA85730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545726"/>
          </a:xfrm>
        </p:spPr>
        <p:txBody>
          <a:bodyPr anchor="b">
            <a:normAutofit/>
          </a:bodyPr>
          <a:lstStyle/>
          <a:p>
            <a:pPr fontAlgn="base">
              <a:spcBef>
                <a:spcPts val="1200"/>
              </a:spcBef>
              <a:spcAft>
                <a:spcPts val="1800"/>
              </a:spcAft>
            </a:pPr>
            <a:r>
              <a:rPr lang="pl-PL" sz="48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Jabłko w historii</a:t>
            </a:r>
            <a:br>
              <a:rPr lang="pl-PL" sz="4800" b="1" i="0" dirty="0">
                <a:solidFill>
                  <a:schemeClr val="bg1"/>
                </a:solidFill>
                <a:effectLst/>
                <a:latin typeface="Big Shoulders Display"/>
              </a:rPr>
            </a:b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79E610-E11B-89FB-F5D9-98910735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800">
                <a:solidFill>
                  <a:schemeClr val="bg1"/>
                </a:solidFill>
              </a:rPr>
              <a:t>Gdyby nie jabłko, które spadło na głowę Newtona, nie mielibyśmy powszechnej teorii ciążenia, przez co wcale nie byłoby nam lżej, ale wręcz przeciwnie.</a:t>
            </a:r>
          </a:p>
        </p:txBody>
      </p:sp>
    </p:spTree>
    <p:extLst>
      <p:ext uri="{BB962C8B-B14F-4D97-AF65-F5344CB8AC3E}">
        <p14:creationId xmlns:p14="http://schemas.microsoft.com/office/powerpoint/2010/main" val="1814684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36E295-EF5B-4BE9-A4CB-D5C581AAA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9EDFE04B-BA3D-4E70-8E8D-3130980E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9B9AA2D3-5BB5-441E-AE46-54B87F25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D90F2916-B542-80E9-3708-C4537AFF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36" y="1099889"/>
            <a:ext cx="6086409" cy="386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7D680E7-65CB-7E85-E7DF-1850605A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Jabłko Demokryta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1313B9-E9C7-9414-5036-D1AAF121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5" y="3952172"/>
            <a:ext cx="5037201" cy="2229172"/>
          </a:xfrm>
        </p:spPr>
        <p:txBody>
          <a:bodyPr anchor="t">
            <a:normAutofit/>
          </a:bodyPr>
          <a:lstStyle/>
          <a:p>
            <a:pPr algn="just"/>
            <a:r>
              <a:rPr lang="pl-PL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Anegdota o jabłku Demokryta przekonuje, że dobrze pokrojone jabłko może przynieść korzyści znacznie większe niż jabłecznik. Demokryt, żyjący na przełomie  V i IV w. p. n.e., jest twórcą pojęcia atomu. Na trop podstawowej cząstki materii miało go naprowadzić właśnie jabłko. Demokryt rozważał, co też stałoby się, gdyby przekroił jabłko na pół, znowu na pół i jeszcze,                  i jeszcze, i tak dalej. Doszedł do wniosku, że otrzymałby w końcu atom. Jak potoczyłyby się losy teorii materii, gdyby Demokryt zjadł jabłko, zamiast się nad nim zastanawiać?</a:t>
            </a:r>
          </a:p>
        </p:txBody>
      </p:sp>
    </p:spTree>
    <p:extLst>
      <p:ext uri="{BB962C8B-B14F-4D97-AF65-F5344CB8AC3E}">
        <p14:creationId xmlns:p14="http://schemas.microsoft.com/office/powerpoint/2010/main" val="40973431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4F8BEB-8FF6-99A1-7AE2-203BDBA0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pl-PL" b="1"/>
              <a:t>Losy jabłka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1471CA-933B-770F-69C1-2AC052EC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Jabłko toczy się przez legendy i baśnie                 całego świata. Tworzy jabłkowe sady,                               w których śpiący nieśmiertelni bohaterowie                             i władcy spoczywają, czekając                                        na przebudzenie. Historia o jabłku niezgody prowadzącym do wojny trojańskiej zaczyna się od „jabłka z niespodzianką”. Rzucone między boginie jabłko nosi napis                               „dla najpiękniejszej”.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/>
              <a:t>Jabłko z wkładką staje się ulubionym motywem baśni. W baśni o Królewnie Śnieżce wprost ugina się pod ciężarem starych tradycji. Pojawia się w pozornie przyjaznej, wyciągniętej dłoni, po to tylko, by otruć                          i oszukać. </a:t>
            </a:r>
          </a:p>
        </p:txBody>
      </p:sp>
      <p:pic>
        <p:nvPicPr>
          <p:cNvPr id="4" name="Obraz 3" descr="Obraz zawierający kreskówka, Animacja, obraz, Kreskówka&#10;&#10;Zawartość wygenerowana przez AI może być niepoprawna.">
            <a:extLst>
              <a:ext uri="{FF2B5EF4-FFF2-40B4-BE49-F238E27FC236}">
                <a16:creationId xmlns:a16="http://schemas.microsoft.com/office/drawing/2014/main" id="{EE73686E-FA12-69A1-585D-DAF59B82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76"/>
          <a:stretch>
            <a:fillRect/>
          </a:stretch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obraz, kobieta, kreskówka, sukienka&#10;&#10;Zawartość wygenerowana przez AI może być niepoprawna.">
            <a:extLst>
              <a:ext uri="{FF2B5EF4-FFF2-40B4-BE49-F238E27FC236}">
                <a16:creationId xmlns:a16="http://schemas.microsoft.com/office/drawing/2014/main" id="{82D8799D-B6C8-0327-7875-E2BA2173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38" r="11628" b="2"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Obraz 5" descr="Obraz zawierający szkic, obraz, rysowanie, ilustracja&#10;&#10;Zawartość wygenerowana przez AI może być niepoprawna.">
            <a:extLst>
              <a:ext uri="{FF2B5EF4-FFF2-40B4-BE49-F238E27FC236}">
                <a16:creationId xmlns:a16="http://schemas.microsoft.com/office/drawing/2014/main" id="{1D331007-A50F-A584-6320-42FFB7839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52" r="1" b="1"/>
          <a:stretch>
            <a:fillRect/>
          </a:stretch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56506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851D15-F277-4F14-E88D-4D7E791A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600" b="1">
                <a:solidFill>
                  <a:schemeClr val="tx2"/>
                </a:solidFill>
                <a:latin typeface="Comic Sans MS" panose="030F0702030302020204" pitchFamily="66" charset="0"/>
              </a:rPr>
              <a:t>Jabłko w Biblii</a:t>
            </a:r>
          </a:p>
        </p:txBody>
      </p:sp>
      <p:pic>
        <p:nvPicPr>
          <p:cNvPr id="7" name="Graphic 6" descr="Wąż">
            <a:extLst>
              <a:ext uri="{FF2B5EF4-FFF2-40B4-BE49-F238E27FC236}">
                <a16:creationId xmlns:a16="http://schemas.microsoft.com/office/drawing/2014/main" id="{707BEF5D-0C56-C713-4E2E-01604FB75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8D2498-B136-7993-AC24-83F9D15C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098624"/>
            <a:ext cx="5122069" cy="3962348"/>
          </a:xfrm>
        </p:spPr>
        <p:txBody>
          <a:bodyPr anchor="ctr">
            <a:normAutofit/>
          </a:bodyPr>
          <a:lstStyle/>
          <a:p>
            <a:pPr algn="just"/>
            <a:r>
              <a:rPr lang="pl-PL" sz="1800" dirty="0">
                <a:solidFill>
                  <a:schemeClr val="tx2"/>
                </a:solidFill>
              </a:rPr>
              <a:t>W biblijnej historii kuszenia Ewy przez węża mowa jest mowa o „owocu” poznania dobra                i zła, czyli zakazanym owocu biblijnym.</a:t>
            </a:r>
          </a:p>
          <a:p>
            <a:pPr algn="just"/>
            <a:r>
              <a:rPr lang="pl-PL" sz="1800" dirty="0">
                <a:solidFill>
                  <a:schemeClr val="tx2"/>
                </a:solidFill>
              </a:rPr>
              <a:t>Jabłko ma w chrześcijaństwie także znaczenie pozytywne. Kiedy pojawia się w rękach Jezusa lub Matki Boskiej, jest zapowiedzią odkupienia grzechów. Jabłko z krzyżem umieszczonym                   w miejscu, z którego wyrasta ogonek, jest jabłkiem królewskim. Złotą kulą, wysadzaną drogimi kamieniami i perłami - symbolem władzy używanym podczas koronacji                         obok korony i berła. W tej roli obsadzone było już w starożytnym Rzymie, w Bizancjum,                            a potem w monarchiach Europy.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62136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0528F8-8BF5-C283-39A1-43FA680D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 b="1"/>
              <a:t>Jabłka są i były tak popularne, że powstały   o nich przysłowia: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D93FF-1633-D894-4C5A-CBEB4EEE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1911493"/>
            <a:ext cx="6873090" cy="4452731"/>
          </a:xfrm>
        </p:spPr>
        <p:txBody>
          <a:bodyPr anchor="t">
            <a:noAutofit/>
          </a:bodyPr>
          <a:lstStyle/>
          <a:p>
            <a:pPr algn="just"/>
            <a:r>
              <a:rPr lang="pl-PL" sz="1600" dirty="0"/>
              <a:t>„Niedaleko pada jabłko od jabłoni” – popularny w językach europejskich zwrot opisujący cechy rodziców, dziedziczone przez dzieci.</a:t>
            </a:r>
          </a:p>
          <a:p>
            <a:pPr algn="just"/>
            <a:r>
              <a:rPr lang="pl-PL" sz="1600" dirty="0"/>
              <a:t>„Jakie jabłko, taka skórka, jaka matka, taka córka” – polski wariant przysłowia                     o cechach dziedzicznych.</a:t>
            </a:r>
          </a:p>
          <a:p>
            <a:pPr algn="just"/>
            <a:r>
              <a:rPr lang="pl-PL" sz="1600" dirty="0"/>
              <a:t>„Niedaleko pada jabłko od jabłoni" - dzieci zwykle dziedziczą skłonności i cechy charakteru po rodzicach.</a:t>
            </a:r>
          </a:p>
          <a:p>
            <a:pPr algn="just"/>
            <a:r>
              <a:rPr lang="pl-PL" sz="1600" dirty="0"/>
              <a:t>„Zdrowy jak jabłko, rumiany jak jabłko” – synonim zdrowia  w języku polskim.</a:t>
            </a:r>
          </a:p>
          <a:p>
            <a:pPr algn="just"/>
            <a:r>
              <a:rPr lang="pl-PL" sz="1600" dirty="0"/>
              <a:t>„Stłuc kogoś na kwaśne jabłko” – zbić kogoś tak mocno, że będzie tak bezużyteczny jak kwaśne jabłko.</a:t>
            </a:r>
          </a:p>
          <a:p>
            <a:pPr algn="just"/>
            <a:r>
              <a:rPr lang="pl-PL" sz="1600" dirty="0"/>
              <a:t>W języku polskim przymiotnik „jabłkowity” opisuje specyficzne umaszczenie konia w spore cętki wielkości jabłek.</a:t>
            </a:r>
          </a:p>
          <a:p>
            <a:pPr algn="just"/>
            <a:r>
              <a:rPr lang="pl-PL" sz="1600" dirty="0"/>
              <a:t>W języku angielskim przysłowie „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apple</a:t>
            </a:r>
            <a:r>
              <a:rPr lang="pl-PL" sz="1600" dirty="0"/>
              <a:t> a </a:t>
            </a:r>
            <a:r>
              <a:rPr lang="pl-PL" sz="1600" dirty="0" err="1"/>
              <a:t>day</a:t>
            </a:r>
            <a:r>
              <a:rPr lang="pl-PL" sz="1600" dirty="0"/>
              <a:t> </a:t>
            </a:r>
            <a:r>
              <a:rPr lang="pl-PL" sz="1600" dirty="0" err="1"/>
              <a:t>keeps</a:t>
            </a:r>
            <a:r>
              <a:rPr lang="pl-PL" sz="1600" dirty="0"/>
              <a:t> the </a:t>
            </a:r>
            <a:r>
              <a:rPr lang="pl-PL" sz="1600" dirty="0" err="1"/>
              <a:t>doctor</a:t>
            </a:r>
            <a:r>
              <a:rPr lang="pl-PL" sz="1600" dirty="0"/>
              <a:t> </a:t>
            </a:r>
            <a:r>
              <a:rPr lang="pl-PL" sz="1600" dirty="0" err="1"/>
              <a:t>away</a:t>
            </a:r>
            <a:r>
              <a:rPr lang="pl-PL" sz="1600" dirty="0"/>
              <a:t>” opisuje, jakim symbolem zdrowia jest jabłko („jedno jabłko dziennie, trzyma lekarza z dala ode mnie").</a:t>
            </a:r>
          </a:p>
          <a:p>
            <a:pPr algn="just"/>
            <a:r>
              <a:rPr lang="pl-PL" sz="1600" dirty="0"/>
              <a:t>„Leniwy czeka, żeby jabłka same wpadły mu do ust” – przysłowie mołdawskie, podobne do polskiego wariantu  z gołąbkami kapuścianymi, które leniwym same mają wpadać do ust.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D673AD-48E7-4059-9299-B8E91CA5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4" r="18682" b="-2"/>
          <a:stretch>
            <a:fillRect/>
          </a:stretch>
        </p:blipFill>
        <p:spPr>
          <a:xfrm>
            <a:off x="7675658" y="1911493"/>
            <a:ext cx="4283766" cy="46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2160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875FBD-5585-E93A-1AB6-C87D969A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CIEKAWOSTKI O JABŁKACH</a:t>
            </a:r>
            <a:endParaRPr lang="pl-PL" b="1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49CCA-1325-F661-E718-A81D17B7E0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7" r="14074" b="1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CA36C22-2BC3-FEAD-474B-A55540195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125620"/>
              </p:ext>
            </p:extLst>
          </p:nvPr>
        </p:nvGraphicFramePr>
        <p:xfrm>
          <a:off x="442452" y="1706775"/>
          <a:ext cx="5932468" cy="47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A0D88B4-5F0C-B8ED-93F9-E25066612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4419" y="2229643"/>
            <a:ext cx="2634142" cy="263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925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1246</Words>
  <Application>Microsoft Office PowerPoint</Application>
  <PresentationFormat>Panoramiczny</PresentationFormat>
  <Paragraphs>55</Paragraphs>
  <Slides>12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Big Shoulders Display</vt:lpstr>
      <vt:lpstr>Calibri</vt:lpstr>
      <vt:lpstr>Comic Sans MS</vt:lpstr>
      <vt:lpstr>Source Sans Pro</vt:lpstr>
      <vt:lpstr>Motyw pakietu Office</vt:lpstr>
      <vt:lpstr>Prezentacja programu PowerPoint</vt:lpstr>
      <vt:lpstr> Zacznijmy od początku...</vt:lpstr>
      <vt:lpstr>Poznajmy historię jabłoni</vt:lpstr>
      <vt:lpstr>Jabłko w historii </vt:lpstr>
      <vt:lpstr>Jabłko Demokryta</vt:lpstr>
      <vt:lpstr>Losy jabłka</vt:lpstr>
      <vt:lpstr>Jabłko w Biblii</vt:lpstr>
      <vt:lpstr>Jabłka są i były tak popularne, że powstały   o nich przysłowia:</vt:lpstr>
      <vt:lpstr>CIEKAWOSTKI O JABŁKACH</vt:lpstr>
      <vt:lpstr>Dlaczego warto jeść jabłka?</vt:lpstr>
      <vt:lpstr>Jabłka w polskiej tradycji</vt:lpstr>
      <vt:lpstr>I to już koniec…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Jolanta Matusiak-Gruchała</dc:creator>
  <cp:lastModifiedBy>Jolanta Matusiak-Gruchała</cp:lastModifiedBy>
  <cp:revision>2</cp:revision>
  <dcterms:created xsi:type="dcterms:W3CDTF">2025-09-28T13:50:59Z</dcterms:created>
  <dcterms:modified xsi:type="dcterms:W3CDTF">2025-09-29T02:21:19Z</dcterms:modified>
</cp:coreProperties>
</file>