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8" r:id="rId3"/>
    <p:sldId id="278" r:id="rId4"/>
    <p:sldId id="263" r:id="rId5"/>
    <p:sldId id="302" r:id="rId6"/>
    <p:sldId id="291" r:id="rId7"/>
    <p:sldId id="292" r:id="rId8"/>
    <p:sldId id="293" r:id="rId9"/>
    <p:sldId id="282" r:id="rId10"/>
    <p:sldId id="280" r:id="rId11"/>
    <p:sldId id="281" r:id="rId12"/>
    <p:sldId id="283" r:id="rId13"/>
    <p:sldId id="284" r:id="rId14"/>
    <p:sldId id="295" r:id="rId15"/>
    <p:sldId id="296" r:id="rId16"/>
    <p:sldId id="297" r:id="rId17"/>
    <p:sldId id="294" r:id="rId18"/>
    <p:sldId id="298" r:id="rId19"/>
    <p:sldId id="299" r:id="rId20"/>
    <p:sldId id="274" r:id="rId21"/>
    <p:sldId id="285" r:id="rId22"/>
    <p:sldId id="286" r:id="rId23"/>
    <p:sldId id="287" r:id="rId24"/>
    <p:sldId id="288" r:id="rId25"/>
    <p:sldId id="289" r:id="rId26"/>
    <p:sldId id="290" r:id="rId27"/>
    <p:sldId id="300" r:id="rId28"/>
    <p:sldId id="279" r:id="rId29"/>
    <p:sldId id="301" r:id="rId30"/>
    <p:sldId id="276" r:id="rId3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anta Matusiak-Gruchała" initials="JM" lastIdx="1" clrIdx="0">
    <p:extLst>
      <p:ext uri="{19B8F6BF-5375-455C-9EA6-DF929625EA0E}">
        <p15:presenceInfo xmlns:p15="http://schemas.microsoft.com/office/powerpoint/2012/main" userId="S::j.matusiak-gruchala@sp109.elodz.edu.pl::d4815368-4914-411c-a93f-50b890cfd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65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1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6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3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47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0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4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3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14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mi&#281;dzynarodowy+dzie&#324;+j&#281;zyka+ojczystego&amp;client=opera&amp;hs=4Ox&amp;source=lnms&amp;tbm=isch&amp;sa=X&amp;ved=2ahUKEwjYuL-hmofvAhUu-yoKHeDaCVcQ_AUoAXoECAUQAw&amp;biw=1326&amp;bih=62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A5B999-03C6-4E3E-8B10-AB4676C5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967" y="1325880"/>
            <a:ext cx="4158334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>
                <a:solidFill>
                  <a:srgbClr val="EBEBEB"/>
                </a:solidFill>
              </a:rPr>
              <a:t>21 lutego 2021 roku</a:t>
            </a:r>
            <a:br>
              <a:rPr lang="pl-PL" sz="3400">
                <a:solidFill>
                  <a:srgbClr val="EBEBEB"/>
                </a:solidFill>
              </a:rPr>
            </a:br>
            <a:br>
              <a:rPr lang="pl-PL" sz="3400">
                <a:solidFill>
                  <a:srgbClr val="EBEBEB"/>
                </a:solidFill>
              </a:rPr>
            </a:br>
            <a:r>
              <a:rPr lang="pl-PL" sz="3400">
                <a:solidFill>
                  <a:srgbClr val="EBEBEB"/>
                </a:solidFill>
              </a:rPr>
              <a:t>Międzynarodowy Dzień </a:t>
            </a:r>
            <a:br>
              <a:rPr lang="pl-PL" sz="3400">
                <a:solidFill>
                  <a:srgbClr val="EBEBEB"/>
                </a:solidFill>
              </a:rPr>
            </a:br>
            <a:r>
              <a:rPr lang="pl-PL" sz="3400">
                <a:solidFill>
                  <a:srgbClr val="EBEBEB"/>
                </a:solidFill>
              </a:rPr>
              <a:t>Języka Ojczystego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2A43E6-4741-4C81-9664-B5624F214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5967" y="4588329"/>
            <a:ext cx="4158334" cy="1621508"/>
          </a:xfrm>
        </p:spPr>
        <p:txBody>
          <a:bodyPr>
            <a:normAutofit/>
          </a:bodyPr>
          <a:lstStyle/>
          <a:p>
            <a:r>
              <a:rPr lang="pl-PL" sz="1800">
                <a:solidFill>
                  <a:schemeClr val="tx2">
                    <a:lumMod val="40000"/>
                    <a:lumOff val="60000"/>
                  </a:schemeClr>
                </a:solidFill>
              </a:rPr>
              <a:t>Agata, Łukasz, Marysia, Roksana, Natalka, Zuzia</a:t>
            </a:r>
          </a:p>
          <a:p>
            <a:r>
              <a:rPr lang="pl-PL" sz="1800">
                <a:solidFill>
                  <a:schemeClr val="tx2">
                    <a:lumMod val="40000"/>
                    <a:lumOff val="60000"/>
                  </a:schemeClr>
                </a:solidFill>
              </a:rPr>
              <a:t> SP 109 klasa iV c</a:t>
            </a:r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002AD7A4-4736-4B55-ACFC-9B5F5C45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83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Znalezione obrazy dla zapytania: dania flaga">
            <a:extLst>
              <a:ext uri="{FF2B5EF4-FFF2-40B4-BE49-F238E27FC236}">
                <a16:creationId xmlns:a16="http://schemas.microsoft.com/office/drawing/2014/main" id="{79B1A44E-8456-4DD0-9D94-F44D99FA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1" y="1721993"/>
            <a:ext cx="3414010" cy="34140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16BFC-5E29-4DF0-941D-50E81660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702902"/>
            <a:ext cx="6188189" cy="54881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Najbardziej znanym duńskim autorem jest Hans Christian Andersen, który napisał m.in.: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 err="1">
                <a:solidFill>
                  <a:srgbClr val="FFFFFF"/>
                </a:solidFill>
              </a:rPr>
              <a:t>Calineczkę</a:t>
            </a:r>
            <a:r>
              <a:rPr lang="pl-PL" i="1" dirty="0">
                <a:solidFill>
                  <a:srgbClr val="FFFFFF"/>
                </a:solidFill>
              </a:rPr>
              <a:t>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solidFill>
                  <a:srgbClr val="FFFFFF"/>
                </a:solidFill>
              </a:rPr>
              <a:t>Brzydkie Kaczątko,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solidFill>
                  <a:srgbClr val="FFFFFF"/>
                </a:solidFill>
              </a:rPr>
              <a:t>Królową Śniegu,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solidFill>
                  <a:srgbClr val="FFFFFF"/>
                </a:solidFill>
              </a:rPr>
              <a:t>Pasterkę i Kominiarczyka,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solidFill>
                  <a:srgbClr val="FFFFFF"/>
                </a:solidFill>
              </a:rPr>
              <a:t>Dzielnego Ołowianego Żołnierzyka,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>
                <a:solidFill>
                  <a:srgbClr val="FFFFFF"/>
                </a:solidFill>
              </a:rPr>
              <a:t>Małą Syrenkę.</a:t>
            </a: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9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Image result for flaga wielkiej brytanii">
            <a:extLst>
              <a:ext uri="{FF2B5EF4-FFF2-40B4-BE49-F238E27FC236}">
                <a16:creationId xmlns:a16="http://schemas.microsoft.com/office/drawing/2014/main" id="{2C399E39-47FF-4A2F-8C7D-9BC8C215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435" y="647698"/>
            <a:ext cx="5085003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16BFC-5E29-4DF0-941D-50E81660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805537"/>
            <a:ext cx="4557868" cy="5905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EBEBEB"/>
                </a:solidFill>
              </a:rPr>
              <a:t>WIELKA BRYTANIA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EBEBEB"/>
                </a:solidFill>
              </a:rPr>
              <a:t>Najbardziej znanym angielskim autorem jest William Shakespeare, który napisał m.in.: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i="1" dirty="0">
                <a:solidFill>
                  <a:srgbClr val="EBEBEB"/>
                </a:solidFill>
              </a:rPr>
              <a:t>Romeo i Julia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i="1" dirty="0">
                <a:solidFill>
                  <a:srgbClr val="EBEBEB"/>
                </a:solidFill>
              </a:rPr>
              <a:t>Hamlet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i="1" dirty="0">
                <a:solidFill>
                  <a:srgbClr val="EBEBEB"/>
                </a:solidFill>
              </a:rPr>
              <a:t>Makbet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EBEBEB"/>
                </a:solidFill>
              </a:rPr>
              <a:t>Bardzo dużą popularnością cieszy się również J.K. </a:t>
            </a:r>
            <a:r>
              <a:rPr lang="pl-PL" sz="1600" dirty="0" err="1">
                <a:solidFill>
                  <a:srgbClr val="EBEBEB"/>
                </a:solidFill>
              </a:rPr>
              <a:t>Rowling</a:t>
            </a:r>
            <a:r>
              <a:rPr lang="pl-PL" sz="1600" dirty="0">
                <a:solidFill>
                  <a:srgbClr val="EBEBEB"/>
                </a:solidFill>
              </a:rPr>
              <a:t> autorka </a:t>
            </a:r>
            <a:r>
              <a:rPr lang="pl-PL" sz="1600" i="1" dirty="0" err="1">
                <a:solidFill>
                  <a:srgbClr val="EBEBEB"/>
                </a:solidFill>
              </a:rPr>
              <a:t>Harrego</a:t>
            </a:r>
            <a:r>
              <a:rPr lang="pl-PL" sz="1600" i="1" dirty="0">
                <a:solidFill>
                  <a:srgbClr val="EBEBEB"/>
                </a:solidFill>
              </a:rPr>
              <a:t> Pottera </a:t>
            </a:r>
            <a:r>
              <a:rPr lang="pl-PL" sz="1600" dirty="0">
                <a:solidFill>
                  <a:srgbClr val="EBEBEB"/>
                </a:solidFill>
              </a:rPr>
              <a:t>oraz J.R.R. Tolkien autor </a:t>
            </a:r>
            <a:r>
              <a:rPr lang="pl-PL" sz="1600" i="1" dirty="0">
                <a:solidFill>
                  <a:srgbClr val="EBEBEB"/>
                </a:solidFill>
              </a:rPr>
              <a:t>Władcy Pierścieni</a:t>
            </a:r>
            <a:r>
              <a:rPr lang="pl-PL" sz="1600" dirty="0">
                <a:solidFill>
                  <a:srgbClr val="EBEBEB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EBEBEB"/>
                </a:solidFill>
              </a:rPr>
              <a:t>Wszyscy znamy </a:t>
            </a:r>
            <a:r>
              <a:rPr lang="pl-PL" sz="1600" i="1" dirty="0">
                <a:solidFill>
                  <a:srgbClr val="EBEBEB"/>
                </a:solidFill>
              </a:rPr>
              <a:t>Kubusia Puchatka </a:t>
            </a:r>
            <a:r>
              <a:rPr lang="pl-PL" sz="1600" dirty="0">
                <a:solidFill>
                  <a:srgbClr val="EBEBEB"/>
                </a:solidFill>
              </a:rPr>
              <a:t>autorstwa A.A. </a:t>
            </a:r>
            <a:r>
              <a:rPr lang="pl-PL" sz="1600" dirty="0" err="1">
                <a:solidFill>
                  <a:srgbClr val="EBEBEB"/>
                </a:solidFill>
              </a:rPr>
              <a:t>Milne</a:t>
            </a:r>
            <a:r>
              <a:rPr lang="pl-PL" sz="1600" dirty="0">
                <a:solidFill>
                  <a:srgbClr val="EBEBEB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600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2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16BFC-5E29-4DF0-941D-50E81660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597759"/>
            <a:ext cx="3351404" cy="56772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FFFFFF"/>
                </a:solidFill>
              </a:rPr>
              <a:t>STANY ZJEDNOCZONE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FFFFFF"/>
                </a:solidFill>
              </a:rPr>
              <a:t>Amerykańskimi autorami są np.: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M. </a:t>
            </a:r>
            <a:r>
              <a:rPr lang="pl-PL" sz="1600" dirty="0" err="1">
                <a:solidFill>
                  <a:srgbClr val="FFFFFF"/>
                </a:solidFill>
              </a:rPr>
              <a:t>Leaf</a:t>
            </a:r>
            <a:r>
              <a:rPr lang="pl-PL" sz="1600" dirty="0">
                <a:solidFill>
                  <a:srgbClr val="FFFFFF"/>
                </a:solidFill>
              </a:rPr>
              <a:t> - </a:t>
            </a:r>
            <a:r>
              <a:rPr lang="pl-PL" sz="1600" i="1" dirty="0">
                <a:solidFill>
                  <a:srgbClr val="FFFFFF"/>
                </a:solidFill>
              </a:rPr>
              <a:t>Byczek Fernando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L.F. Baum - </a:t>
            </a:r>
            <a:r>
              <a:rPr lang="pl-PL" sz="1600" i="1" dirty="0">
                <a:solidFill>
                  <a:srgbClr val="FFFFFF"/>
                </a:solidFill>
              </a:rPr>
              <a:t>Czarnoksiężnik z krainy OZ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J. F. Cooper - </a:t>
            </a:r>
            <a:r>
              <a:rPr lang="pl-PL" sz="1600" i="1" dirty="0">
                <a:solidFill>
                  <a:srgbClr val="FFFFFF"/>
                </a:solidFill>
              </a:rPr>
              <a:t>Ostatni Mohikanin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H. B. </a:t>
            </a:r>
            <a:r>
              <a:rPr lang="pl-PL" sz="1600" dirty="0" err="1">
                <a:solidFill>
                  <a:srgbClr val="FFFFFF"/>
                </a:solidFill>
              </a:rPr>
              <a:t>Stowe</a:t>
            </a:r>
            <a:r>
              <a:rPr lang="pl-PL" sz="1600" dirty="0">
                <a:solidFill>
                  <a:srgbClr val="FFFFFF"/>
                </a:solidFill>
              </a:rPr>
              <a:t> - </a:t>
            </a:r>
            <a:r>
              <a:rPr lang="pl-PL" sz="1600" i="1" dirty="0">
                <a:solidFill>
                  <a:srgbClr val="FFFFFF"/>
                </a:solidFill>
              </a:rPr>
              <a:t>Chata wuja Toma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L. Carroll - </a:t>
            </a:r>
            <a:r>
              <a:rPr lang="pl-PL" sz="1600" i="1" dirty="0">
                <a:solidFill>
                  <a:srgbClr val="FFFFFF"/>
                </a:solidFill>
              </a:rPr>
              <a:t>Alicja w Krainie Czarów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M. Twain - </a:t>
            </a:r>
            <a:r>
              <a:rPr lang="pl-PL" sz="1600" i="1" dirty="0">
                <a:solidFill>
                  <a:srgbClr val="FFFFFF"/>
                </a:solidFill>
              </a:rPr>
              <a:t>Przygody Tomka Sawyera</a:t>
            </a:r>
          </a:p>
        </p:txBody>
      </p:sp>
      <p:pic>
        <p:nvPicPr>
          <p:cNvPr id="3074" name="Picture 2" descr="Image result for flaga ameryki">
            <a:extLst>
              <a:ext uri="{FF2B5EF4-FFF2-40B4-BE49-F238E27FC236}">
                <a16:creationId xmlns:a16="http://schemas.microsoft.com/office/drawing/2014/main" id="{7A679B5F-43B3-4AC1-9CEB-B03EC365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647" y="1447799"/>
            <a:ext cx="6465455" cy="4572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098" name="Picture 2" descr="Image result for flaga szwecji">
            <a:extLst>
              <a:ext uri="{FF2B5EF4-FFF2-40B4-BE49-F238E27FC236}">
                <a16:creationId xmlns:a16="http://schemas.microsoft.com/office/drawing/2014/main" id="{DB30E0FA-C91B-4DD7-8068-1B7ECA74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430706"/>
            <a:ext cx="5449889" cy="3996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16BFC-5E29-4DF0-941D-50E81660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19" y="571500"/>
            <a:ext cx="416650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EBEBEB"/>
                </a:solidFill>
              </a:rPr>
              <a:t>SZWECJA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EBEBEB"/>
                </a:solidFill>
              </a:rPr>
              <a:t>Szwedzką autorką jest, np.: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EBEBEB"/>
                </a:solidFill>
              </a:rPr>
              <a:t>A. </a:t>
            </a:r>
            <a:r>
              <a:rPr lang="pl-PL" dirty="0" err="1">
                <a:solidFill>
                  <a:srgbClr val="EBEBEB"/>
                </a:solidFill>
              </a:rPr>
              <a:t>Lingren</a:t>
            </a:r>
            <a:r>
              <a:rPr lang="pl-PL" dirty="0">
                <a:solidFill>
                  <a:srgbClr val="EBEBEB"/>
                </a:solidFill>
              </a:rPr>
              <a:t> - </a:t>
            </a:r>
            <a:r>
              <a:rPr lang="pl-PL" i="1" dirty="0" err="1">
                <a:solidFill>
                  <a:srgbClr val="EBEBEB"/>
                </a:solidFill>
              </a:rPr>
              <a:t>Pipi</a:t>
            </a:r>
            <a:r>
              <a:rPr lang="pl-PL" i="1" dirty="0">
                <a:solidFill>
                  <a:srgbClr val="EBEBEB"/>
                </a:solidFill>
              </a:rPr>
              <a:t> </a:t>
            </a:r>
            <a:r>
              <a:rPr lang="pl-PL" i="1" dirty="0" err="1">
                <a:solidFill>
                  <a:srgbClr val="EBEBEB"/>
                </a:solidFill>
              </a:rPr>
              <a:t>pończoszanka</a:t>
            </a:r>
            <a:r>
              <a:rPr lang="pl-PL" i="1" dirty="0">
                <a:solidFill>
                  <a:srgbClr val="EBEBEB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i="1" dirty="0">
                <a:solidFill>
                  <a:srgbClr val="EBEBEB"/>
                </a:solidFill>
              </a:rPr>
              <a:t>Dzieci z </a:t>
            </a:r>
            <a:r>
              <a:rPr lang="pl-PL" i="1" dirty="0" err="1">
                <a:solidFill>
                  <a:srgbClr val="EBEBEB"/>
                </a:solidFill>
              </a:rPr>
              <a:t>Bullerbyn</a:t>
            </a:r>
            <a:endParaRPr lang="pl-PL" i="1" dirty="0">
              <a:solidFill>
                <a:srgbClr val="EBEBEB"/>
              </a:solidFill>
            </a:endParaRPr>
          </a:p>
          <a:p>
            <a:endParaRPr lang="pl-PL" i="1" dirty="0">
              <a:solidFill>
                <a:srgbClr val="EBEBEB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15B3BA1-0D3F-4EB2-B827-1B302068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62" y="3637435"/>
            <a:ext cx="2471739" cy="241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754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A1CD7F-F2FF-4169-9FC4-E4713CBB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475239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Ciekawostki o języku polskim…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C4EFBB6-7C14-4E34-A154-54679A4B5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203353" y="1043545"/>
            <a:ext cx="3948559" cy="52715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608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518076-1EF2-4E2A-BF23-49681EC8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 TO CIEKAWE…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1CEAD2D-AB82-4237-A97F-E822C4C9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76" y="1382752"/>
            <a:ext cx="8901277" cy="486564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Litery używane w języku polskim mają długą i ciekawą historię, której początki sięgają starożytnego Egiptu - ponad 5000 lat temu! Najpierw były to hieroglify przedstawiające różne przedmioty.</a:t>
            </a:r>
          </a:p>
          <a:p>
            <a:pPr marL="0" indent="0">
              <a:buNone/>
            </a:pPr>
            <a:r>
              <a:rPr lang="pl-PL" dirty="0"/>
              <a:t> Dla przykładu litera:  A - powstała z hieroglifu przedstawiającego głowę byka,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9073C3-6380-49FD-B90A-FE6EDD73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65" y="3211552"/>
            <a:ext cx="5995097" cy="28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F01F1-C9E2-4F66-B574-112BB81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 TO CIEKAWE…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B788B-A7C5-4A7C-A43A-76CFC2349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154" y="1591720"/>
            <a:ext cx="4396339" cy="41957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Najczęściej spotykaną głoską jest samogłoska A!!! Nie trzeba chyba nikomu wyjaśniać, że właśnie za pomocą tej samogłoski każdy z nas obwieścił wszem i wobec swoje przyjście na świat.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E39C6D-A56F-4993-BECF-67DF888C1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591720"/>
            <a:ext cx="4396339" cy="4664617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Nie we wszystkich językach rzeczowniki mają, jak w polskim,                        po siedem przypadków Niektóre                           z nich mają tylko jeden lub dwa przypadki (np. w angielskim).                            Są jednak języki posiadające kilkadziesiąt, a nawet kilkaset przypadków. </a:t>
            </a:r>
          </a:p>
          <a:p>
            <a:pPr marL="0" indent="0" algn="just">
              <a:buNone/>
            </a:pPr>
            <a:r>
              <a:rPr lang="pl-PL" dirty="0"/>
              <a:t>W języku </a:t>
            </a:r>
            <a:r>
              <a:rPr lang="pl-PL" dirty="0" err="1"/>
              <a:t>tabassaran</a:t>
            </a:r>
            <a:r>
              <a:rPr lang="pl-PL" dirty="0"/>
              <a:t> w Dagestanie (Kaukaz) rzeczowniki odmieniają się przez czterdzieści osiem przypadków, Eskimosi natomiast używają aż 252 przypadków dla rzeczowników prostych.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0BA7CF-4680-4468-986B-D114CAB9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51" y="3924028"/>
            <a:ext cx="4205945" cy="16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ECE3BD0-6F84-438E-9D73-A786E908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475239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ą ć ę ł ń ó ś ź ż- litery charakterystyczne dla języka polskiego</a:t>
            </a: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973E8D-34CC-4BFB-B005-97CC3CD3B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6" y="4777380"/>
            <a:ext cx="475239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1700" u="none" strike="noStrike" cap="all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to litery występujące tylko w języku polskim, a wyraz </a:t>
            </a:r>
            <a:r>
              <a:rPr kumimoji="0" lang="en-US" sz="1700" u="sng" strike="noStrike" cap="all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żółć</a:t>
            </a:r>
            <a:r>
              <a:rPr kumimoji="0" lang="en-US" sz="1700" u="none" strike="noStrike" cap="all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jest złożony wyłącznie z polskich liter.</a:t>
            </a:r>
            <a:endParaRPr lang="en-US" sz="1700" cap="al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48BF25D3-A775-46F2-827F-20360CB8A7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35231" r="35231"/>
          <a:stretch>
            <a:fillRect/>
          </a:stretch>
        </p:blipFill>
        <p:spPr>
          <a:xfrm>
            <a:off x="7204901" y="1447800"/>
            <a:ext cx="2933742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612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D4D793-7C9F-4593-8736-C121C591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A TO CIEKAWE…</a:t>
            </a: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C523A796-CC74-49D4-B77C-4E87BF1BF1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4946" r="15056" b="2"/>
          <a:stretch/>
        </p:blipFill>
        <p:spPr>
          <a:xfrm>
            <a:off x="763588" y="1563151"/>
            <a:ext cx="3279672" cy="468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4F6FA1-EC8E-4642-8725-739219910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2025" y="1028700"/>
            <a:ext cx="5800738" cy="5219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Dawniej</a:t>
            </a:r>
            <a:r>
              <a:rPr lang="en-US" sz="2400" dirty="0"/>
              <a:t> w </a:t>
            </a:r>
            <a:r>
              <a:rPr lang="en-US" sz="2400" dirty="0" err="1"/>
              <a:t>języku</a:t>
            </a:r>
            <a:r>
              <a:rPr lang="en-US" sz="2400" dirty="0"/>
              <a:t> </a:t>
            </a:r>
            <a:r>
              <a:rPr lang="en-US" sz="2400" dirty="0" err="1"/>
              <a:t>polskim</a:t>
            </a:r>
            <a:r>
              <a:rPr lang="en-US" sz="2400" dirty="0"/>
              <a:t> </a:t>
            </a:r>
            <a:r>
              <a:rPr lang="en-US" sz="2400" dirty="0" err="1"/>
              <a:t>były</a:t>
            </a:r>
            <a:r>
              <a:rPr lang="en-US" sz="2400" dirty="0"/>
              <a:t> </a:t>
            </a:r>
            <a:r>
              <a:rPr lang="en-US" sz="2400" dirty="0" err="1"/>
              <a:t>trzy</a:t>
            </a:r>
            <a:r>
              <a:rPr lang="en-US" sz="2400" dirty="0"/>
              <a:t> </a:t>
            </a:r>
            <a:r>
              <a:rPr lang="en-US" sz="2400" dirty="0" err="1"/>
              <a:t>liczby</a:t>
            </a:r>
            <a:r>
              <a:rPr lang="en-US" sz="2400" dirty="0"/>
              <a:t> </a:t>
            </a:r>
            <a:r>
              <a:rPr lang="en-US" sz="2400" dirty="0" err="1"/>
              <a:t>gramatyczne</a:t>
            </a:r>
            <a:r>
              <a:rPr lang="en-US" sz="2400" dirty="0"/>
              <a:t>:</a:t>
            </a:r>
          </a:p>
          <a:p>
            <a:pPr>
              <a:buFont typeface="Wingdings 3" charset="2"/>
              <a:buChar char=""/>
            </a:pPr>
            <a:r>
              <a:rPr lang="en-US" sz="2400" dirty="0" err="1"/>
              <a:t>pojedyncza</a:t>
            </a:r>
            <a:r>
              <a:rPr lang="en-US" sz="2400" dirty="0"/>
              <a:t> - </a:t>
            </a:r>
            <a:r>
              <a:rPr lang="en-US" sz="2400" dirty="0" err="1"/>
              <a:t>odnosząca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do </a:t>
            </a:r>
            <a:r>
              <a:rPr lang="en-US" sz="2400" dirty="0" err="1"/>
              <a:t>jednej</a:t>
            </a:r>
            <a:r>
              <a:rPr lang="en-US" sz="2400" dirty="0"/>
              <a:t> </a:t>
            </a:r>
            <a:r>
              <a:rPr lang="en-US" sz="2400" dirty="0" err="1"/>
              <a:t>osoby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rzeczy</a:t>
            </a:r>
            <a:r>
              <a:rPr lang="en-US" sz="2400" dirty="0"/>
              <a:t> (</a:t>
            </a:r>
            <a:r>
              <a:rPr lang="en-US" sz="2400" dirty="0" err="1"/>
              <a:t>oko</a:t>
            </a:r>
            <a:r>
              <a:rPr lang="en-US" sz="2400" dirty="0"/>
              <a:t>, </a:t>
            </a:r>
            <a:r>
              <a:rPr lang="en-US" sz="2400" dirty="0" err="1"/>
              <a:t>ucho</a:t>
            </a:r>
            <a:r>
              <a:rPr lang="en-US" sz="2400" dirty="0"/>
              <a:t>, </a:t>
            </a:r>
            <a:r>
              <a:rPr lang="en-US" sz="2400" dirty="0" err="1"/>
              <a:t>niewiasta</a:t>
            </a:r>
            <a:r>
              <a:rPr lang="en-US" sz="2400" dirty="0"/>
              <a:t>),</a:t>
            </a:r>
          </a:p>
          <a:p>
            <a:pPr>
              <a:buFont typeface="Wingdings 3" charset="2"/>
              <a:buChar char=""/>
            </a:pPr>
            <a:r>
              <a:rPr lang="en-US" sz="2400" dirty="0" err="1"/>
              <a:t>podwójna</a:t>
            </a:r>
            <a:r>
              <a:rPr lang="en-US" sz="2400" dirty="0"/>
              <a:t> - </a:t>
            </a:r>
            <a:r>
              <a:rPr lang="en-US" sz="2400" dirty="0" err="1"/>
              <a:t>odnosząca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do </a:t>
            </a:r>
            <a:r>
              <a:rPr lang="en-US" sz="2400" dirty="0" err="1"/>
              <a:t>dwóch</a:t>
            </a:r>
            <a:r>
              <a:rPr lang="en-US" sz="2400" dirty="0"/>
              <a:t> </a:t>
            </a:r>
            <a:r>
              <a:rPr lang="en-US" sz="2400" dirty="0" err="1"/>
              <a:t>osób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rzeczy</a:t>
            </a:r>
            <a:r>
              <a:rPr lang="en-US" sz="2400" dirty="0"/>
              <a:t>, </a:t>
            </a:r>
            <a:r>
              <a:rPr lang="en-US" sz="2400" dirty="0" err="1"/>
              <a:t>często</a:t>
            </a:r>
            <a:r>
              <a:rPr lang="en-US" sz="2400" dirty="0"/>
              <a:t> </a:t>
            </a:r>
            <a:r>
              <a:rPr lang="en-US" sz="2400" dirty="0" err="1"/>
              <a:t>występujących</a:t>
            </a:r>
            <a:r>
              <a:rPr lang="en-US" sz="2400" dirty="0"/>
              <a:t> w </a:t>
            </a:r>
            <a:r>
              <a:rPr lang="en-US" sz="2400" dirty="0" err="1"/>
              <a:t>parze</a:t>
            </a:r>
            <a:r>
              <a:rPr lang="en-US" sz="2400" dirty="0"/>
              <a:t> (</a:t>
            </a:r>
            <a:r>
              <a:rPr lang="en-US" sz="2400" dirty="0" err="1"/>
              <a:t>oczy</a:t>
            </a:r>
            <a:r>
              <a:rPr lang="en-US" sz="2400" dirty="0"/>
              <a:t>, </a:t>
            </a:r>
            <a:r>
              <a:rPr lang="en-US" sz="2400" dirty="0" err="1"/>
              <a:t>uszy</a:t>
            </a:r>
            <a:r>
              <a:rPr lang="en-US" sz="2400" dirty="0"/>
              <a:t>),</a:t>
            </a:r>
          </a:p>
          <a:p>
            <a:pPr>
              <a:buFont typeface="Wingdings 3" charset="2"/>
              <a:buChar char=""/>
            </a:pPr>
            <a:r>
              <a:rPr lang="en-US" sz="2400" dirty="0" err="1"/>
              <a:t>mnoga</a:t>
            </a:r>
            <a:r>
              <a:rPr lang="en-US" sz="2400" dirty="0"/>
              <a:t> - </a:t>
            </a:r>
            <a:r>
              <a:rPr lang="en-US" sz="2400" dirty="0" err="1"/>
              <a:t>odnosząca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do </a:t>
            </a:r>
            <a:r>
              <a:rPr lang="en-US" sz="2400" dirty="0" err="1"/>
              <a:t>więcej</a:t>
            </a:r>
            <a:r>
              <a:rPr lang="en-US" sz="2400" dirty="0"/>
              <a:t> </a:t>
            </a:r>
            <a:r>
              <a:rPr lang="en-US" sz="2400" dirty="0" err="1"/>
              <a:t>niż</a:t>
            </a:r>
            <a:r>
              <a:rPr lang="en-US" sz="2400" dirty="0"/>
              <a:t> </a:t>
            </a:r>
            <a:r>
              <a:rPr lang="en-US" sz="2400" dirty="0" err="1"/>
              <a:t>dwóch</a:t>
            </a:r>
            <a:r>
              <a:rPr lang="en-US" sz="2400" dirty="0"/>
              <a:t> </a:t>
            </a:r>
            <a:r>
              <a:rPr lang="en-US" sz="2400" dirty="0" err="1"/>
              <a:t>osób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rzeczy</a:t>
            </a:r>
            <a:r>
              <a:rPr lang="en-US" sz="2400" dirty="0"/>
              <a:t> (</a:t>
            </a:r>
            <a:r>
              <a:rPr lang="en-US" sz="2400" dirty="0" err="1"/>
              <a:t>oka</a:t>
            </a:r>
            <a:r>
              <a:rPr lang="en-US" sz="2400" dirty="0"/>
              <a:t>, </a:t>
            </a:r>
            <a:r>
              <a:rPr lang="en-US" sz="2400" dirty="0" err="1"/>
              <a:t>ucha</a:t>
            </a:r>
            <a:r>
              <a:rPr lang="en-US" sz="2400" dirty="0"/>
              <a:t>, </a:t>
            </a:r>
            <a:r>
              <a:rPr lang="en-US" sz="2400" dirty="0" err="1"/>
              <a:t>niewiasty</a:t>
            </a:r>
            <a:r>
              <a:rPr lang="en-US" sz="2400" dirty="0"/>
              <a:t>)</a:t>
            </a:r>
          </a:p>
          <a:p>
            <a:pPr>
              <a:buFont typeface="Wingdings 3" charset="2"/>
              <a:buChar char="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079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B701B5-370A-4049-97FD-42C9949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TO CIEKAWE…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62AE3-1E7A-4BB0-BFEE-BDC4B265E54E}"/>
              </a:ext>
            </a:extLst>
          </p:cNvPr>
          <p:cNvSpPr txBox="1"/>
          <p:nvPr/>
        </p:nvSpPr>
        <p:spPr>
          <a:xfrm>
            <a:off x="900113" y="1471614"/>
            <a:ext cx="4541607" cy="4776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latin typeface="+mj-lt"/>
                <a:ea typeface="+mj-ea"/>
                <a:cs typeface="+mj-cs"/>
              </a:rPr>
              <a:t>W </a:t>
            </a:r>
            <a:r>
              <a:rPr lang="en-US" dirty="0" err="1">
                <a:latin typeface="+mj-lt"/>
                <a:ea typeface="+mj-ea"/>
                <a:cs typeface="+mj-cs"/>
              </a:rPr>
              <a:t>języku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polskim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podobnie</a:t>
            </a:r>
            <a:r>
              <a:rPr lang="en-US" dirty="0">
                <a:latin typeface="+mj-lt"/>
                <a:ea typeface="+mj-ea"/>
                <a:cs typeface="+mj-cs"/>
              </a:rPr>
              <a:t> jak w </a:t>
            </a:r>
            <a:r>
              <a:rPr lang="en-US" dirty="0" err="1">
                <a:latin typeface="+mj-lt"/>
                <a:ea typeface="+mj-ea"/>
                <a:cs typeface="+mj-cs"/>
              </a:rPr>
              <a:t>innych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językach</a:t>
            </a:r>
            <a:r>
              <a:rPr lang="en-US" dirty="0">
                <a:latin typeface="+mj-lt"/>
                <a:ea typeface="+mj-ea"/>
                <a:cs typeface="+mj-cs"/>
              </a:rPr>
              <a:t>, jest </a:t>
            </a:r>
            <a:r>
              <a:rPr lang="en-US" dirty="0" err="1">
                <a:latin typeface="+mj-lt"/>
                <a:ea typeface="+mj-ea"/>
                <a:cs typeface="+mj-cs"/>
              </a:rPr>
              <a:t>sporo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wyrazów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zapożyczonych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Niektóre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nich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dostały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się</a:t>
            </a:r>
            <a:r>
              <a:rPr lang="en-US" dirty="0">
                <a:latin typeface="+mj-lt"/>
                <a:ea typeface="+mj-ea"/>
                <a:cs typeface="+mj-cs"/>
              </a:rPr>
              <a:t> do </a:t>
            </a:r>
            <a:r>
              <a:rPr lang="en-US" dirty="0" err="1">
                <a:latin typeface="+mj-lt"/>
                <a:ea typeface="+mj-ea"/>
                <a:cs typeface="+mj-cs"/>
              </a:rPr>
              <a:t>polszczyzny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już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bardzo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dawno</a:t>
            </a:r>
            <a:r>
              <a:rPr lang="pl-PL" dirty="0">
                <a:latin typeface="+mj-lt"/>
                <a:ea typeface="+mj-ea"/>
                <a:cs typeface="+mj-cs"/>
              </a:rPr>
              <a:t>                     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brzmią</a:t>
            </a:r>
            <a:r>
              <a:rPr lang="en-US" dirty="0">
                <a:latin typeface="+mj-lt"/>
                <a:ea typeface="+mj-ea"/>
                <a:cs typeface="+mj-cs"/>
              </a:rPr>
              <a:t> w </a:t>
            </a:r>
            <a:r>
              <a:rPr lang="en-US" dirty="0" err="1">
                <a:latin typeface="+mj-lt"/>
                <a:ea typeface="+mj-ea"/>
                <a:cs typeface="+mj-cs"/>
              </a:rPr>
              <a:t>niej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teraz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całkiem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swojsko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Już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Prasłowianie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przyswoili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sobie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takie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słowa</a:t>
            </a:r>
            <a:r>
              <a:rPr lang="en-US" dirty="0">
                <a:latin typeface="+mj-lt"/>
                <a:ea typeface="+mj-ea"/>
                <a:cs typeface="+mj-cs"/>
              </a:rPr>
              <a:t> jak: </a:t>
            </a:r>
            <a:r>
              <a:rPr lang="en-US" dirty="0" err="1">
                <a:latin typeface="+mj-lt"/>
                <a:ea typeface="+mj-ea"/>
                <a:cs typeface="+mj-cs"/>
              </a:rPr>
              <a:t>deska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kociak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ksiądz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kupić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ocet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osioł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pieniądz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Wraz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chrześcijaństwem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przywędrowały</a:t>
            </a:r>
            <a:r>
              <a:rPr lang="en-US" dirty="0">
                <a:latin typeface="+mj-lt"/>
                <a:ea typeface="+mj-ea"/>
                <a:cs typeface="+mj-cs"/>
              </a:rPr>
              <a:t> do </a:t>
            </a:r>
            <a:r>
              <a:rPr lang="en-US" dirty="0" err="1">
                <a:latin typeface="+mj-lt"/>
                <a:ea typeface="+mj-ea"/>
                <a:cs typeface="+mj-cs"/>
              </a:rPr>
              <a:t>nas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między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innymi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słowa</a:t>
            </a:r>
            <a:r>
              <a:rPr lang="en-US" dirty="0">
                <a:latin typeface="+mj-lt"/>
                <a:ea typeface="+mj-ea"/>
                <a:cs typeface="+mj-cs"/>
              </a:rPr>
              <a:t>: </a:t>
            </a:r>
            <a:r>
              <a:rPr lang="en-US" dirty="0" err="1">
                <a:latin typeface="+mj-lt"/>
                <a:ea typeface="+mj-ea"/>
                <a:cs typeface="+mj-cs"/>
              </a:rPr>
              <a:t>anioł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chrzest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kolęda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kościół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papież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poganin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Najwięcej</a:t>
            </a:r>
            <a:r>
              <a:rPr lang="en-US" dirty="0">
                <a:latin typeface="+mj-lt"/>
                <a:ea typeface="+mj-ea"/>
                <a:cs typeface="+mj-cs"/>
              </a:rPr>
              <a:t> jest </a:t>
            </a:r>
            <a:r>
              <a:rPr lang="en-US" dirty="0" err="1">
                <a:latin typeface="+mj-lt"/>
                <a:ea typeface="+mj-ea"/>
                <a:cs typeface="+mj-cs"/>
              </a:rPr>
              <a:t>jednak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zapożyczeń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pl-PL" dirty="0">
                <a:latin typeface="+mj-lt"/>
                <a:ea typeface="+mj-ea"/>
                <a:cs typeface="+mj-cs"/>
              </a:rPr>
              <a:t>                  </a:t>
            </a:r>
            <a:r>
              <a:rPr lang="en-US" dirty="0">
                <a:latin typeface="+mj-lt"/>
                <a:ea typeface="+mj-ea"/>
                <a:cs typeface="+mj-cs"/>
              </a:rPr>
              <a:t>z </a:t>
            </a:r>
            <a:r>
              <a:rPr lang="en-US" dirty="0" err="1">
                <a:latin typeface="+mj-lt"/>
                <a:ea typeface="+mj-ea"/>
                <a:cs typeface="+mj-cs"/>
              </a:rPr>
              <a:t>łaciny</a:t>
            </a:r>
            <a:r>
              <a:rPr lang="en-US" dirty="0">
                <a:latin typeface="+mj-lt"/>
                <a:ea typeface="+mj-ea"/>
                <a:cs typeface="+mj-cs"/>
              </a:rPr>
              <a:t>, z </a:t>
            </a:r>
            <a:r>
              <a:rPr lang="en-US" dirty="0" err="1">
                <a:latin typeface="+mj-lt"/>
                <a:ea typeface="+mj-ea"/>
                <a:cs typeface="+mj-cs"/>
              </a:rPr>
              <a:t>której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czerpiemy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słownictwo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począwszy</a:t>
            </a:r>
            <a:r>
              <a:rPr lang="en-US" dirty="0">
                <a:latin typeface="+mj-lt"/>
                <a:ea typeface="+mj-ea"/>
                <a:cs typeface="+mj-cs"/>
              </a:rPr>
              <a:t> od X </a:t>
            </a:r>
            <a:r>
              <a:rPr lang="en-US" dirty="0" err="1">
                <a:latin typeface="+mj-lt"/>
                <a:ea typeface="+mj-ea"/>
                <a:cs typeface="+mj-cs"/>
              </a:rPr>
              <a:t>wieku</a:t>
            </a:r>
            <a:r>
              <a:rPr lang="en-US" dirty="0">
                <a:latin typeface="+mj-lt"/>
                <a:ea typeface="+mj-ea"/>
                <a:cs typeface="+mj-cs"/>
              </a:rPr>
              <a:t>. Za </a:t>
            </a:r>
            <a:r>
              <a:rPr lang="en-US" dirty="0" err="1">
                <a:latin typeface="+mj-lt"/>
                <a:ea typeface="+mj-ea"/>
                <a:cs typeface="+mj-cs"/>
              </a:rPr>
              <a:t>jej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pośrednictwem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zapożyczyliśmy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sporo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słów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greki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F52F78-474C-4F1E-A8F9-73EAFA1162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29" r="12572" b="-1"/>
          <a:stretch/>
        </p:blipFill>
        <p:spPr>
          <a:xfrm>
            <a:off x="6031536" y="1471614"/>
            <a:ext cx="5451627" cy="419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59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8" name="Picture 4" descr="Image result for międzynarodowy dzień języka ojczystego 2021 logo">
            <a:extLst>
              <a:ext uri="{FF2B5EF4-FFF2-40B4-BE49-F238E27FC236}">
                <a16:creationId xmlns:a16="http://schemas.microsoft.com/office/drawing/2014/main" id="{3FC87F90-457A-4FD5-82FD-CE8BB612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677248"/>
            <a:ext cx="5449889" cy="3503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A11DE-6EE1-49FC-B23B-29E6FF12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587830"/>
            <a:ext cx="4166509" cy="4814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dirty="0">
                <a:solidFill>
                  <a:srgbClr val="EBEBEB"/>
                </a:solidFill>
              </a:rPr>
              <a:t>Międzynarodowy Dzień Języka Ojczystego został ustanowiony w 1999 roku na pamiątkę wydarzeń, które miały miejsce w  Bangladeszu 21 lutego 1952 roku. Tego dnia podczas demonstracji zginęło 5 studentów, którzy domagali się nadania językowi bengalskiemu statusu języka urzędowego.</a:t>
            </a:r>
            <a:endParaRPr lang="pl-PL" b="0" i="0" dirty="0">
              <a:solidFill>
                <a:srgbClr val="EBEBEB"/>
              </a:solidFill>
              <a:effectLst/>
              <a:latin typeface="arial" panose="020B0604020202020204" pitchFamily="34" charset="0"/>
            </a:endParaRPr>
          </a:p>
          <a:p>
            <a:endParaRPr lang="pl-PL" dirty="0">
              <a:solidFill>
                <a:srgbClr val="EBEBEB"/>
              </a:solidFill>
              <a:latin typeface="arial" panose="020B0604020202020204" pitchFamily="34" charset="0"/>
            </a:endParaRPr>
          </a:p>
          <a:p>
            <a:endParaRPr lang="pl-PL" b="0" i="0" dirty="0">
              <a:solidFill>
                <a:srgbClr val="EBEBEB"/>
              </a:solidFill>
              <a:effectLst/>
              <a:latin typeface="arial" panose="020B0604020202020204" pitchFamily="34" charset="0"/>
            </a:endParaRPr>
          </a:p>
          <a:p>
            <a:endParaRPr lang="pl-PL" dirty="0">
              <a:solidFill>
                <a:srgbClr val="EBEBE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00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53319-DE82-4F7D-8D80-0938EB5C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/>
              <a:t>Ortografia do głowy trafia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9C8A17-3679-442E-87DB-35D8DCB8B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" r="10588" b="-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7DCA865-5890-4CBE-96FF-2F5540A5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9" y="1971675"/>
            <a:ext cx="3443204" cy="4276724"/>
          </a:xfrm>
        </p:spPr>
        <p:txBody>
          <a:bodyPr>
            <a:normAutofit/>
          </a:bodyPr>
          <a:lstStyle/>
          <a:p>
            <a:r>
              <a:rPr lang="pl-PL" sz="2400" dirty="0"/>
              <a:t>U się pisze prawie zawsze. </a:t>
            </a:r>
          </a:p>
          <a:p>
            <a:r>
              <a:rPr lang="pl-PL" sz="2400" dirty="0"/>
              <a:t>Ó się pisze gdy wymienia się na: a, e, i</a:t>
            </a:r>
          </a:p>
          <a:p>
            <a:r>
              <a:rPr lang="pl-PL" sz="2400" dirty="0"/>
              <a:t>Ż się pisze na początku zdania</a:t>
            </a:r>
          </a:p>
          <a:p>
            <a:r>
              <a:rPr lang="pl-PL" sz="2400" dirty="0" err="1"/>
              <a:t>Rz</a:t>
            </a:r>
            <a:r>
              <a:rPr lang="pl-PL" sz="2400" dirty="0"/>
              <a:t> się pisze, gdy wymienia się na: 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p, b, t, d, k, g, </a:t>
            </a:r>
            <a:r>
              <a:rPr lang="pl-PL" sz="2400" b="0" i="0" dirty="0" err="1">
                <a:effectLst/>
                <a:latin typeface="arial" panose="020B0604020202020204" pitchFamily="34" charset="0"/>
              </a:rPr>
              <a:t>ch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, j, w.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36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1563F32-FF49-49E4-81CF-150B9BF2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62" y="914401"/>
            <a:ext cx="7452220" cy="534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59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33952D7-8B95-4904-9F0D-00C52E30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26" y="402672"/>
            <a:ext cx="4778347" cy="59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8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606E2FEA-AF99-4F5B-B756-26AEDE61F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43546"/>
              </p:ext>
            </p:extLst>
          </p:nvPr>
        </p:nvGraphicFramePr>
        <p:xfrm>
          <a:off x="3212983" y="394283"/>
          <a:ext cx="5574876" cy="619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438">
                  <a:extLst>
                    <a:ext uri="{9D8B030D-6E8A-4147-A177-3AD203B41FA5}">
                      <a16:colId xmlns:a16="http://schemas.microsoft.com/office/drawing/2014/main" val="1200473478"/>
                    </a:ext>
                  </a:extLst>
                </a:gridCol>
                <a:gridCol w="2787438">
                  <a:extLst>
                    <a:ext uri="{9D8B030D-6E8A-4147-A177-3AD203B41FA5}">
                      <a16:colId xmlns:a16="http://schemas.microsoft.com/office/drawing/2014/main" val="997734155"/>
                    </a:ext>
                  </a:extLst>
                </a:gridCol>
              </a:tblGrid>
              <a:tr h="38694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ŹLE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36948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pojedyńczy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pojedynczy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0188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umię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umiem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54510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rozumię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rozumiem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15917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piersi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pierwsi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43594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łabądź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łabędź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49386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z </a:t>
                      </a:r>
                      <a:r>
                        <a:rPr lang="pl-PL" dirty="0" err="1"/>
                        <a:t>tąd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stąd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99002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z </a:t>
                      </a:r>
                      <a:r>
                        <a:rPr lang="pl-PL" dirty="0" err="1"/>
                        <a:t>tamtąd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stamtąd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12328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wogule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 ogóle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541644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możnaby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można by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60527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mógł by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mógłby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91969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zrobił bym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zrobiłbym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52754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napewno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 pewno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90480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/>
                        <a:t>na prawdę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naprawdę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36212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narazie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 razie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89105"/>
                  </a:ext>
                </a:extLst>
              </a:tr>
              <a:tr h="386942">
                <a:tc>
                  <a:txBody>
                    <a:bodyPr/>
                    <a:lstStyle/>
                    <a:p>
                      <a:r>
                        <a:rPr lang="pl-PL" dirty="0" err="1"/>
                        <a:t>poprostu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 prostu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3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4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1A14F1C1-A25A-4C25-99B3-C9FD6540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631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47F9C819-C5C7-42EF-A019-091296B8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574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A729E6-5A19-4D09-ACC7-C2312585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17063"/>
            <a:ext cx="8946541" cy="54468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PRZYKŁADY:</a:t>
            </a:r>
          </a:p>
          <a:p>
            <a:pPr>
              <a:lnSpc>
                <a:spcPct val="150000"/>
              </a:lnSpc>
            </a:pPr>
            <a:r>
              <a:rPr lang="pl-PL" i="0" dirty="0" err="1">
                <a:effectLst/>
              </a:rPr>
              <a:t>łodejdź</a:t>
            </a:r>
            <a:r>
              <a:rPr lang="pl-PL" i="0" dirty="0">
                <a:effectLst/>
              </a:rPr>
              <a:t> czy łun, zamiast odejdź i on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Hameryka</a:t>
            </a:r>
            <a:r>
              <a:rPr lang="pl-PL" dirty="0"/>
              <a:t>, a nie Ameryka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jigła</a:t>
            </a:r>
            <a:r>
              <a:rPr lang="pl-PL" dirty="0"/>
              <a:t> zamiast igła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rśroda</a:t>
            </a:r>
            <a:r>
              <a:rPr lang="pl-PL" dirty="0"/>
              <a:t> zamiast środa, </a:t>
            </a:r>
            <a:r>
              <a:rPr lang="pl-PL" dirty="0" err="1"/>
              <a:t>móld</a:t>
            </a:r>
            <a:r>
              <a:rPr lang="pl-PL" dirty="0"/>
              <a:t> zamiast módl, czy też </a:t>
            </a:r>
            <a:r>
              <a:rPr lang="pl-PL" dirty="0" err="1"/>
              <a:t>rźódło</a:t>
            </a:r>
            <a:r>
              <a:rPr lang="pl-PL" dirty="0"/>
              <a:t> zamiast źródło</a:t>
            </a:r>
          </a:p>
          <a:p>
            <a:pPr>
              <a:lnSpc>
                <a:spcPct val="150000"/>
              </a:lnSpc>
            </a:pPr>
            <a:r>
              <a:rPr lang="pl-PL" i="1" dirty="0" err="1">
                <a:effectLst/>
              </a:rPr>
              <a:t>Siedza</a:t>
            </a:r>
            <a:r>
              <a:rPr lang="pl-PL" i="0" dirty="0">
                <a:effectLst/>
              </a:rPr>
              <a:t>, </a:t>
            </a:r>
            <a:r>
              <a:rPr lang="pl-PL" i="1" dirty="0" err="1">
                <a:effectLst/>
              </a:rPr>
              <a:t>biera</a:t>
            </a:r>
            <a:r>
              <a:rPr lang="pl-PL" i="0" dirty="0">
                <a:effectLst/>
              </a:rPr>
              <a:t> – zamiast </a:t>
            </a:r>
            <a:r>
              <a:rPr lang="pl-PL" i="1" dirty="0">
                <a:effectLst/>
              </a:rPr>
              <a:t>siedzę</a:t>
            </a:r>
            <a:r>
              <a:rPr lang="pl-PL" i="0" dirty="0">
                <a:effectLst/>
              </a:rPr>
              <a:t>, </a:t>
            </a:r>
            <a:r>
              <a:rPr lang="pl-PL" i="1" dirty="0">
                <a:effectLst/>
              </a:rPr>
              <a:t>biorę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i="1" dirty="0" err="1">
                <a:effectLst/>
              </a:rPr>
              <a:t>Byda</a:t>
            </a:r>
            <a:r>
              <a:rPr lang="pl-PL" i="0" dirty="0">
                <a:effectLst/>
              </a:rPr>
              <a:t>, </a:t>
            </a:r>
            <a:r>
              <a:rPr lang="pl-PL" i="1" dirty="0" err="1">
                <a:effectLst/>
              </a:rPr>
              <a:t>pójda</a:t>
            </a:r>
            <a:r>
              <a:rPr lang="pl-PL" i="0" dirty="0">
                <a:effectLst/>
              </a:rPr>
              <a:t> – zamiast </a:t>
            </a:r>
            <a:r>
              <a:rPr lang="pl-PL" i="1" dirty="0">
                <a:effectLst/>
              </a:rPr>
              <a:t>będę</a:t>
            </a:r>
            <a:r>
              <a:rPr lang="pl-PL" i="0" dirty="0">
                <a:effectLst/>
              </a:rPr>
              <a:t>, </a:t>
            </a:r>
            <a:r>
              <a:rPr lang="pl-PL" i="1" dirty="0">
                <a:effectLst/>
              </a:rPr>
              <a:t>pójdę</a:t>
            </a:r>
          </a:p>
          <a:p>
            <a:pPr>
              <a:lnSpc>
                <a:spcPct val="150000"/>
              </a:lnSpc>
            </a:pPr>
            <a:r>
              <a:rPr lang="pl-PL" i="1" dirty="0"/>
              <a:t>Rynka zamiast ręka</a:t>
            </a:r>
            <a:endParaRPr lang="pl-PL" i="0" dirty="0">
              <a:effectLst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39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D525AE-F5D1-4DC9-B925-2DC3A47E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b="1" dirty="0">
                <a:solidFill>
                  <a:srgbClr val="EBEBEB"/>
                </a:solidFill>
              </a:rPr>
              <a:t>ŁAMAŃCE JĘZYKOWE…Mówić poprawnie, to mówić ze zwracaniem uwagi na przestrzeganie zachowania dbałości  o stosowanie zasad poprawnego wyrażania się.</a:t>
            </a: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32D92-0904-42AC-B692-C775FA15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2457451"/>
            <a:ext cx="5123080" cy="3749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1800" b="1" dirty="0"/>
              <a:t>W trzęsawisku trzeszczą trzciny, trzmiel trze w Trzciance trzy trzmieliny, a trzy byczki znad Trzebyczki z trzaskiem trzepią trzy trzewiczki.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Chrząszcz brzmi w trzcinie w Szczebrzeszynie,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W szczękach chrząszcza trzeszczy miąższ,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Czcza szczypawka czka w Szczecinie,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Chrząszcza szczudłem przechrzcił wąż,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Strząsa skrzydła z dżdżu,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A trzmiel w puszczy, tuż przy Pszczynie, </a:t>
            </a:r>
          </a:p>
          <a:p>
            <a:pPr>
              <a:lnSpc>
                <a:spcPct val="90000"/>
              </a:lnSpc>
            </a:pPr>
            <a:r>
              <a:rPr lang="pl-PL" sz="1800" b="1" dirty="0"/>
              <a:t>Straszny wszczyna szum..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97D992-F7F5-4C4D-B460-5B091874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725426"/>
            <a:ext cx="5451627" cy="33077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945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585E39-60B9-4C1D-A5F4-1A92EEC4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724830"/>
            <a:ext cx="4132272" cy="2404450"/>
          </a:xfrm>
        </p:spPr>
        <p:txBody>
          <a:bodyPr/>
          <a:lstStyle/>
          <a:p>
            <a:r>
              <a:rPr lang="pl-PL" dirty="0"/>
              <a:t>Nasz kraj pod koniec XVIII zniknął z mapy Europy.</a:t>
            </a:r>
            <a:br>
              <a:rPr lang="pl-PL" dirty="0"/>
            </a:br>
            <a:r>
              <a:rPr lang="pl-PL" dirty="0"/>
              <a:t>Polska znalazła się pod trzema zaborami: rosyjskim, pruskim, austriackim. </a:t>
            </a:r>
            <a:br>
              <a:rPr lang="pl-PL" dirty="0"/>
            </a:br>
            <a:r>
              <a:rPr lang="pl-PL" dirty="0"/>
              <a:t>Przez 123 lata język polski był językiem zakazanym.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0ACC9-66A1-4F65-8587-87190C2A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4000" b="0" i="0" dirty="0">
                <a:effectLst/>
                <a:latin typeface="Roboto"/>
              </a:rPr>
              <a:t>“A nade wszystko szanuj mowę swą ojczystą. Nie znać języka swego – hańbą oczywistą.”</a:t>
            </a:r>
          </a:p>
          <a:p>
            <a:pPr marL="0" indent="0">
              <a:buNone/>
            </a:pPr>
            <a:endParaRPr lang="pl-PL" dirty="0">
              <a:latin typeface="Roboto"/>
            </a:endParaRPr>
          </a:p>
          <a:p>
            <a:pPr marL="0" indent="0" algn="r">
              <a:buNone/>
            </a:pPr>
            <a:br>
              <a:rPr lang="pl-PL" dirty="0"/>
            </a:br>
            <a:r>
              <a:rPr lang="pl-PL" b="0" i="0" dirty="0">
                <a:effectLst/>
                <a:latin typeface="Roboto"/>
              </a:rPr>
              <a:t>F. K. Dmochowski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1C0313-DB7E-4BEF-8609-C7A1E58D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2" y="3429000"/>
            <a:ext cx="4248614" cy="25908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A27578-A4ED-4B5D-AE63-567F9D375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745" y="3429000"/>
            <a:ext cx="4132272" cy="259587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9260C02-A60C-4BE7-A80E-A03414EC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39" y="290512"/>
            <a:ext cx="4407758" cy="115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49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5054C-75CB-4A54-8437-3B63A177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00F808-E1D9-4F6E-9C9D-DD38E909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14426"/>
            <a:ext cx="11501438" cy="5133974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https://www.google.com/search?q=międzynarodowy+dzień+języka+ojczystego&amp;client=opera&amp;hs=4Ox&amp;source=lnms&amp;tbm=isch&amp;sa=X&amp;ved=2ahUKEwjYuL-hmofvAhUu-yoKHeDaCVcQ_AUoAXoECAUQAw&amp;biw=1326&amp;bih=626</a:t>
            </a:r>
            <a:endParaRPr lang="pl-PL" dirty="0"/>
          </a:p>
          <a:p>
            <a:endParaRPr lang="pl-PL" dirty="0"/>
          </a:p>
          <a:p>
            <a:r>
              <a:rPr lang="pl-PL" dirty="0"/>
              <a:t>https://slideplayer.pl/slide/12270/</a:t>
            </a:r>
          </a:p>
        </p:txBody>
      </p:sp>
    </p:spTree>
    <p:extLst>
      <p:ext uri="{BB962C8B-B14F-4D97-AF65-F5344CB8AC3E}">
        <p14:creationId xmlns:p14="http://schemas.microsoft.com/office/powerpoint/2010/main" val="184617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4" name="Picture 6" descr="Image result for międzynarodowy dzień języka ojczystego 2021 logo">
            <a:extLst>
              <a:ext uri="{FF2B5EF4-FFF2-40B4-BE49-F238E27FC236}">
                <a16:creationId xmlns:a16="http://schemas.microsoft.com/office/drawing/2014/main" id="{7885147D-1C5E-4066-A374-B4941297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/>
          <a:stretch/>
        </p:blipFill>
        <p:spPr bwMode="auto">
          <a:xfrm>
            <a:off x="6093992" y="1510513"/>
            <a:ext cx="5449889" cy="38369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E09CD4-CE38-4FA8-A174-A9D45235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674202"/>
            <a:ext cx="4563513" cy="50675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700" dirty="0">
                <a:solidFill>
                  <a:srgbClr val="EBEBEB"/>
                </a:solidFill>
              </a:rPr>
              <a:t>Celem Międzynarodowego Dnia Języka Ojczystego jest uświadomienie różnorodności oraz wartości języków: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ojczystych,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regionalnych,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narodowych,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oficjalnych,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nieoficjalnych,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mających ogromny zasięg,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rgbClr val="EBEBEB"/>
                </a:solidFill>
              </a:rPr>
              <a:t>używanych tylko przez nielicznych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D5185C5-32C0-4B6D-AC39-3B91481871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2964" y="2471256"/>
            <a:ext cx="3698147" cy="11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34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0C5266-3A40-4E40-B7CD-120132A5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25" y="2390861"/>
            <a:ext cx="6484774" cy="137380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DZIĘKUJ</a:t>
            </a:r>
            <a:r>
              <a:rPr lang="pl-PL" sz="6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EMY</a:t>
            </a:r>
            <a:endParaRPr lang="en-US" sz="64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31C3804-4293-4924-AD7F-97773ED75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459" y="1414492"/>
            <a:ext cx="3968657" cy="40290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104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ED26753-B7E9-43DC-8F0B-0BC6E690E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9" r="7486"/>
          <a:stretch/>
        </p:blipFill>
        <p:spPr>
          <a:xfrm>
            <a:off x="7563742" y="1189568"/>
            <a:ext cx="3980139" cy="4478860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008880-CEF6-480A-8257-2E5F339A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275127"/>
            <a:ext cx="5616216" cy="43933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DEFINICJE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FFFF"/>
                </a:solidFill>
              </a:rPr>
              <a:t>Język to pewien zbiór słów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FFFF"/>
                </a:solidFill>
              </a:rPr>
              <a:t>Słowa to wyrazy określające pojęcia, a składające się z liter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FFFF"/>
                </a:solidFill>
              </a:rPr>
              <a:t>Zbiorem liter jest alfabet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FFFFFF"/>
                </a:solidFill>
              </a:rPr>
              <a:t>Osoby niesłyszące posługują się alfabetem migowym</a:t>
            </a: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A0339F-4294-4BFF-9C18-5A121723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59" y="257176"/>
            <a:ext cx="3365229" cy="971550"/>
          </a:xfrm>
        </p:spPr>
        <p:txBody>
          <a:bodyPr/>
          <a:lstStyle/>
          <a:p>
            <a:r>
              <a:rPr lang="pl-PL" sz="2800" dirty="0"/>
              <a:t>ACH TEN JĘZYK…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11E607E-F3FC-41A2-8A9B-930243FCD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574869"/>
            <a:ext cx="4252331" cy="5647511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B37D47-8E04-4A98-BEBB-FC49C53A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21" y="1228726"/>
            <a:ext cx="4438185" cy="5372098"/>
          </a:xfrm>
        </p:spPr>
        <p:txBody>
          <a:bodyPr>
            <a:noAutofit/>
          </a:bodyPr>
          <a:lstStyle/>
          <a:p>
            <a:r>
              <a:rPr lang="pl-PL" sz="2000" dirty="0"/>
              <a:t>Język polski stanowi część rodzin języków indoeuropejskich. </a:t>
            </a:r>
          </a:p>
          <a:p>
            <a:r>
              <a:rPr lang="pl-PL" sz="2000" dirty="0"/>
              <a:t>Ma stosunkowo niewielką ilość znaków. </a:t>
            </a:r>
          </a:p>
          <a:p>
            <a:r>
              <a:rPr lang="pl-PL" sz="2000" dirty="0"/>
              <a:t>Alfabet składa się obecnie z 32 liter i oparty jest na alfabecie łacińskim. </a:t>
            </a:r>
          </a:p>
          <a:p>
            <a:r>
              <a:rPr lang="pl-PL" sz="2000" dirty="0"/>
              <a:t>W tej chwili szacuje się, że język polski jest ojczystym językiem dla około 44 mln ludzi na świecie, mieszkańców Polski     i Polaków zamieszkałych za granicą.</a:t>
            </a:r>
          </a:p>
          <a:p>
            <a:r>
              <a:rPr lang="pl-PL" sz="2000" dirty="0"/>
              <a:t>Coraz więcej ludzi pragnie opanować ten język.</a:t>
            </a:r>
          </a:p>
        </p:txBody>
      </p:sp>
    </p:spTree>
    <p:extLst>
      <p:ext uri="{BB962C8B-B14F-4D97-AF65-F5344CB8AC3E}">
        <p14:creationId xmlns:p14="http://schemas.microsoft.com/office/powerpoint/2010/main" val="250821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259F73-18E6-43BE-9A65-5970453C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100" dirty="0"/>
            </a:br>
            <a:r>
              <a:rPr lang="en-US" sz="3100" dirty="0"/>
              <a:t>DZIEŃ TEN PRZYPOMINA, ŻE: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F0631D-2917-4649-8798-FF4CBA2B6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362" b="-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A80D3A-64C5-4F5A-BAEE-A5C46F43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„</a:t>
            </a:r>
            <a:r>
              <a:rPr lang="en-US" sz="1800" dirty="0" err="1"/>
              <a:t>Czytać</a:t>
            </a:r>
            <a:r>
              <a:rPr lang="en-US" sz="1800" dirty="0"/>
              <a:t> </a:t>
            </a:r>
            <a:r>
              <a:rPr lang="en-US" sz="1800" dirty="0" err="1"/>
              <a:t>dawne</a:t>
            </a:r>
            <a:r>
              <a:rPr lang="en-US" sz="1800" dirty="0"/>
              <a:t> </a:t>
            </a:r>
            <a:r>
              <a:rPr lang="en-US" sz="1800" dirty="0" err="1"/>
              <a:t>języki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obce</a:t>
            </a:r>
            <a:r>
              <a:rPr lang="en-US" sz="1800" dirty="0"/>
              <a:t> </a:t>
            </a:r>
            <a:r>
              <a:rPr lang="en-US" sz="1800" dirty="0" err="1"/>
              <a:t>rozumieć</a:t>
            </a:r>
            <a:r>
              <a:rPr lang="en-US" sz="1800" dirty="0"/>
              <a:t>.</a:t>
            </a:r>
            <a:endParaRPr lang="pl-PL" sz="1800" dirty="0"/>
          </a:p>
          <a:p>
            <a:r>
              <a:rPr lang="en-US" sz="1800" dirty="0" err="1"/>
              <a:t>Dobrze</a:t>
            </a:r>
            <a:r>
              <a:rPr lang="en-US" sz="1800" dirty="0"/>
              <a:t> jest,</a:t>
            </a:r>
            <a:r>
              <a:rPr lang="pl-PL" sz="1800" dirty="0"/>
              <a:t>                          </a:t>
            </a:r>
            <a:r>
              <a:rPr lang="en-US" sz="1800" dirty="0"/>
              <a:t> </a:t>
            </a:r>
            <a:endParaRPr lang="pl-PL" sz="1800" dirty="0"/>
          </a:p>
          <a:p>
            <a:r>
              <a:rPr lang="pl-PL" sz="1800" dirty="0"/>
              <a:t>l</a:t>
            </a:r>
            <a:r>
              <a:rPr lang="en-US" sz="1800" dirty="0" err="1"/>
              <a:t>ecz</a:t>
            </a:r>
            <a:r>
              <a:rPr lang="en-US" sz="1800" dirty="0"/>
              <a:t> </a:t>
            </a:r>
            <a:r>
              <a:rPr lang="en-US" sz="1800" dirty="0" err="1"/>
              <a:t>ojczysty</a:t>
            </a:r>
            <a:r>
              <a:rPr lang="en-US" sz="1800" dirty="0"/>
              <a:t> </a:t>
            </a:r>
            <a:r>
              <a:rPr lang="en-US" sz="1800" dirty="0" err="1"/>
              <a:t>trzeba</a:t>
            </a:r>
            <a:r>
              <a:rPr lang="en-US" sz="1800" dirty="0"/>
              <a:t> </a:t>
            </a:r>
            <a:r>
              <a:rPr lang="en-US" sz="1800" dirty="0" err="1"/>
              <a:t>naprzód</a:t>
            </a:r>
            <a:r>
              <a:rPr lang="en-US" sz="1800" dirty="0"/>
              <a:t> </a:t>
            </a:r>
            <a:r>
              <a:rPr lang="en-US" sz="1800" dirty="0" err="1"/>
              <a:t>umieć</a:t>
            </a:r>
            <a:r>
              <a:rPr lang="en-US" sz="1800" dirty="0"/>
              <a:t>…”</a:t>
            </a:r>
          </a:p>
          <a:p>
            <a:r>
              <a:rPr lang="en-US" sz="1200" i="1" dirty="0"/>
              <a:t>Franciszek </a:t>
            </a:r>
            <a:r>
              <a:rPr lang="en-US" sz="1200" i="1" dirty="0" err="1"/>
              <a:t>Ksawery</a:t>
            </a:r>
            <a:r>
              <a:rPr lang="en-US" sz="1200" i="1" dirty="0"/>
              <a:t> </a:t>
            </a:r>
            <a:r>
              <a:rPr lang="en-US" sz="1200" i="1" dirty="0" err="1"/>
              <a:t>Dmochowski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5626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620A55-A6D1-448F-93AA-1F41942C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DZIEŃ TEN PRZYPOMINA, ŻE…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EA361072-153B-48D8-8FC0-2C11FA3152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563742" y="1938367"/>
            <a:ext cx="3980139" cy="2981262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38F94F-4BBF-49AE-B602-2294101DA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... Język to dzieje duszy narodu od zamierzchłych, pradawnych czasów.</a:t>
            </a:r>
          </a:p>
          <a:p>
            <a:r>
              <a:rPr lang="en-US">
                <a:solidFill>
                  <a:srgbClr val="FFFFFF"/>
                </a:solidFill>
              </a:rPr>
              <a:t>Za przewodem języka, wolno, krok za krokiem idziemy przez dzieje narodu.</a:t>
            </a:r>
          </a:p>
          <a:p>
            <a:r>
              <a:rPr lang="en-US">
                <a:solidFill>
                  <a:srgbClr val="FFFFFF"/>
                </a:solidFill>
              </a:rPr>
              <a:t>Obcujemy z duchem naszych przodków, odnajdujemy w sobie to, co nas z nim łączy, czujemy się dalszym ich ciągiem.</a:t>
            </a:r>
          </a:p>
        </p:txBody>
      </p:sp>
    </p:spTree>
    <p:extLst>
      <p:ext uri="{BB962C8B-B14F-4D97-AF65-F5344CB8AC3E}">
        <p14:creationId xmlns:p14="http://schemas.microsoft.com/office/powerpoint/2010/main" val="107477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B60458-0716-402E-A12D-5A784780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pl-PL"/>
              <a:t>DZIEŃ TEN PRZYPOMINA, ŻE…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5B5163-A00D-48AB-9C57-8CF9A06DE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" r="1" b="1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F150D1-64E1-4B26-A52B-F446C63D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900"/>
              <a:t> Bądź z serca pozdrowiona, Ojczysta święta mowo 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 Niby łańcuchem złotym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Wiąże nas twoje słowo.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(...)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Tyś nasza twierdza, tarcza,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Opieka i obrona,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Ojczysta święta mowo,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Bądź z serca pozdrowiona !</a:t>
            </a:r>
          </a:p>
          <a:p>
            <a:pPr>
              <a:lnSpc>
                <a:spcPct val="90000"/>
              </a:lnSpc>
            </a:pPr>
            <a:endParaRPr lang="pl-PL" sz="1900"/>
          </a:p>
          <a:p>
            <a:pPr marL="0" indent="0">
              <a:lnSpc>
                <a:spcPct val="90000"/>
              </a:lnSpc>
              <a:buNone/>
            </a:pPr>
            <a:r>
              <a:rPr lang="pl-PL" sz="1900" i="1"/>
              <a:t>Leopold Staff</a:t>
            </a:r>
          </a:p>
        </p:txBody>
      </p:sp>
    </p:spTree>
    <p:extLst>
      <p:ext uri="{BB962C8B-B14F-4D97-AF65-F5344CB8AC3E}">
        <p14:creationId xmlns:p14="http://schemas.microsoft.com/office/powerpoint/2010/main" val="659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 descr="Image result for flaga polski">
            <a:extLst>
              <a:ext uri="{FF2B5EF4-FFF2-40B4-BE49-F238E27FC236}">
                <a16:creationId xmlns:a16="http://schemas.microsoft.com/office/drawing/2014/main" id="{2E2A4E5C-55A5-4670-AF30-F119AEFF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202819"/>
            <a:ext cx="3980139" cy="44523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016BFC-5E29-4DF0-941D-50E81660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719768"/>
            <a:ext cx="5953205" cy="54880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rgbClr val="FFFFFF"/>
                </a:solidFill>
              </a:rPr>
              <a:t>POLSKA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rgbClr val="FFFFFF"/>
                </a:solidFill>
              </a:rPr>
              <a:t>Do najbardziej znanych naszym zdaniem polskich autorów należą: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Jan Brzechwa - m.in. </a:t>
            </a:r>
            <a:r>
              <a:rPr lang="pl-PL" sz="1400" i="1" dirty="0">
                <a:solidFill>
                  <a:srgbClr val="FFFFFF"/>
                </a:solidFill>
              </a:rPr>
              <a:t>Na straganie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Grzegorz </a:t>
            </a:r>
            <a:r>
              <a:rPr lang="pl-PL" sz="1400" dirty="0" err="1">
                <a:solidFill>
                  <a:srgbClr val="FFFFFF"/>
                </a:solidFill>
              </a:rPr>
              <a:t>Kazdepke</a:t>
            </a:r>
            <a:r>
              <a:rPr lang="pl-PL" sz="1400" dirty="0">
                <a:solidFill>
                  <a:srgbClr val="FFFFFF"/>
                </a:solidFill>
              </a:rPr>
              <a:t>- m.in. </a:t>
            </a:r>
            <a:r>
              <a:rPr lang="pl-PL" sz="1400" i="1" dirty="0">
                <a:solidFill>
                  <a:srgbClr val="FFFFFF"/>
                </a:solidFill>
              </a:rPr>
              <a:t>Detektyw Pozytywka</a:t>
            </a:r>
          </a:p>
          <a:p>
            <a:pPr>
              <a:lnSpc>
                <a:spcPct val="150000"/>
              </a:lnSpc>
            </a:pPr>
            <a:r>
              <a:rPr lang="pl-PL" sz="1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Adam Mickiewicz </a:t>
            </a:r>
            <a:r>
              <a:rPr lang="pl-PL" sz="1400" dirty="0">
                <a:solidFill>
                  <a:srgbClr val="FFFFFF"/>
                </a:solidFill>
              </a:rPr>
              <a:t>- m.in. </a:t>
            </a:r>
            <a:r>
              <a:rPr lang="pl-PL" sz="1400" i="1" dirty="0">
                <a:solidFill>
                  <a:srgbClr val="FFFFFF"/>
                </a:solidFill>
              </a:rPr>
              <a:t>Pan Tadeusz</a:t>
            </a:r>
            <a:endParaRPr lang="pl-PL" sz="1400" b="0" i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Henryk Sienkiewicz </a:t>
            </a:r>
            <a:r>
              <a:rPr lang="pl-PL" sz="1400" dirty="0">
                <a:solidFill>
                  <a:srgbClr val="FFFFFF"/>
                </a:solidFill>
              </a:rPr>
              <a:t>- m.in. </a:t>
            </a:r>
            <a:r>
              <a:rPr lang="pl-PL" sz="1400" i="1" dirty="0">
                <a:solidFill>
                  <a:srgbClr val="FFFFFF"/>
                </a:solidFill>
              </a:rPr>
              <a:t>W pustyni i w puszczy</a:t>
            </a:r>
            <a:endParaRPr lang="pl-PL" sz="1400" b="0" i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  <a:latin typeface="arial" panose="020B0604020202020204" pitchFamily="34" charset="0"/>
              </a:rPr>
              <a:t>Julian Tuwim </a:t>
            </a:r>
            <a:r>
              <a:rPr lang="pl-PL" sz="1400" dirty="0">
                <a:solidFill>
                  <a:srgbClr val="FFFFFF"/>
                </a:solidFill>
              </a:rPr>
              <a:t>- m.in. </a:t>
            </a:r>
            <a:r>
              <a:rPr lang="pl-PL" sz="1400" i="1" dirty="0">
                <a:solidFill>
                  <a:srgbClr val="FFFFFF"/>
                </a:solidFill>
              </a:rPr>
              <a:t>Lokomotywa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Wanda Chotomska - m.in. Wiersze pod psem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Kornel Makuszyński – m.in. Koziołek Matołek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Justyna Bednarek – m. in. Niesamowite przygody dziesięciu skarpetek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FFFFFF"/>
                </a:solidFill>
              </a:rPr>
              <a:t>Maria Konopnicka – m.in. O krasnoludkach i sierotce Marysi</a:t>
            </a:r>
          </a:p>
          <a:p>
            <a:pPr marL="0" indent="0">
              <a:lnSpc>
                <a:spcPct val="90000"/>
              </a:lnSpc>
              <a:buNone/>
            </a:pPr>
            <a:endParaRPr lang="pl-P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1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1308</Words>
  <Application>Microsoft Office PowerPoint</Application>
  <PresentationFormat>Panoramiczny</PresentationFormat>
  <Paragraphs>165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Arial</vt:lpstr>
      <vt:lpstr>Century Gothic</vt:lpstr>
      <vt:lpstr>Roboto</vt:lpstr>
      <vt:lpstr>Wingdings</vt:lpstr>
      <vt:lpstr>Wingdings 3</vt:lpstr>
      <vt:lpstr>Jon</vt:lpstr>
      <vt:lpstr>21 lutego 2021 roku  Międzynarodowy Dzień  Języka Ojczystego</vt:lpstr>
      <vt:lpstr>Prezentacja programu PowerPoint</vt:lpstr>
      <vt:lpstr>Prezentacja programu PowerPoint</vt:lpstr>
      <vt:lpstr>Prezentacja programu PowerPoint</vt:lpstr>
      <vt:lpstr>ACH TEN JĘZYK…</vt:lpstr>
      <vt:lpstr> DZIEŃ TEN PRZYPOMINA, ŻE:</vt:lpstr>
      <vt:lpstr>DZIEŃ TEN PRZYPOMINA, ŻE…</vt:lpstr>
      <vt:lpstr>DZIEŃ TEN PRZYPOMINA, ŻE…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Ciekawostki o języku polskim…</vt:lpstr>
      <vt:lpstr>A TO CIEKAWE…</vt:lpstr>
      <vt:lpstr>A TO CIEKAWE…</vt:lpstr>
      <vt:lpstr>  ą ć ę ł ń ó ś ź ż- litery charakterystyczne dla języka polskiego  </vt:lpstr>
      <vt:lpstr>A TO CIEKAWE…</vt:lpstr>
      <vt:lpstr>A TO CIEKAWE…</vt:lpstr>
      <vt:lpstr>Ortografia do głowy trafia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ŁAMAŃCE JĘZYKOWE…Mówić poprawnie, to mówić ze zwracaniem uwagi na przestrzeganie zachowania dbałości  o stosowanie zasad poprawnego wyrażania się.</vt:lpstr>
      <vt:lpstr>Nasz kraj pod koniec XVIII zniknął z mapy Europy. Polska znalazła się pod trzema zaborami: rosyjskim, pruskim, austriackim.  Przez 123 lata język polski był językiem zakazanym.</vt:lpstr>
      <vt:lpstr>BIBLIOGRAFIA:</vt:lpstr>
      <vt:lpstr>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dzień języka                                               ojczystego</dc:title>
  <dc:creator>Zuzanna Szwajcar</dc:creator>
  <cp:lastModifiedBy>Jolanta Matusiak-Gruchała</cp:lastModifiedBy>
  <cp:revision>98</cp:revision>
  <cp:lastPrinted>2021-02-19T21:43:54Z</cp:lastPrinted>
  <dcterms:created xsi:type="dcterms:W3CDTF">2021-02-02T10:04:14Z</dcterms:created>
  <dcterms:modified xsi:type="dcterms:W3CDTF">2021-02-26T17:16:51Z</dcterms:modified>
</cp:coreProperties>
</file>