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81" r:id="rId10"/>
    <p:sldId id="260" r:id="rId11"/>
    <p:sldId id="261" r:id="rId12"/>
    <p:sldId id="262" r:id="rId13"/>
    <p:sldId id="263" r:id="rId14"/>
    <p:sldId id="264" r:id="rId15"/>
    <p:sldId id="266" r:id="rId16"/>
    <p:sldId id="273" r:id="rId17"/>
    <p:sldId id="275" r:id="rId18"/>
    <p:sldId id="277" r:id="rId19"/>
    <p:sldId id="276" r:id="rId20"/>
    <p:sldId id="274" r:id="rId21"/>
    <p:sldId id="278" r:id="rId22"/>
    <p:sldId id="279" r:id="rId23"/>
    <p:sldId id="280" r:id="rId24"/>
    <p:sldId id="282" r:id="rId2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24198D-C8F3-43E0-A000-6BB69B965B66}" type="doc">
      <dgm:prSet loTypeId="urn:microsoft.com/office/officeart/2005/8/layout/venn1" loCatId="relationship" qsTypeId="urn:microsoft.com/office/officeart/2005/8/quickstyle/simple1" qsCatId="simple" csTypeId="urn:microsoft.com/office/officeart/2005/8/colors/accent2_1" csCatId="accent2" phldr="1"/>
      <dgm:spPr/>
    </dgm:pt>
    <dgm:pt modelId="{17A91B92-80BD-4E56-9B6A-7C0DFE7368B8}" type="pres">
      <dgm:prSet presAssocID="{5224198D-C8F3-43E0-A000-6BB69B965B66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2A9A2698-0486-471F-81DA-5F8157584C98}" type="presOf" srcId="{5224198D-C8F3-43E0-A000-6BB69B965B66}" destId="{17A91B92-80BD-4E56-9B6A-7C0DFE7368B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CAE25E-FC44-4F68-B328-C04F9AF6FFFD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</dgm:pt>
    <dgm:pt modelId="{91CB8EF4-4798-451C-B044-1887591D317F}">
      <dgm:prSet custT="1"/>
      <dgm:spPr/>
      <dgm:t>
        <a:bodyPr/>
        <a:lstStyle/>
        <a:p>
          <a:pPr algn="just">
            <a:buNone/>
          </a:pPr>
          <a:r>
            <a: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Żył w III wieku w Cesarstwie rzymskim za panowania Klaudiusza II Gockiego. Cesarz ten za namową swoich doradców zabronił młodym mężczyznom wchodzić w związki małżeńskie         w wieku od 18 do 37 lat. Uważał on, że najlepszymi żołnierzami są legioniści nie mający rodzin. Zakaz ten złamał biskup Walenty            i błogosławił śluby młodych legionistów. Został za to wtrącony do więzienia, gdzie zakochał się         w niewidomej córce swojego strażnika. Legenda mówi, że jego narzeczona pod wpływem tej miłości odzyskała wzrok. Gdy o tym dowiedział się cesarz, kazał zabić Walentego. W przeddzień egzekucji Walenty napisał list do swojej ukochanej, który podpisał: </a:t>
          </a:r>
          <a:r>
            <a:rPr lang="pl-PL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„Od Twojego Walentego”. </a:t>
          </a:r>
        </a:p>
        <a:p>
          <a:pPr algn="just">
            <a:buNone/>
          </a:pPr>
          <a:r>
            <a:rPr lang="pl-PL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Egzekucję wykonano 14 lutego 269 r.</a:t>
          </a:r>
        </a:p>
      </dgm:t>
    </dgm:pt>
    <dgm:pt modelId="{4D020DFA-DB13-4908-8C6B-E404395D0EEF}" type="parTrans" cxnId="{82B6A505-E039-40C3-8483-7E0C041F5EBB}">
      <dgm:prSet/>
      <dgm:spPr/>
      <dgm:t>
        <a:bodyPr/>
        <a:lstStyle/>
        <a:p>
          <a:endParaRPr lang="pl-PL"/>
        </a:p>
      </dgm:t>
    </dgm:pt>
    <dgm:pt modelId="{A38AD511-0542-42D3-BE30-6B0153D2AC59}" type="sibTrans" cxnId="{82B6A505-E039-40C3-8483-7E0C041F5EBB}">
      <dgm:prSet/>
      <dgm:spPr/>
      <dgm:t>
        <a:bodyPr/>
        <a:lstStyle/>
        <a:p>
          <a:endParaRPr lang="pl-PL"/>
        </a:p>
      </dgm:t>
    </dgm:pt>
    <dgm:pt modelId="{7FF53B71-CC0D-43DC-8085-6EDA88CA6759}" type="pres">
      <dgm:prSet presAssocID="{07CAE25E-FC44-4F68-B328-C04F9AF6FFF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652686-3FA6-4645-9251-B7A2F4ED1897}" type="pres">
      <dgm:prSet presAssocID="{91CB8EF4-4798-451C-B044-1887591D317F}" presName="hierRoot1" presStyleCnt="0"/>
      <dgm:spPr/>
    </dgm:pt>
    <dgm:pt modelId="{A862301B-ED32-4D44-A798-41F6C66EB847}" type="pres">
      <dgm:prSet presAssocID="{91CB8EF4-4798-451C-B044-1887591D317F}" presName="composite" presStyleCnt="0"/>
      <dgm:spPr/>
    </dgm:pt>
    <dgm:pt modelId="{F47FB4F5-76F6-4981-A4F6-F4BC312B8502}" type="pres">
      <dgm:prSet presAssocID="{91CB8EF4-4798-451C-B044-1887591D317F}" presName="image" presStyleLbl="node0" presStyleIdx="0" presStyleCnt="1" custScaleY="134753" custLinFactNeighborX="-10068" custLinFactNeighborY="-10442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57150">
          <a:solidFill>
            <a:srgbClr val="C00000"/>
          </a:solidFill>
          <a:prstDash val="sysDot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perspectiveBelow"/>
          <a:lightRig rig="balanced" dir="t">
            <a:rot lat="0" lon="0" rev="8700000"/>
          </a:lightRig>
        </a:scene3d>
        <a:sp3d>
          <a:bevelT w="190500" h="38100"/>
        </a:sp3d>
      </dgm:spPr>
    </dgm:pt>
    <dgm:pt modelId="{DD117B8A-F845-42A4-BD13-718AD4E00679}" type="pres">
      <dgm:prSet presAssocID="{91CB8EF4-4798-451C-B044-1887591D317F}" presName="text" presStyleLbl="revTx" presStyleIdx="0" presStyleCnt="1">
        <dgm:presLayoutVars>
          <dgm:chPref val="3"/>
        </dgm:presLayoutVars>
      </dgm:prSet>
      <dgm:spPr/>
    </dgm:pt>
    <dgm:pt modelId="{E6391979-8FD8-4E3E-B220-B438847D1299}" type="pres">
      <dgm:prSet presAssocID="{91CB8EF4-4798-451C-B044-1887591D317F}" presName="hierChild2" presStyleCnt="0"/>
      <dgm:spPr/>
    </dgm:pt>
  </dgm:ptLst>
  <dgm:cxnLst>
    <dgm:cxn modelId="{82B6A505-E039-40C3-8483-7E0C041F5EBB}" srcId="{07CAE25E-FC44-4F68-B328-C04F9AF6FFFD}" destId="{91CB8EF4-4798-451C-B044-1887591D317F}" srcOrd="0" destOrd="0" parTransId="{4D020DFA-DB13-4908-8C6B-E404395D0EEF}" sibTransId="{A38AD511-0542-42D3-BE30-6B0153D2AC59}"/>
    <dgm:cxn modelId="{A420515A-41CD-4B1B-BC46-1E08246A0187}" type="presOf" srcId="{91CB8EF4-4798-451C-B044-1887591D317F}" destId="{DD117B8A-F845-42A4-BD13-718AD4E00679}" srcOrd="0" destOrd="0" presId="urn:microsoft.com/office/officeart/2009/layout/CirclePictureHierarchy"/>
    <dgm:cxn modelId="{07B1C48C-0106-43A6-93E1-C8646B0FF8E0}" type="presOf" srcId="{07CAE25E-FC44-4F68-B328-C04F9AF6FFFD}" destId="{7FF53B71-CC0D-43DC-8085-6EDA88CA6759}" srcOrd="0" destOrd="0" presId="urn:microsoft.com/office/officeart/2009/layout/CirclePictureHierarchy"/>
    <dgm:cxn modelId="{24EF9850-1C07-4AAE-B548-6FF4D9E11AA8}" type="presParOf" srcId="{7FF53B71-CC0D-43DC-8085-6EDA88CA6759}" destId="{EE652686-3FA6-4645-9251-B7A2F4ED1897}" srcOrd="0" destOrd="0" presId="urn:microsoft.com/office/officeart/2009/layout/CirclePictureHierarchy"/>
    <dgm:cxn modelId="{55F131D4-ED4B-4008-A46B-14C64E6B9E61}" type="presParOf" srcId="{EE652686-3FA6-4645-9251-B7A2F4ED1897}" destId="{A862301B-ED32-4D44-A798-41F6C66EB847}" srcOrd="0" destOrd="0" presId="urn:microsoft.com/office/officeart/2009/layout/CirclePictureHierarchy"/>
    <dgm:cxn modelId="{98DBB36B-9E36-4492-8135-D8045EE5CCE0}" type="presParOf" srcId="{A862301B-ED32-4D44-A798-41F6C66EB847}" destId="{F47FB4F5-76F6-4981-A4F6-F4BC312B8502}" srcOrd="0" destOrd="0" presId="urn:microsoft.com/office/officeart/2009/layout/CirclePictureHierarchy"/>
    <dgm:cxn modelId="{8B554D2E-E876-421E-8619-F9B529182E6A}" type="presParOf" srcId="{A862301B-ED32-4D44-A798-41F6C66EB847}" destId="{DD117B8A-F845-42A4-BD13-718AD4E00679}" srcOrd="1" destOrd="0" presId="urn:microsoft.com/office/officeart/2009/layout/CirclePictureHierarchy"/>
    <dgm:cxn modelId="{DB683C74-287C-47E2-8DFF-162C85AF9F7A}" type="presParOf" srcId="{EE652686-3FA6-4645-9251-B7A2F4ED1897}" destId="{E6391979-8FD8-4E3E-B220-B438847D1299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FB4F5-76F6-4981-A4F6-F4BC312B8502}">
      <dsp:nvSpPr>
        <dsp:cNvPr id="0" name=""/>
        <dsp:cNvSpPr/>
      </dsp:nvSpPr>
      <dsp:spPr>
        <a:xfrm>
          <a:off x="0" y="0"/>
          <a:ext cx="3470012" cy="467594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7150" cap="flat" cmpd="thickThin" algn="ctr">
          <a:solidFill>
            <a:srgbClr val="C00000"/>
          </a:solidFill>
          <a:prstDash val="sysDot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perspectiveBelow"/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17B8A-F845-42A4-BD13-718AD4E00679}">
      <dsp:nvSpPr>
        <dsp:cNvPr id="0" name=""/>
        <dsp:cNvSpPr/>
      </dsp:nvSpPr>
      <dsp:spPr>
        <a:xfrm>
          <a:off x="3478500" y="596578"/>
          <a:ext cx="5205018" cy="3470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Żył w III wieku w Cesarstwie rzymskim za panowania Klaudiusza II Gockiego. Cesarz ten za namową swoich doradców zabronił młodym mężczyznom wchodzić w związki małżeńskie         w wieku od 18 do 37 lat. Uważał on, że najlepszymi żołnierzami są legioniści nie mający rodzin. Zakaz ten złamał biskup Walenty            i błogosławił śluby młodych legionistów. Został za to wtrącony do więzienia, gdzie zakochał się         w niewidomej córce swojego strażnika. Legenda mówi, że jego narzeczona pod wpływem tej miłości odzyskała wzrok. Gdy o tym dowiedział się cesarz, kazał zabić Walentego. W przeddzień egzekucji Walenty napisał list do swojej ukochanej, który podpisał: </a:t>
          </a:r>
          <a:r>
            <a:rPr lang="pl-PL" sz="1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„Od Twojego Walentego”.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Egzekucję wykonano 14 lutego 269 r.</a:t>
          </a:r>
        </a:p>
      </dsp:txBody>
      <dsp:txXfrm>
        <a:off x="3478500" y="596578"/>
        <a:ext cx="5205018" cy="3470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1355-CE43-4E91-875F-EB068B220FF6}" type="datetimeFigureOut">
              <a:rPr lang="pl-PL"/>
              <a:pPr>
                <a:defRPr/>
              </a:pPr>
              <a:t>2021-02-12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4642F-A90A-4AE2-B738-006819F3DC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0753388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9AB81-A9F7-4D19-845D-5A125479472E}" type="datetimeFigureOut">
              <a:rPr lang="pl-PL"/>
              <a:pPr>
                <a:defRPr/>
              </a:pPr>
              <a:t>2021-02-12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00188-81A5-4D42-A452-041F1874E4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663801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2B9D4-0CF1-49BE-B413-11103E6F4E58}" type="datetimeFigureOut">
              <a:rPr lang="pl-PL"/>
              <a:pPr>
                <a:defRPr/>
              </a:pPr>
              <a:t>2021-02-12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1EED7-D661-42B5-BB00-FC76600199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53587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36BCD-2C81-4DC0-96D2-14BCA40C3126}" type="datetimeFigureOut">
              <a:rPr lang="pl-PL"/>
              <a:pPr>
                <a:defRPr/>
              </a:pPr>
              <a:t>2021-02-12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942CA-5BC5-4A24-9CCB-0651D13652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310969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E4B80-401B-4C67-92F0-2580354486AA}" type="datetimeFigureOut">
              <a:rPr lang="pl-PL"/>
              <a:pPr>
                <a:defRPr/>
              </a:pPr>
              <a:t>2021-02-12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3A3E2-B02B-42CE-998C-0FF470802A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82154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F1281-052C-42F1-92D4-AA94ECEA2E49}" type="datetimeFigureOut">
              <a:rPr lang="pl-PL"/>
              <a:pPr>
                <a:defRPr/>
              </a:pPr>
              <a:t>2021-02-12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1095-422B-4D9D-AD0A-4B98AA753D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52715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33490-B915-402C-8499-027E76BB91BE}" type="datetimeFigureOut">
              <a:rPr lang="pl-PL"/>
              <a:pPr>
                <a:defRPr/>
              </a:pPr>
              <a:t>2021-02-12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17BD-64E1-4FA4-9E4A-BA5B0A01C0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888996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E45B4-1615-4072-919D-064571C0EF5A}" type="datetimeFigureOut">
              <a:rPr lang="pl-PL"/>
              <a:pPr>
                <a:defRPr/>
              </a:pPr>
              <a:t>2021-02-12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F57F2-7E82-4555-B30F-3F0AC81737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052807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8ED68-F757-4075-A481-13B43194929F}" type="datetimeFigureOut">
              <a:rPr lang="pl-PL"/>
              <a:pPr>
                <a:defRPr/>
              </a:pPr>
              <a:t>2021-02-12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E422F-412F-4454-AF7C-48EB65DD94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881313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9643-F4A9-45A8-95F5-E0DC1A0EABC3}" type="datetimeFigureOut">
              <a:rPr lang="pl-PL"/>
              <a:pPr>
                <a:defRPr/>
              </a:pPr>
              <a:t>2021-02-12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A6275-5B70-4B68-8967-EF55EA3107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0585491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4D1B5-9D40-4E0F-8AFA-B59C97537A23}" type="datetimeFigureOut">
              <a:rPr lang="pl-PL"/>
              <a:pPr>
                <a:defRPr/>
              </a:pPr>
              <a:t>2021-02-12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A1062-F65E-48A4-9E7A-28DA7CDE4F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63642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986366-6777-43F9-AEA9-5A7416CB3E1B}" type="datetimeFigureOut">
              <a:rPr lang="pl-PL"/>
              <a:pPr>
                <a:defRPr/>
              </a:pPr>
              <a:t>2021-02-12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775C79-F5E9-4966-801D-2E30BAB760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samre.info/kartki/48/kartka48/kartka4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25760" y="620688"/>
          <a:ext cx="8492480" cy="3123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25" y="3501010"/>
            <a:ext cx="4104456" cy="288032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107504" y="116632"/>
            <a:ext cx="8928992" cy="3240360"/>
          </a:xfrm>
          <a:prstGeom prst="rect">
            <a:avLst/>
          </a:prstGeom>
          <a:noFill/>
        </p:spPr>
        <p:txBody>
          <a:bodyPr>
            <a:prstTxWarp prst="textTriangle">
              <a:avLst>
                <a:gd name="adj" fmla="val 47030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WALENTYNKI  DZIŚ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ŚWIĘTUJEMY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82" y="3501010"/>
            <a:ext cx="4290790" cy="31683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584176" cy="134076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296144" cy="115970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79512" y="274638"/>
            <a:ext cx="8784976" cy="1143000"/>
          </a:xfrm>
        </p:spPr>
        <p:txBody>
          <a:bodyPr rtlCol="0">
            <a:prstTxWarp prst="textChevronInverted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n w="18415" cmpd="thickThin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WALENTYNKI W ANGLII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9900" y="1341438"/>
            <a:ext cx="2324100" cy="1812925"/>
          </a:xfrm>
          <a:effectLst>
            <a:outerShdw dist="35921" dir="2700000" algn="ctr" rotWithShape="0">
              <a:schemeClr val="bg2"/>
            </a:outerShdw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29753"/>
            <a:ext cx="2846387" cy="2308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149" name="Prostokąt 4"/>
          <p:cNvSpPr>
            <a:spLocks noChangeArrowheads="1"/>
          </p:cNvSpPr>
          <p:nvPr/>
        </p:nvSpPr>
        <p:spPr bwMode="auto">
          <a:xfrm>
            <a:off x="179388" y="1412875"/>
            <a:ext cx="6553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2400" b="1">
                <a:latin typeface="Comic Sans MS" pitchFamily="66" charset="0"/>
              </a:rPr>
              <a:t>W Anglii istniał zwyczaj, że dzieci przebierały się za dorosłych. Później odwiedzano domy z radosnym śpiewem. Piosenki oczywiście miały charakter miłosny, w których cyklicznie powtarzał się motyw: "Dzień dobry, Walenty".     Do najbardziej popularnych upominków należą kartonowe serca z postaciami Romea i Julii.</a:t>
            </a:r>
            <a:br>
              <a:rPr lang="pl-PL" altLang="pl-PL"/>
            </a:br>
            <a:br>
              <a:rPr lang="pl-PL" altLang="pl-PL"/>
            </a:br>
            <a:endParaRPr lang="pl-PL" altLang="pl-PL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29753"/>
            <a:ext cx="3168352" cy="1997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 idx="4294967295"/>
          </p:nvPr>
        </p:nvSpPr>
        <p:spPr>
          <a:xfrm>
            <a:off x="539552" y="0"/>
            <a:ext cx="7690048" cy="1268413"/>
          </a:xfrm>
        </p:spPr>
        <p:txBody>
          <a:bodyPr spcFirstLastPara="1" rtlCol="0">
            <a:prstTxWarp prst="textArchDow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6600" dirty="0">
                <a:ln w="18415" cmpd="sng">
                  <a:solidFill>
                    <a:schemeClr val="accent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WALENTYNKI W WALII…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80728"/>
            <a:ext cx="2267744" cy="184785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Prostokąt 8"/>
          <p:cNvSpPr>
            <a:spLocks noChangeArrowheads="1"/>
          </p:cNvSpPr>
          <p:nvPr/>
        </p:nvSpPr>
        <p:spPr bwMode="auto">
          <a:xfrm>
            <a:off x="323850" y="1700213"/>
            <a:ext cx="71278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altLang="pl-PL" sz="2000" b="1">
                <a:latin typeface="Comic Sans MS" pitchFamily="66" charset="0"/>
              </a:rPr>
              <a:t>W Walii w dniu Walentynek zakochani obdarowywali się drewnianymi łyżeczkami, zdobionymi w motywy serduszek, kluczy i kłódeczek. Przesłanie było jasne: "Otwórz moje serce!". Najprawdopodobniej drewniana łyżeczka związana jest z ptasim zwyczajem wzajemnego karmienia się "zakochanych par". Wśród dawnych zwyczajów i przesądów brytyjskich motyw ptaków pojawia się bardzo często. Podobno jeśli młoda dziewczyna zobaczy 14 lutego drozda – wyjdzie za mąż za marynarza. Jeśli zobaczy wróbelka, zakocha się i poślubi biednego mężczyznę, z którym jednak będzie szczęśliwa do końca swoich dni.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339" y="3786789"/>
            <a:ext cx="1584175" cy="21699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229200"/>
            <a:ext cx="1440160" cy="144016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79512" y="274638"/>
            <a:ext cx="8496944" cy="1143000"/>
          </a:xfrm>
        </p:spPr>
        <p:txBody>
          <a:bodyPr rtlCol="0">
            <a:prstTxWarp prst="textChevro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n w="18415" cmpd="sng">
                  <a:solidFill>
                    <a:srgbClr val="FF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WALENTYNKI WE FRANCJI</a:t>
            </a:r>
            <a:endParaRPr lang="pl-PL" dirty="0">
              <a:ln w="18415" cmpd="sng">
                <a:solidFill>
                  <a:srgbClr val="FF0000"/>
                </a:solidFill>
                <a:prstDash val="solid"/>
              </a:ln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1975" y="1412875"/>
            <a:ext cx="2232025" cy="1450975"/>
          </a:xfrm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Prostokąt 3"/>
          <p:cNvSpPr>
            <a:spLocks noChangeArrowheads="1"/>
          </p:cNvSpPr>
          <p:nvPr/>
        </p:nvSpPr>
        <p:spPr bwMode="auto">
          <a:xfrm>
            <a:off x="395288" y="1484313"/>
            <a:ext cx="646271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altLang="pl-PL" sz="2400" b="1">
                <a:latin typeface="Comic Sans MS" pitchFamily="66" charset="0"/>
              </a:rPr>
              <a:t>Francuzi świętują ten romantyczny dzień w taki sam sposób jak inne narodowości, czyli obdarowując się prezentami, kartkami walentynkowymi i kierując kilka, prostych słów miłości do ukochanej osoby. Wiele osób woli wysłać kwiaty i w ten sposób wyrazić swoje uczucie.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73793"/>
            <a:ext cx="3084637" cy="24701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2960687" cy="221773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73641"/>
            <a:ext cx="2048689" cy="24581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7978080" cy="1143000"/>
          </a:xfrm>
        </p:spPr>
        <p:txBody>
          <a:bodyPr rtlCol="0">
            <a:prstTxWarp prst="textStop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WALENTYNKI PO HISZPAŃSKU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95288" y="1484313"/>
            <a:ext cx="7056437" cy="4641850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 Hiszpanii prezenty mają charakter bardziej praktyczny i użyteczny.         Panie otrzymują sprzęt AGD, pralki, zmywarki, lodówki. Panowie sprzęt komputerowy, audio-video, gry.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4536504" cy="286876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042345" cy="25922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332184"/>
            <a:ext cx="1480343" cy="110886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8208912" cy="1143000"/>
          </a:xfrm>
        </p:spPr>
        <p:txBody>
          <a:bodyPr rtlCol="0">
            <a:prstTxWarp prst="textWave2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WALENTYNKI W NIEMCZECH</a:t>
            </a:r>
            <a:endParaRPr lang="pl-PL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280" y="1289526"/>
            <a:ext cx="2266950" cy="1390650"/>
          </a:xfrm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Prostokąt 3"/>
          <p:cNvSpPr>
            <a:spLocks noChangeArrowheads="1"/>
          </p:cNvSpPr>
          <p:nvPr/>
        </p:nvSpPr>
        <p:spPr bwMode="auto">
          <a:xfrm>
            <a:off x="323850" y="1557338"/>
            <a:ext cx="71278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altLang="pl-PL" sz="2000" b="1">
                <a:latin typeface="Comic Sans MS" pitchFamily="66" charset="0"/>
              </a:rPr>
              <a:t>W Niemczech od bardzo dawna podstawowym prezentem walentynkowym wręczanym ukochanej osobie są czerwone róże, symbol prawdziwej miłości.         Nie można też zapominać o sercach z mlecznej czekolady i marcepana albo z piernika, przyozdobionego lukrem. 14 lutego zakochane pary wybierają się        na romantyczną kolację do restauracji.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03561"/>
            <a:ext cx="3384376" cy="2448272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66677"/>
            <a:ext cx="2841823" cy="192087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27115"/>
            <a:ext cx="2332960" cy="195421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95736" y="115888"/>
            <a:ext cx="8192688" cy="1944687"/>
          </a:xfrm>
        </p:spPr>
        <p:txBody>
          <a:bodyPr rtlCol="0">
            <a:prstTxWarp prst="textChevronInverted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WALENTYNKI WE WŁOSZECH</a:t>
            </a:r>
            <a:endParaRPr lang="pl-PL" dirty="0">
              <a:ln w="12700">
                <a:solidFill>
                  <a:schemeClr val="tx1"/>
                </a:solidFill>
                <a:prstDash val="solid"/>
              </a:ln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2205038"/>
            <a:ext cx="9144000" cy="3921125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 Włoszech rozpowszechnił się zwyczaj obdarowywania ukochanych odzieżą w kolorze czerwieni. Natomiast w Umbrii, regionie w centralnych Włoszech w ten dzień odbywa się święto zaręczyn. Zakochani gromadzą się przy grobie            Św. Walentego i ślubują sobie wierność i miłość.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64704"/>
            <a:ext cx="2249487" cy="15732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6" y="4221089"/>
            <a:ext cx="4736304" cy="233089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3744416" cy="260182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79512" y="274638"/>
            <a:ext cx="8712968" cy="1143000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pl-PL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WALENTYNKI PO TURECKU</a:t>
            </a:r>
            <a:endParaRPr lang="pl-PL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79512" y="1600200"/>
            <a:ext cx="805008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 Turcji też obchodzi się Walentynki, które nazywają się                 po turecku "</a:t>
            </a:r>
            <a:r>
              <a:rPr lang="pl-P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Sevgililer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pl-P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günü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czyli Święto </a:t>
            </a:r>
            <a:r>
              <a:rPr lang="pl-P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Zakochanych.Okazuje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się, że Walentynki stały się ważnym świętem w Turcji. Minister Sprawiedliwości </a:t>
            </a:r>
            <a:r>
              <a:rPr lang="pl-P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Mehmet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Ali </a:t>
            </a:r>
            <a:r>
              <a:rPr lang="pl-P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Sahin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wydał rozporządzenie, na mocy którego więźniowie (skazani po raz pierwszy) mogą 14 lutego spotkać się ze swoimi małżonkami i dziećmi. Oczywiście                 w więzieniu - rodziny mogą ich tego szczególnego dnia odwiedzić.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969062"/>
            <a:ext cx="4186237" cy="242659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317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515" y="3948264"/>
            <a:ext cx="3816424" cy="253965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317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47" y="5218093"/>
            <a:ext cx="2232025" cy="1798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440321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prstTxWarp prst="textSlantDown">
              <a:avLst/>
            </a:prstTxWarp>
          </a:bodyPr>
          <a:lstStyle/>
          <a:p>
            <a:r>
              <a:rPr lang="pl-PL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WALENTYNKI W POLSCE</a:t>
            </a:r>
            <a:endParaRPr lang="pl-PL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3952"/>
            <a:ext cx="2304143" cy="115998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79512" y="1988840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Polski obchody walentynkowe trafiły w latach 90. XX wieku z kultury francuskiej i krajów anglosaskich, a także wraz z kultem świętego Walentego z Bawarii i Tyrolu. Stałym niemalże elementem walentynek jest wzajemnie wręczanie sobie walentynkowych ozdobnych karteczek. Czerwone, najczęściej w kształcie serca, opatrzone walentynkowym wierszykiem, a często i miłosnym wyznaniem. Ze świętem łączy się również zwyczaj obdarowywania partnera walentynkowymi upominkami   w postaci kwiatów, słodyczy, pluszowych maskotek jak również bardziej osobistych elementów garderoby.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80728"/>
            <a:ext cx="1728192" cy="101026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89" y="4918471"/>
            <a:ext cx="2187999" cy="153486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01416"/>
            <a:ext cx="2466975" cy="18478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80728"/>
            <a:ext cx="2043311" cy="112014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18471"/>
            <a:ext cx="2552700" cy="17907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08" y="4610499"/>
            <a:ext cx="1396571" cy="209867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423728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116632"/>
            <a:ext cx="8928100" cy="4752529"/>
          </a:xfrm>
        </p:spPr>
        <p:txBody>
          <a:bodyPr/>
          <a:lstStyle/>
          <a:p>
            <a:pPr marL="0" indent="0" algn="just">
              <a:buNone/>
            </a:pP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 niektórych miastach Polski (Warszawa, Kraków)  w Walentynki wyjeżdżają na miasto specjalne walentynkowe tramwaje. Są to zabytkowe wagony tramwajowe, które turystyczną trasą obwożą zakochanych po mieście.</a:t>
            </a:r>
          </a:p>
          <a:p>
            <a:pPr marL="0" indent="0" algn="just">
              <a:buNone/>
            </a:pP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Polscy handlowcy 14 lutego dają zniżki parom, które przychodzą na zakupy, szczególnie w sklepach           z bielizną i słodyczami.</a:t>
            </a:r>
          </a:p>
          <a:p>
            <a:pPr marL="0" indent="0" algn="just">
              <a:buNone/>
            </a:pP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84984"/>
            <a:ext cx="4968552" cy="34563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8" y="3920074"/>
            <a:ext cx="3806814" cy="253326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060770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bg1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7504" y="115888"/>
            <a:ext cx="8900631" cy="1584325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pl-PL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ZWIERZĘTA TEŻ JE ZNAJĄ, BO UCZUCIA WYRAŻAJĄ…</a:t>
            </a:r>
            <a:endParaRPr lang="pl-PL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541936" cy="235699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35462"/>
            <a:ext cx="2448272" cy="153510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160" y="3203974"/>
            <a:ext cx="2016224" cy="17754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4300077"/>
            <a:ext cx="3456384" cy="23167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54" y="1635462"/>
            <a:ext cx="2767442" cy="153510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08" y="2915784"/>
            <a:ext cx="3168352" cy="251398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633" y="5229200"/>
            <a:ext cx="1959502" cy="149440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72431"/>
            <a:ext cx="1792170" cy="105273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96446"/>
            <a:ext cx="1371600" cy="21240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66697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636589" y="274639"/>
            <a:ext cx="8507412" cy="19304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0">
            <a:prstTxWarp prst="textDoubleWave1">
              <a:avLst>
                <a:gd name="adj1" fmla="val 6250"/>
                <a:gd name="adj2" fmla="val -1462"/>
              </a:avLst>
            </a:prstTxWarp>
            <a:normAutofit fontScale="90000"/>
          </a:bodyPr>
          <a:lstStyle/>
          <a:p>
            <a:pPr algn="l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pl-PL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DLACZEGO TO DZIEŃ ŚWIĘTEGO WALENTEGO?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79513" y="1268414"/>
            <a:ext cx="8461251" cy="4681537"/>
          </a:xfrm>
        </p:spPr>
        <p:txBody>
          <a:bodyPr rtlCol="0">
            <a:prstTxWarp prst="textCascadeDow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pl-PL" dirty="0"/>
          </a:p>
          <a:p>
            <a:pPr fontAlgn="auto">
              <a:spcAft>
                <a:spcPts val="0"/>
              </a:spcAft>
              <a:defRPr/>
            </a:pPr>
            <a:endParaRPr lang="pl-PL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DLATEGO, ŻE PRZYPADA NA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LUTEGO                 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IMIENINY JEGO PATRONA - ŚWIĘTEGO WALENTEGO, DUCHOWNEGO, LEKARZA, PATRONA LUDZI CHORYCH NA CHOROBY UMYSŁOWE, NERWOWE, EPILEPSJĘ…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221088"/>
            <a:ext cx="2236484" cy="237626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79258"/>
            <a:ext cx="2376264" cy="1618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7504" y="274638"/>
            <a:ext cx="8749159" cy="1143000"/>
          </a:xfrm>
        </p:spPr>
        <p:txBody>
          <a:bodyPr>
            <a:prstTxWarp prst="textCascadeUp">
              <a:avLst/>
            </a:prstTxWarp>
          </a:bodyPr>
          <a:lstStyle/>
          <a:p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Obserwujcie, podpatrujcie,  , sprawiajcie innym radość</a:t>
            </a:r>
            <a:endParaRPr lang="pl-PL" dirty="0"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79512" y="1600200"/>
            <a:ext cx="8748588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Walentynki to święto zakochanych, kochanych, kochających, podkochujących się kochliwych. . . Obchodzi je każdy bez względu na to, ile ma lat i jakiej jest płci.</a:t>
            </a:r>
          </a:p>
          <a:p>
            <a:pPr marL="0" indent="0">
              <a:buNone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Walentynkowe wyznanie można ukradkiem włożyć do kieszeni, wsunąć   do skrzynki lub wysłać pocztą. Otrzymują je najczęściej osoby, które darzymy ciepłym uczuciem, czyli np. przyjaciele (przyjaciółki :-) , nauczyciele (nauczycielki :-) czy sąsiedzi (sąsiadki :-).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3816424" cy="273630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21387"/>
            <a:ext cx="2857500" cy="26193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8720"/>
            <a:ext cx="1194787" cy="93610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829270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</a:bodyPr>
          <a:lstStyle/>
          <a:p>
            <a:r>
              <a:rPr lang="pl-PL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STARAJ SIĘ WIĘC W TYM DNIU…</a:t>
            </a:r>
            <a:endParaRPr lang="pl-PL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32856"/>
            <a:ext cx="8003232" cy="3993307"/>
          </a:xfrm>
        </p:spPr>
        <p:txBody>
          <a:bodyPr/>
          <a:lstStyle/>
          <a:p>
            <a:pPr marL="0" indent="0" algn="r">
              <a:buNone/>
            </a:pP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najwięcej komplementów powiedzieć,</a:t>
            </a:r>
            <a:b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  jak najwięcej czarownych i serdecznych słów wyczarować</a:t>
            </a:r>
            <a:b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 tak, aby bliska Ci osoba</a:t>
            </a:r>
          </a:p>
          <a:p>
            <a:pPr marL="0" indent="0" algn="r">
              <a:buNone/>
            </a:pP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zasypana nimi została bez reszty… </a:t>
            </a:r>
            <a:r>
              <a:rPr lang="pl-PL" sz="2800" dirty="0">
                <a:effectLst/>
              </a:rPr>
              <a:t>    </a:t>
            </a:r>
            <a:r>
              <a:rPr lang="pl-PL" dirty="0">
                <a:effectLst/>
              </a:rPr>
              <a:t>               </a:t>
            </a:r>
            <a:br>
              <a:rPr lang="pl-PL" dirty="0">
                <a:effectLst/>
              </a:rPr>
            </a:br>
            <a:endParaRPr lang="pl-PL" dirty="0">
              <a:effectLst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484784"/>
            <a:ext cx="1835696" cy="47625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09728"/>
            <a:ext cx="4104456" cy="244827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972" y="4434000"/>
            <a:ext cx="3617508" cy="2424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91193"/>
            <a:ext cx="1728192" cy="130193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35" y="891193"/>
            <a:ext cx="1851729" cy="131272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849" y="2996953"/>
            <a:ext cx="1345881" cy="10081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730" y="1333458"/>
            <a:ext cx="1009335" cy="94341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171274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79512" y="274638"/>
            <a:ext cx="8784976" cy="2074242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pl-PL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SAMORZĄD SP 109  PRZESYŁA WAM WALENTYNKĘ</a:t>
            </a:r>
            <a:endParaRPr lang="pl-PL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80" y="2420888"/>
            <a:ext cx="6480720" cy="424847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2667000" cy="16764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3" y="4221088"/>
            <a:ext cx="2772704" cy="244827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804453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7504" y="274638"/>
            <a:ext cx="8856984" cy="1143000"/>
          </a:xfrm>
        </p:spPr>
        <p:txBody>
          <a:bodyPr>
            <a:prstTxWarp prst="textCanDown">
              <a:avLst/>
            </a:prstTxWarp>
          </a:bodyPr>
          <a:lstStyle/>
          <a:p>
            <a:r>
              <a:rPr lang="pl-PL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DZIĘKUJEMY ZA UWAGĘ</a:t>
            </a:r>
            <a:endParaRPr lang="pl-PL" dirty="0">
              <a:ln w="12700">
                <a:solidFill>
                  <a:srgbClr val="FFFF00"/>
                </a:solidFill>
                <a:prstDash val="solid"/>
              </a:ln>
              <a:latin typeface="Comic Sans MS" panose="030F0702030302020204" pitchFamily="66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86992"/>
            <a:ext cx="5742756" cy="243733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522" y="1484784"/>
            <a:ext cx="2678950" cy="283870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93" y="4293096"/>
            <a:ext cx="1952625" cy="23431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aśnienie owalne 3"/>
          <p:cNvSpPr/>
          <p:nvPr/>
        </p:nvSpPr>
        <p:spPr>
          <a:xfrm>
            <a:off x="3419872" y="4509120"/>
            <a:ext cx="5256584" cy="1872208"/>
          </a:xfrm>
          <a:prstGeom prst="wedgeEllipseCallout">
            <a:avLst>
              <a:gd name="adj1" fmla="val -63820"/>
              <a:gd name="adj2" fmla="val -11968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283968" y="4869160"/>
            <a:ext cx="4314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Samorząd SP 109 w Łodzi</a:t>
            </a:r>
          </a:p>
        </p:txBody>
      </p:sp>
    </p:spTree>
    <p:extLst>
      <p:ext uri="{BB962C8B-B14F-4D97-AF65-F5344CB8AC3E}">
        <p14:creationId xmlns:p14="http://schemas.microsoft.com/office/powerpoint/2010/main" val="2996773392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704856" cy="662473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18544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79513" y="1"/>
            <a:ext cx="6049839" cy="1052513"/>
          </a:xfrm>
        </p:spPr>
        <p:txBody>
          <a:bodyPr spcFirstLastPara="1" rtlCol="0">
            <a:prstTxWarp prst="textArchDow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6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ACH TEN WALENTY…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4615" y="188641"/>
            <a:ext cx="2016223" cy="17022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4" name="Symbol zastępczy zawartości 3"/>
          <p:cNvGraphicFramePr>
            <a:graphicFrameLocks noGrp="1"/>
          </p:cNvGraphicFramePr>
          <p:nvPr>
            <p:ph idx="4294967295"/>
          </p:nvPr>
        </p:nvGraphicFramePr>
        <p:xfrm>
          <a:off x="251520" y="1844825"/>
          <a:ext cx="869200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79513" y="0"/>
            <a:ext cx="8605713" cy="2636838"/>
          </a:xfrm>
        </p:spPr>
        <p:txBody>
          <a:bodyPr rtlCol="0">
            <a:prstTxWarp prst="textChevro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A co na to święto mówi Europa?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18624"/>
            <a:ext cx="5472608" cy="443350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79512" y="476250"/>
            <a:ext cx="8856984" cy="1080542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pl-PL" sz="4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Walentynki - święto zakochanych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30" y="711907"/>
            <a:ext cx="2448867" cy="121431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79512" y="1926221"/>
            <a:ext cx="86409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Początki walentynek sięgają średniowiecza, a wywodzą się z Anglii.        W połowie lutego na Wyspach Brytyjskich ptaki zaczynają łączyć się     w pary, co sprzyja romantycznym wyznaniom. Właśnie stamtąd pochodzi pierwsza zachowana kartka walentynkowa, która jest przechowywana    w Muzeum Brytyjskim. W 1415 roku Karol, książę Orleanu wysłał ją         do swojej żony, kiedy był uwięziony w londyńskim Tower.</a:t>
            </a:r>
          </a:p>
          <a:p>
            <a:endParaRPr lang="pl-PL" dirty="0"/>
          </a:p>
          <a:p>
            <a:r>
              <a:rPr lang="pl-PL" dirty="0"/>
              <a:t> 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4248472" cy="28803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375" y="3543699"/>
            <a:ext cx="2028825" cy="143827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46128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5536" y="2274838"/>
            <a:ext cx="85689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sz="2400" b="1" dirty="0">
                <a:latin typeface="Comic Sans MS" panose="030F0702030302020204" pitchFamily="66" charset="0"/>
              </a:rPr>
              <a:t>Pierwsze drukowane walentynki pojawiły się pod koniec XVII wieku.                                                                                                                              Zawierały one wiersze i rymowane życzenia, ozdobione amorkami, ptaszkami i serduszkami.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8809"/>
            <a:ext cx="3915519" cy="231913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356" y="188640"/>
            <a:ext cx="3659326" cy="248996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3613"/>
            <a:ext cx="2095500" cy="218122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42" y="3974924"/>
            <a:ext cx="2520280" cy="16541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692" y="4770098"/>
            <a:ext cx="2466975" cy="18478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6689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491880" y="273050"/>
            <a:ext cx="5544616" cy="5853113"/>
          </a:xfrm>
        </p:spPr>
        <p:txBody>
          <a:bodyPr/>
          <a:lstStyle/>
          <a:p>
            <a:pPr marL="0" indent="0" algn="just">
              <a:buNone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 skalę masową kartki walentynkowe zaczęła produkować Amerykanka </a:t>
            </a: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Esther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Howland       na początku XIX wieku.</a:t>
            </a:r>
          </a:p>
          <a:p>
            <a:pPr marL="0" indent="0" algn="just">
              <a:buNone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Pod koniec XX wieku modne stały się miłosne anonse w prasie, jak również pocztówki elektroniczne wysyłane </a:t>
            </a: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masowowo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 Internecie.         Ostatnio przebojem stały się walentynkowe </a:t>
            </a: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sms-y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z życzeniami        i obrazkami.</a:t>
            </a:r>
          </a:p>
          <a:p>
            <a:endParaRPr lang="pl-PL" sz="2000" b="1" dirty="0">
              <a:latin typeface="Comic Sans MS" panose="030F0702030302020204" pitchFamily="66" charset="0"/>
            </a:endParaRPr>
          </a:p>
          <a:p>
            <a:endParaRPr lang="pl-PL" sz="2000" b="1" dirty="0">
              <a:latin typeface="Comic Sans MS" panose="030F0702030302020204" pitchFamily="66" charset="0"/>
            </a:endParaRPr>
          </a:p>
          <a:p>
            <a:endParaRPr lang="pl-PL" sz="2000" b="1" dirty="0">
              <a:latin typeface="Comic Sans MS" panose="030F0702030302020204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3384376" cy="597666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2088232" cy="260146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81128"/>
            <a:ext cx="3168352" cy="216941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891995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-1173259"/>
            <a:ext cx="8208912" cy="718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04704" tIns="1371168" rIns="914112" bIns="13711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Jeszcze jedna, bardzo ważna sugestia dotycząca kartki </a:t>
            </a:r>
            <a:r>
              <a:rPr kumimoji="0" lang="pl-PL" altLang="pl-PL" sz="2000" b="1" i="0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</a:rPr>
              <a:t>walentyn</a:t>
            </a:r>
            <a:r>
              <a:rPr lang="pl-PL" altLang="pl-PL" sz="2000" b="1" dirty="0">
                <a:latin typeface="Comic Sans MS" panose="030F0702030302020204" pitchFamily="66" charset="0"/>
              </a:rPr>
              <a:t>kowej...</a:t>
            </a:r>
            <a:endParaRPr kumimoji="0" lang="pl-PL" altLang="pl-PL" sz="2000" b="1" i="0" strike="noStrike" cap="none" normalizeH="0" baseline="0" dirty="0">
              <a:ln>
                <a:noFill/>
              </a:ln>
              <a:effectLst/>
              <a:latin typeface="Comic Sans MS" panose="030F0702030302020204" pitchFamily="66" charset="0"/>
              <a:hlinkClick r:id="rId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hlinkClick r:id="rId2"/>
              </a:rPr>
              <a:t>  </a:t>
            </a:r>
            <a:endParaRPr kumimoji="0" lang="pl-PL" altLang="pl-P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                                                Najlepiej, żeby przedstawiała dwie postacie, mogą to być również zwierzątka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                                                   oraz inne przedmioty występujące w parze i zwrócone do siebie przodem.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                                                      Dzięki tej symbolice zapewnimy sobie życie w parze i udanym związku oraz to,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                                               że partner poza nami nie będzie nikogo innego widział.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7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 </a:t>
            </a:r>
            <a:endParaRPr kumimoji="0" lang="pl-PL" altLang="pl-PL" sz="1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8434" name="Picture 2" descr="http://www.samre.info/kartki/48/kartka48/kartka4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36568"/>
            <a:ext cx="3384376" cy="203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3096344" cy="202230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800" y="367640"/>
            <a:ext cx="1434494" cy="201622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068" y="2555978"/>
            <a:ext cx="1470226" cy="1737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917209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7504" y="274638"/>
            <a:ext cx="8856984" cy="3370262"/>
          </a:xfrm>
        </p:spPr>
        <p:txBody>
          <a:bodyPr>
            <a:prstTxWarp prst="textDeflateTop">
              <a:avLst/>
            </a:prstTxWarp>
          </a:bodyPr>
          <a:lstStyle/>
          <a:p>
            <a:r>
              <a:rPr lang="pl-PL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A TERAZ  WALENTYNKI </a:t>
            </a:r>
            <a:br>
              <a:rPr lang="pl-PL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pl-PL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W INNYCH KRAJACH EUROPY</a:t>
            </a:r>
            <a:endParaRPr lang="pl-PL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4032448" cy="28803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46" y="208040"/>
            <a:ext cx="3681644" cy="143674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3045186" cy="302433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67" y="4293096"/>
            <a:ext cx="1739393" cy="134379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6099"/>
            <a:ext cx="1704436" cy="116880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8966"/>
            <a:ext cx="1615318" cy="131041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56012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695</TotalTime>
  <Words>1277</Words>
  <Application>Microsoft Office PowerPoint</Application>
  <PresentationFormat>Pokaz na ekranie (4:3)</PresentationFormat>
  <Paragraphs>55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Calibri</vt:lpstr>
      <vt:lpstr>Comic Sans MS</vt:lpstr>
      <vt:lpstr>Motyw pakietu Office</vt:lpstr>
      <vt:lpstr>Prezentacja programu PowerPoint</vt:lpstr>
      <vt:lpstr>DLACZEGO TO DZIEŃ ŚWIĘTEGO WALENTEGO?</vt:lpstr>
      <vt:lpstr>ACH TEN WALENTY…</vt:lpstr>
      <vt:lpstr>A co na to święto mówi Europa?</vt:lpstr>
      <vt:lpstr>Walentynki - święto zakochanych</vt:lpstr>
      <vt:lpstr>Prezentacja programu PowerPoint</vt:lpstr>
      <vt:lpstr>Prezentacja programu PowerPoint</vt:lpstr>
      <vt:lpstr>Prezentacja programu PowerPoint</vt:lpstr>
      <vt:lpstr>A TERAZ  WALENTYNKI  W INNYCH KRAJACH EUROPY</vt:lpstr>
      <vt:lpstr>WALENTYNKI W ANGLII</vt:lpstr>
      <vt:lpstr>WALENTYNKI W WALII…</vt:lpstr>
      <vt:lpstr>WALENTYNKI WE FRANCJI</vt:lpstr>
      <vt:lpstr>WALENTYNKI PO HISZPAŃSKU</vt:lpstr>
      <vt:lpstr>WALENTYNKI W NIEMCZECH</vt:lpstr>
      <vt:lpstr>WALENTYNKI WE WŁOSZECH</vt:lpstr>
      <vt:lpstr>WALENTYNKI PO TURECKU</vt:lpstr>
      <vt:lpstr>WALENTYNKI W POLSCE</vt:lpstr>
      <vt:lpstr>Prezentacja programu PowerPoint</vt:lpstr>
      <vt:lpstr>ZWIERZĘTA TEŻ JE ZNAJĄ, BO UCZUCIA WYRAŻAJĄ…</vt:lpstr>
      <vt:lpstr>Obserwujcie, podpatrujcie,  , sprawiajcie innym radość</vt:lpstr>
      <vt:lpstr>STARAJ SIĘ WIĘC W TYM DNIU…</vt:lpstr>
      <vt:lpstr>SAMORZĄD SP 109  PRZESYŁA WAM WALENTYNKĘ</vt:lpstr>
      <vt:lpstr>DZIĘKUJEMY ZA UWAGĘ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Szymon</dc:creator>
  <cp:lastModifiedBy>Jolanta Matusiak-Gruchała</cp:lastModifiedBy>
  <cp:revision>63</cp:revision>
  <dcterms:created xsi:type="dcterms:W3CDTF">2014-01-22T19:11:07Z</dcterms:created>
  <dcterms:modified xsi:type="dcterms:W3CDTF">2021-02-12T03:20:21Z</dcterms:modified>
</cp:coreProperties>
</file>